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86" r:id="rId3"/>
    <p:sldId id="258" r:id="rId4"/>
    <p:sldId id="287" r:id="rId5"/>
    <p:sldId id="289" r:id="rId6"/>
    <p:sldId id="288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507" r:id="rId20"/>
    <p:sldId id="511" r:id="rId21"/>
    <p:sldId id="512" r:id="rId22"/>
    <p:sldId id="509" r:id="rId23"/>
    <p:sldId id="513" r:id="rId24"/>
    <p:sldId id="315" r:id="rId25"/>
    <p:sldId id="306" r:id="rId26"/>
    <p:sldId id="308" r:id="rId27"/>
    <p:sldId id="516" r:id="rId28"/>
    <p:sldId id="517" r:id="rId29"/>
    <p:sldId id="316" r:id="rId30"/>
    <p:sldId id="312" r:id="rId31"/>
    <p:sldId id="310" r:id="rId32"/>
    <p:sldId id="313" r:id="rId33"/>
    <p:sldId id="317" r:id="rId34"/>
    <p:sldId id="518" r:id="rId35"/>
    <p:sldId id="519" r:id="rId36"/>
    <p:sldId id="520" r:id="rId37"/>
    <p:sldId id="319" r:id="rId38"/>
    <p:sldId id="521" r:id="rId39"/>
    <p:sldId id="522" r:id="rId40"/>
    <p:sldId id="320" r:id="rId41"/>
    <p:sldId id="321" r:id="rId42"/>
    <p:sldId id="314" r:id="rId43"/>
    <p:sldId id="273" r:id="rId44"/>
    <p:sldId id="275" r:id="rId45"/>
    <p:sldId id="322" r:id="rId46"/>
    <p:sldId id="323" r:id="rId47"/>
    <p:sldId id="324" r:id="rId48"/>
    <p:sldId id="292" r:id="rId49"/>
    <p:sldId id="360" r:id="rId50"/>
    <p:sldId id="277" r:id="rId51"/>
    <p:sldId id="281" r:id="rId52"/>
    <p:sldId id="328" r:id="rId53"/>
    <p:sldId id="266" r:id="rId54"/>
    <p:sldId id="276" r:id="rId55"/>
    <p:sldId id="361" r:id="rId56"/>
    <p:sldId id="458" r:id="rId57"/>
    <p:sldId id="488" r:id="rId58"/>
    <p:sldId id="442" r:id="rId59"/>
    <p:sldId id="501" r:id="rId60"/>
    <p:sldId id="502" r:id="rId61"/>
    <p:sldId id="506" r:id="rId62"/>
    <p:sldId id="504" r:id="rId63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23" d="100"/>
          <a:sy n="123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59C8-0269-524F-9DA8-3FA17BE92821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EF02-2921-4344-91BA-A7890A6EDB9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8036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Add that some of the opponent’s comments which were not describe </a:t>
            </a:r>
            <a:r>
              <a:rPr lang="en-GB" dirty="0"/>
              <a:t>in the response document (though updated in thesis) are tackled in this presentation.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185155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Web version of CoTrack (why Covid, plus the first prototype required a technical person to configure everything and was not easy for non-extert MMLA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80E0D-289D-AD43-84EB-C0AEB83B1C9E}" type="slidenum">
              <a:rPr lang="en-EE" smtClean="0"/>
              <a:t>54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5598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54583-7AC6-4249-9040-DA74485C8D05}" type="slidenum">
              <a:rPr kumimoji="0" lang="en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2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Add QR code to rating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EF02-2921-4344-91BA-A7890A6EDB98}" type="slidenum">
              <a:rPr lang="en-EE" smtClean="0"/>
              <a:t>14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0253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E555-D313-6850-A49B-F3687BA3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F852B-45E5-E1B2-8C3F-9D6D8CA3B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016E8-84AB-4902-AE5B-25C4E0C30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Add QR code to rating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90EDC-D5A2-4C3B-1090-324D43032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EF02-2921-4344-91BA-A7890A6EDB98}" type="slidenum">
              <a:rPr lang="en-EE" smtClean="0"/>
              <a:t>15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9619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15C6F-5052-BB53-915E-D81AD3578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76992-5592-7FAC-C830-FF85FA5DF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55BAF-4DFE-3AF1-D135-F7D1D3A11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Add QR code to rating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BB3E6-9B58-9B5D-651C-7024794D8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EF02-2921-4344-91BA-A7890A6EDB98}" type="slidenum">
              <a:rPr lang="en-EE" smtClean="0"/>
              <a:t>16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9011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7A1A0-C145-874F-7D94-B895F6693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0F8DE-DC58-05A5-773A-13FAB619C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62AB0-5F28-861C-FA7B-4982822D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Add QR code to rating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092F8-7122-6AFC-F812-EF0E4CE58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EF02-2921-4344-91BA-A7890A6EDB98}" type="slidenum">
              <a:rPr lang="en-EE" smtClean="0"/>
              <a:t>17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764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54583-7AC6-4249-9040-DA74485C8D05}" type="slidenum">
              <a:rPr kumimoji="0" lang="en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2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94e395571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994e395571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7D8C-53B4-8BE5-BC70-223BFBBC5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120EE-524F-6EB9-5E53-78EF061B6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A145-774E-2330-479B-25CBE0F1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CA36-2782-DF84-A591-ADCD631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5DAF8-1347-E938-3852-30AC919A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7852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C0CE-5F17-D1FB-5973-2B5A3EC4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DC75-F8B9-7AAC-30EB-28F202134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38E5-63C8-38CA-A845-89CA9FD6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53925-FC6F-AD60-EA26-DDABE115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CB813-E3CE-A88E-A821-9C6526F4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52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243E7-813E-0D64-C096-2B0D4F5F3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E9973-2BB0-DE7E-ADAD-3DC683BA2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FBF3-62AA-9DA8-1241-D88B875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EE66-7D27-E740-1F47-963BEC10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200B-B41B-4BD0-7877-140D0ECA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1867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A4DF-D722-58DC-9D36-CF92D8AD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2A82-B372-69E9-A00A-A1D84315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54ADC-FC49-E2C6-5D71-7660288A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70945-7269-0770-EA42-5511B37B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9CCD2-0886-3899-30DF-A824A9B0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5272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0AB3-EF67-91D8-53B9-86F1F514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F25E6-3DD5-59F4-FDC4-E1446B89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9DF7-54DE-4DDA-6A79-BD9A1284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41D13-A29E-AF40-1D8B-0C78CE91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4FD3-F2A6-1A4C-7A74-78156CBF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1226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BBE4-7BE7-7ACC-8754-A91F931A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EE63-4644-4001-B6A7-700638196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9C900-CE64-C686-96F6-1B7437CA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CFC52-0C25-3585-6938-FB4CD377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1B346-6602-D85C-8246-F2F88C3D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C824D-F98E-91A3-5166-3FC5F1E1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1365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E275-9E19-78AC-6ACF-3BBFCBDF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2E26C-A549-BC94-2AE6-B02A4E96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46A1A-8153-18CC-6D7D-82B92EE8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08349-4504-A0AB-3E10-174737371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FFA78-52F3-F842-133E-12CDC3581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631A6-BF03-E4E3-B186-7E14CE45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15E1B-9263-E0A5-0439-3F43E113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DA151-A65C-A2F1-B5B0-F79844E1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984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56B7-5C2E-5C84-4A8C-FC636EFA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1675A-3326-7BC1-C74C-9A0E204B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90573-F384-4D72-68BA-64ADEF11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68726-B1D1-941F-CFCD-3CE18EB9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4727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09960-1424-397B-DF58-0CCF6898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F59A-8555-565A-4E79-5231D865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3C6AE-6ED3-475F-0A44-5C13954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269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5855-15F4-0522-48EC-23011904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9E1B-0349-9565-8946-6EADD836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1EEA3-06A7-1383-7527-854D1EEC4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30F01-20DA-C721-D141-5B792245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44A18-1AD1-CDFD-E2A4-CF62593B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78E2-3F02-086D-717F-33CE50E9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6465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675D-3C82-8690-54D7-299A4C59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6F065-104C-4A5A-91AE-11115B967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263F8-BFE6-386A-1486-5A505EF9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FF10A-D334-A5DD-7D4E-C021EE09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986E-7240-B2DD-4320-8CF7C4D4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22846-ABA8-6D81-F94D-CAC747C9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6418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2475E-7617-EAFE-663C-4BC68C26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C0AB2-93A3-3B3D-8F1E-21B77BD1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E86F-6A2C-8F09-F162-FEDCE9F7E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A0812-2EA4-1542-85E5-1D46C3A04AA4}" type="datetimeFigureOut">
              <a:rPr lang="en-EE" smtClean="0"/>
              <a:t>25.09.2024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F84F-BD34-A9E3-A968-47A33DFB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4F74A-DD87-C1F9-804B-BAECC7A8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4FA449-CA9D-B143-8428-9B8F41E57B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580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track.website/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era.ee/zoom/201962/view?page=1&amp;p=separate&amp;tool=info&amp;view=0,0,2067,2835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1031607.1031713" TargetMode="External"/><Relationship Id="rId2" Type="http://schemas.openxmlformats.org/officeDocument/2006/relationships/hyperlink" Target="https://doi.org/10.1007/978-1-4419-7710-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net.apa.org/doi/10.1037/10317-007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08946-1230-3D71-6CD7-760EA646C0A7}"/>
              </a:ext>
            </a:extLst>
          </p:cNvPr>
          <p:cNvSpPr txBox="1"/>
          <p:nvPr/>
        </p:nvSpPr>
        <p:spPr>
          <a:xfrm>
            <a:off x="740979" y="1186536"/>
            <a:ext cx="10710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Classroom Collaboration Analytics: Designing and Building Automated Systems for Collaboration Monitoring in Classroom Settings</a:t>
            </a:r>
          </a:p>
          <a:p>
            <a:endParaRPr lang="en-EE" sz="3200" dirty="0">
              <a:latin typeface="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027A9-889B-FD82-7401-3913366AE594}"/>
              </a:ext>
            </a:extLst>
          </p:cNvPr>
          <p:cNvSpPr txBox="1"/>
          <p:nvPr/>
        </p:nvSpPr>
        <p:spPr>
          <a:xfrm>
            <a:off x="740979" y="3249028"/>
            <a:ext cx="1965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Pankaj Chejara</a:t>
            </a:r>
          </a:p>
          <a:p>
            <a:r>
              <a:rPr lang="en-EE" u="sng" dirty="0"/>
              <a:t>pankajch@tlu.ee</a:t>
            </a:r>
          </a:p>
          <a:p>
            <a:endParaRPr lang="en-EE" dirty="0"/>
          </a:p>
          <a:p>
            <a:r>
              <a:rPr lang="en-EE" dirty="0"/>
              <a:t>Researcher</a:t>
            </a:r>
          </a:p>
          <a:p>
            <a:r>
              <a:rPr lang="en-EE" dirty="0"/>
              <a:t>Tallinn University</a:t>
            </a:r>
          </a:p>
          <a:p>
            <a:r>
              <a:rPr lang="en-EE" dirty="0"/>
              <a:t>Tallinn, Estonia</a:t>
            </a:r>
          </a:p>
        </p:txBody>
      </p:sp>
      <p:pic>
        <p:nvPicPr>
          <p:cNvPr id="2" name="Google Shape;60;p14" descr="Perception of Russia across Eurasia: Memory, Identity and Conflicts ...">
            <a:extLst>
              <a:ext uri="{FF2B5EF4-FFF2-40B4-BE49-F238E27FC236}">
                <a16:creationId xmlns:a16="http://schemas.microsoft.com/office/drawing/2014/main" id="{79ADEC2E-F752-B142-2E6E-1025F3AA9E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868" y="5850451"/>
            <a:ext cx="2294116" cy="822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A52CC3-5B2A-E97E-982E-036B9C9FA6DF}"/>
              </a:ext>
            </a:extLst>
          </p:cNvPr>
          <p:cNvGrpSpPr/>
          <p:nvPr/>
        </p:nvGrpSpPr>
        <p:grpSpPr>
          <a:xfrm>
            <a:off x="7375521" y="2600526"/>
            <a:ext cx="6096000" cy="3901939"/>
            <a:chOff x="1524000" y="620780"/>
            <a:chExt cx="6096000" cy="390193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E46F0B-E9D3-8692-A4F6-E99F160B4A2A}"/>
                </a:ext>
              </a:extLst>
            </p:cNvPr>
            <p:cNvSpPr/>
            <p:nvPr/>
          </p:nvSpPr>
          <p:spPr>
            <a:xfrm>
              <a:off x="2988259" y="3045835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81255" rIns="265822" bIns="28125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100" kern="120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CBF4472-0E29-D7DA-3128-E39AAEF1084E}"/>
                </a:ext>
              </a:extLst>
            </p:cNvPr>
            <p:cNvSpPr/>
            <p:nvPr/>
          </p:nvSpPr>
          <p:spPr>
            <a:xfrm>
              <a:off x="3032760" y="3697849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B78BAA96-7FF4-521F-7BB6-EBA48047E9C1}"/>
                </a:ext>
              </a:extLst>
            </p:cNvPr>
            <p:cNvSpPr/>
            <p:nvPr/>
          </p:nvSpPr>
          <p:spPr>
            <a:xfrm>
              <a:off x="1524000" y="2252571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D22C1BC5-B8D9-3444-119A-1F2F274CF94E}"/>
                </a:ext>
              </a:extLst>
            </p:cNvPr>
            <p:cNvSpPr/>
            <p:nvPr/>
          </p:nvSpPr>
          <p:spPr>
            <a:xfrm>
              <a:off x="2690164" y="353435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CDE5A3F-FD04-B1F3-5141-68733689B406}"/>
                </a:ext>
              </a:extLst>
            </p:cNvPr>
            <p:cNvSpPr/>
            <p:nvPr/>
          </p:nvSpPr>
          <p:spPr>
            <a:xfrm>
              <a:off x="4447641" y="2235012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81255" rIns="265822" bIns="28125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100" kern="120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F82AA2A-54D1-4B39-0461-71116F9479BD}"/>
                </a:ext>
              </a:extLst>
            </p:cNvPr>
            <p:cNvSpPr/>
            <p:nvPr/>
          </p:nvSpPr>
          <p:spPr>
            <a:xfrm>
              <a:off x="5618683" y="351523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629EF24-2FC1-1919-698C-2BA1856DB8B1}"/>
                </a:ext>
              </a:extLst>
            </p:cNvPr>
            <p:cNvSpPr/>
            <p:nvPr/>
          </p:nvSpPr>
          <p:spPr>
            <a:xfrm>
              <a:off x="5907024" y="3045835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5DCC67C-4211-A4F5-A872-94C00B309F02}"/>
                </a:ext>
              </a:extLst>
            </p:cNvPr>
            <p:cNvSpPr/>
            <p:nvPr/>
          </p:nvSpPr>
          <p:spPr>
            <a:xfrm>
              <a:off x="5951524" y="3697849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20100EF-B4C5-C249-B999-A6897830A557}"/>
                </a:ext>
              </a:extLst>
            </p:cNvPr>
            <p:cNvSpPr/>
            <p:nvPr/>
          </p:nvSpPr>
          <p:spPr>
            <a:xfrm>
              <a:off x="2988259" y="1427701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81255" rIns="265822" bIns="28125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100" kern="120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F38E6856-A304-F10A-3165-1B23DD5F4569}"/>
                </a:ext>
              </a:extLst>
            </p:cNvPr>
            <p:cNvSpPr/>
            <p:nvPr/>
          </p:nvSpPr>
          <p:spPr>
            <a:xfrm>
              <a:off x="4149547" y="1459697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F7722B7A-5526-A1FA-B50F-E5DFF29E7359}"/>
                </a:ext>
              </a:extLst>
            </p:cNvPr>
            <p:cNvSpPr/>
            <p:nvPr/>
          </p:nvSpPr>
          <p:spPr>
            <a:xfrm>
              <a:off x="4447641" y="620780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E9BDD0C5-026B-AC91-2B9E-30CAB7304960}"/>
                </a:ext>
              </a:extLst>
            </p:cNvPr>
            <p:cNvSpPr/>
            <p:nvPr/>
          </p:nvSpPr>
          <p:spPr>
            <a:xfrm>
              <a:off x="4498238" y="1269282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2393001-F40D-4E0E-5EB7-C49CED03D3AC}"/>
              </a:ext>
            </a:extLst>
          </p:cNvPr>
          <p:cNvSpPr txBox="1"/>
          <p:nvPr/>
        </p:nvSpPr>
        <p:spPr>
          <a:xfrm>
            <a:off x="11155650" y="6580668"/>
            <a:ext cx="55906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E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8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3C4705-10CE-8B6A-6C9F-84AE55AAC4A4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CBCBD2-C291-F70E-4E85-F8547A2DEF04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612365-99AA-5A78-827D-79E30C5AEE78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731DC-61ED-FCB1-C6BC-5780F5554E28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578640-B021-05F3-6E1E-EB1839104589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5BAE9B-B67F-AE73-30C1-59D8504B137B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679D9A-554B-547E-2650-2B082A17CAE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D885DC-CC9C-416A-DE52-ACE038FD97E8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53E7B8-7AE2-0B0B-F495-E919E5E3313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ED3075-120D-9DA3-4AD2-B4B53D2F22E2}"/>
              </a:ext>
            </a:extLst>
          </p:cNvPr>
          <p:cNvGrpSpPr/>
          <p:nvPr/>
        </p:nvGrpSpPr>
        <p:grpSpPr>
          <a:xfrm>
            <a:off x="5642920" y="2006821"/>
            <a:ext cx="514524" cy="400110"/>
            <a:chOff x="3432520" y="1190193"/>
            <a:chExt cx="981480" cy="76322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4201BD2-6611-A013-7255-F99F0C278CE5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2894ACC-5FAC-8544-D2FF-C04BA05D38B6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1BA28B-4ED9-A797-D1D1-EF71A92C20F2}"/>
              </a:ext>
            </a:extLst>
          </p:cNvPr>
          <p:cNvSpPr txBox="1"/>
          <p:nvPr/>
        </p:nvSpPr>
        <p:spPr>
          <a:xfrm>
            <a:off x="5674505" y="2024650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16A1B-61E2-C01D-EA9D-ED213C907593}"/>
              </a:ext>
            </a:extLst>
          </p:cNvPr>
          <p:cNvSpPr txBox="1"/>
          <p:nvPr/>
        </p:nvSpPr>
        <p:spPr>
          <a:xfrm>
            <a:off x="6240273" y="1923992"/>
            <a:ext cx="1469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iMotions Lab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FB302F-7EB7-87A9-4D63-EA5DFABAB36C}"/>
              </a:ext>
            </a:extLst>
          </p:cNvPr>
          <p:cNvGrpSpPr/>
          <p:nvPr/>
        </p:nvGrpSpPr>
        <p:grpSpPr>
          <a:xfrm>
            <a:off x="5642920" y="2795990"/>
            <a:ext cx="514524" cy="400110"/>
            <a:chOff x="3432520" y="1190193"/>
            <a:chExt cx="981480" cy="76322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ED465E7-7B1C-8E86-75D9-84092922E026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65182A0-52A4-1DE3-F709-2ACA25387661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A101AE-9EA1-FA07-6EBC-98392B5DC8F4}"/>
              </a:ext>
            </a:extLst>
          </p:cNvPr>
          <p:cNvSpPr txBox="1"/>
          <p:nvPr/>
        </p:nvSpPr>
        <p:spPr>
          <a:xfrm>
            <a:off x="5674505" y="2813819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967671-AB6E-343B-C712-41A3B1C484B6}"/>
              </a:ext>
            </a:extLst>
          </p:cNvPr>
          <p:cNvSpPr txBox="1"/>
          <p:nvPr/>
        </p:nvSpPr>
        <p:spPr>
          <a:xfrm>
            <a:off x="6240273" y="2713161"/>
            <a:ext cx="2865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Multimodal Learning Hub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A27F4A-2795-7BD5-29FA-AA997E270176}"/>
              </a:ext>
            </a:extLst>
          </p:cNvPr>
          <p:cNvGrpSpPr/>
          <p:nvPr/>
        </p:nvGrpSpPr>
        <p:grpSpPr>
          <a:xfrm>
            <a:off x="5642920" y="3585159"/>
            <a:ext cx="514524" cy="400110"/>
            <a:chOff x="3432520" y="1190193"/>
            <a:chExt cx="981480" cy="763229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57388DA-9B8D-2D0B-E5A4-556B8C32D20F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0CA916C-1C7B-DB74-A501-F10CC1EED20D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D4379C-AD48-0A88-59E6-1BCD2CFB547E}"/>
              </a:ext>
            </a:extLst>
          </p:cNvPr>
          <p:cNvSpPr txBox="1"/>
          <p:nvPr/>
        </p:nvSpPr>
        <p:spPr>
          <a:xfrm>
            <a:off x="5674505" y="360298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6025DA-C513-A675-E953-3C09DA99748E}"/>
              </a:ext>
            </a:extLst>
          </p:cNvPr>
          <p:cNvSpPr txBox="1"/>
          <p:nvPr/>
        </p:nvSpPr>
        <p:spPr>
          <a:xfrm>
            <a:off x="6240273" y="3502330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Social Signal Framework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85661E-3CF4-AF57-D5E8-FD4EEFAE0BE9}"/>
              </a:ext>
            </a:extLst>
          </p:cNvPr>
          <p:cNvGrpSpPr/>
          <p:nvPr/>
        </p:nvGrpSpPr>
        <p:grpSpPr>
          <a:xfrm>
            <a:off x="5674505" y="4362558"/>
            <a:ext cx="514524" cy="400110"/>
            <a:chOff x="3432520" y="1190193"/>
            <a:chExt cx="981480" cy="763229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6BA9CE0-C549-2750-C09E-619B3F364A46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E1BD5BD-FA24-551C-F39A-A31BC510BF23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08B184E-4052-E587-8BA8-7469FDEF77E9}"/>
              </a:ext>
            </a:extLst>
          </p:cNvPr>
          <p:cNvSpPr txBox="1"/>
          <p:nvPr/>
        </p:nvSpPr>
        <p:spPr>
          <a:xfrm>
            <a:off x="5706090" y="4380387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74630D-9D35-9EA4-6B22-E0006F096741}"/>
              </a:ext>
            </a:extLst>
          </p:cNvPr>
          <p:cNvSpPr txBox="1"/>
          <p:nvPr/>
        </p:nvSpPr>
        <p:spPr>
          <a:xfrm>
            <a:off x="6271858" y="4279729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Lab Streaming Layer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6A3FF0-0506-0357-15C6-F5C1C6C0A8A9}"/>
              </a:ext>
            </a:extLst>
          </p:cNvPr>
          <p:cNvGrpSpPr/>
          <p:nvPr/>
        </p:nvGrpSpPr>
        <p:grpSpPr>
          <a:xfrm>
            <a:off x="5674505" y="5148589"/>
            <a:ext cx="514524" cy="400110"/>
            <a:chOff x="3432520" y="1190193"/>
            <a:chExt cx="981480" cy="76322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F68485F-1D57-0D5F-5729-20D3B6609DB1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B3100F4-80E4-984A-1117-5A3D4293128D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E22F67C-3559-3AF0-A846-01AFDF1ACA0C}"/>
              </a:ext>
            </a:extLst>
          </p:cNvPr>
          <p:cNvSpPr txBox="1"/>
          <p:nvPr/>
        </p:nvSpPr>
        <p:spPr>
          <a:xfrm>
            <a:off x="5706090" y="516641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99986A-2E5C-E0CB-4558-EB7DD719BF0A}"/>
              </a:ext>
            </a:extLst>
          </p:cNvPr>
          <p:cNvSpPr txBox="1"/>
          <p:nvPr/>
        </p:nvSpPr>
        <p:spPr>
          <a:xfrm>
            <a:off x="6271858" y="5065760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EZ-MMLA toolkit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560D9D8-CB6D-EC6B-2E16-99A1F4642779}"/>
              </a:ext>
            </a:extLst>
          </p:cNvPr>
          <p:cNvSpPr/>
          <p:nvPr/>
        </p:nvSpPr>
        <p:spPr>
          <a:xfrm>
            <a:off x="6307983" y="2301289"/>
            <a:ext cx="1265875" cy="188471"/>
          </a:xfrm>
          <a:prstGeom prst="roundRect">
            <a:avLst/>
          </a:prstGeom>
          <a:solidFill>
            <a:srgbClr val="D7A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Next" panose="020B0503020202020204" pitchFamily="34" charset="0"/>
              </a:rPr>
              <a:t>Commercialized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4EA5818-9431-60E1-D6CE-EF7B8BA568A1}"/>
              </a:ext>
            </a:extLst>
          </p:cNvPr>
          <p:cNvSpPr/>
          <p:nvPr/>
        </p:nvSpPr>
        <p:spPr>
          <a:xfrm>
            <a:off x="6723173" y="3073421"/>
            <a:ext cx="2016854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Schneider et al., 2018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1C7F997-EFAC-A4F1-24C5-9071B60D9F7A}"/>
              </a:ext>
            </a:extLst>
          </p:cNvPr>
          <p:cNvSpPr/>
          <p:nvPr/>
        </p:nvSpPr>
        <p:spPr>
          <a:xfrm>
            <a:off x="6723173" y="3883295"/>
            <a:ext cx="1831117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Wagner et al., 2013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7AD8968-C422-0652-15D2-FE2C4CC0FF58}"/>
              </a:ext>
            </a:extLst>
          </p:cNvPr>
          <p:cNvSpPr/>
          <p:nvPr/>
        </p:nvSpPr>
        <p:spPr>
          <a:xfrm>
            <a:off x="6592833" y="4595731"/>
            <a:ext cx="1831117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Kothe et al., 2014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E69D908-4D12-2A17-654B-4449DD7346D2}"/>
              </a:ext>
            </a:extLst>
          </p:cNvPr>
          <p:cNvSpPr/>
          <p:nvPr/>
        </p:nvSpPr>
        <p:spPr>
          <a:xfrm>
            <a:off x="6592833" y="5447511"/>
            <a:ext cx="2112662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Schneider et al., 2022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3ADECF-886A-756C-7985-BA8BBBF8BC6E}"/>
              </a:ext>
            </a:extLst>
          </p:cNvPr>
          <p:cNvGrpSpPr/>
          <p:nvPr/>
        </p:nvGrpSpPr>
        <p:grpSpPr>
          <a:xfrm>
            <a:off x="5674505" y="5882205"/>
            <a:ext cx="514524" cy="400110"/>
            <a:chOff x="3432520" y="1190193"/>
            <a:chExt cx="981480" cy="763229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91742A6-235D-22AD-108D-5DC155D64194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B351DB3-4C7A-D990-62BA-521552829426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0052ED1-75C6-D673-887B-667F38F02F2E}"/>
              </a:ext>
            </a:extLst>
          </p:cNvPr>
          <p:cNvSpPr txBox="1"/>
          <p:nvPr/>
        </p:nvSpPr>
        <p:spPr>
          <a:xfrm>
            <a:off x="5706090" y="5900034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F086B9-0F32-B641-963F-3712E186EC0B}"/>
              </a:ext>
            </a:extLst>
          </p:cNvPr>
          <p:cNvSpPr txBox="1"/>
          <p:nvPr/>
        </p:nvSpPr>
        <p:spPr>
          <a:xfrm>
            <a:off x="6271858" y="5799376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CoTrack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3EF6338-E497-8A1B-D8F3-7AD23E60D545}"/>
              </a:ext>
            </a:extLst>
          </p:cNvPr>
          <p:cNvSpPr/>
          <p:nvPr/>
        </p:nvSpPr>
        <p:spPr>
          <a:xfrm>
            <a:off x="6592833" y="6181127"/>
            <a:ext cx="2112662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Chejara et al., 2024</a:t>
            </a:r>
          </a:p>
        </p:txBody>
      </p: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A82348D8-46D1-8670-AA01-AE41D7702EE2}"/>
              </a:ext>
            </a:extLst>
          </p:cNvPr>
          <p:cNvSpPr txBox="1"/>
          <p:nvPr/>
        </p:nvSpPr>
        <p:spPr>
          <a:xfrm>
            <a:off x="811485" y="2990160"/>
            <a:ext cx="405115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Multimodal data collection systems</a:t>
            </a:r>
          </a:p>
        </p:txBody>
      </p:sp>
    </p:spTree>
    <p:extLst>
      <p:ext uri="{BB962C8B-B14F-4D97-AF65-F5344CB8AC3E}">
        <p14:creationId xmlns:p14="http://schemas.microsoft.com/office/powerpoint/2010/main" val="1403453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6" grpId="0"/>
      <p:bldP spid="27" grpId="0"/>
      <p:bldP spid="31" grpId="0"/>
      <p:bldP spid="32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6" grpId="0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A2A11-0A8A-904D-8D24-99BE3C90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C866EC-E806-9B5C-1A83-9FFA15E6AEA1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196CE2-7AB0-3A0F-00E3-0A9F87AF5EC5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04825A-5C5C-4B38-354B-45B833225A93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07BEC05-C46E-55FB-0526-4E4AB16E727E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0E67EE-612E-334E-06D2-5B63865A406E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DE2B62-F19E-ADF1-09A8-32D886D290E3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1A2B7F-AF2F-2E06-AB8C-69D151063AE1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1C106B-2B5F-FBC7-933B-7938AC3CB3B8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158B49-24E6-3920-62E3-528C06D16DB2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99258752-4C43-53A9-2AB0-7E8C552BE6E1}"/>
              </a:ext>
            </a:extLst>
          </p:cNvPr>
          <p:cNvSpPr txBox="1"/>
          <p:nvPr/>
        </p:nvSpPr>
        <p:spPr>
          <a:xfrm>
            <a:off x="811485" y="2990160"/>
            <a:ext cx="40511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Feature extraction</a:t>
            </a:r>
          </a:p>
        </p:txBody>
      </p:sp>
      <p:pic>
        <p:nvPicPr>
          <p:cNvPr id="50" name="Graphic 49" descr="Podcast with solid fill">
            <a:extLst>
              <a:ext uri="{FF2B5EF4-FFF2-40B4-BE49-F238E27FC236}">
                <a16:creationId xmlns:a16="http://schemas.microsoft.com/office/drawing/2014/main" id="{9BD98CAA-6EEB-E1D2-60E1-DAAAF5328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0391" y="2480042"/>
            <a:ext cx="636373" cy="63637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CB48B68-E1CA-99C2-82E0-7046BF7F067B}"/>
              </a:ext>
            </a:extLst>
          </p:cNvPr>
          <p:cNvSpPr txBox="1"/>
          <p:nvPr/>
        </p:nvSpPr>
        <p:spPr>
          <a:xfrm>
            <a:off x="4804717" y="3116415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chemeClr val="accent2">
                    <a:lumMod val="75000"/>
                  </a:schemeClr>
                </a:solidFill>
              </a:rPr>
              <a:t>Audio data</a:t>
            </a:r>
          </a:p>
        </p:txBody>
      </p:sp>
      <p:pic>
        <p:nvPicPr>
          <p:cNvPr id="53" name="Graphic 52" descr="Video camera outline">
            <a:extLst>
              <a:ext uri="{FF2B5EF4-FFF2-40B4-BE49-F238E27FC236}">
                <a16:creationId xmlns:a16="http://schemas.microsoft.com/office/drawing/2014/main" id="{13EBDE43-74C8-B836-04CE-F2238335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8317" y="4949932"/>
            <a:ext cx="636373" cy="6363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067E5EE-EC1B-CFA7-4122-4E1311CE31C5}"/>
              </a:ext>
            </a:extLst>
          </p:cNvPr>
          <p:cNvSpPr txBox="1"/>
          <p:nvPr/>
        </p:nvSpPr>
        <p:spPr>
          <a:xfrm>
            <a:off x="4862642" y="5516632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chemeClr val="accent2">
                    <a:lumMod val="75000"/>
                  </a:schemeClr>
                </a:solidFill>
              </a:rPr>
              <a:t>Video data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DEF70DC-0498-10BE-A537-CFBABA5FE7C8}"/>
              </a:ext>
            </a:extLst>
          </p:cNvPr>
          <p:cNvSpPr/>
          <p:nvPr/>
        </p:nvSpPr>
        <p:spPr>
          <a:xfrm>
            <a:off x="6746789" y="2015322"/>
            <a:ext cx="3297189" cy="55777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400" dirty="0">
                <a:solidFill>
                  <a:schemeClr val="tx1"/>
                </a:solidFill>
              </a:rPr>
              <a:t>Voice activity detection (VAD, py-webrtcvad)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61D71BB-F20E-2443-776D-D0708A9600A1}"/>
              </a:ext>
            </a:extLst>
          </p:cNvPr>
          <p:cNvSpPr/>
          <p:nvPr/>
        </p:nvSpPr>
        <p:spPr>
          <a:xfrm>
            <a:off x="6752972" y="3328428"/>
            <a:ext cx="3291005" cy="55777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400" dirty="0">
                <a:solidFill>
                  <a:schemeClr val="tx1"/>
                </a:solidFill>
              </a:rPr>
              <a:t>Speech-to-Text</a:t>
            </a:r>
          </a:p>
          <a:p>
            <a:pPr algn="ctr"/>
            <a:r>
              <a:rPr lang="en-EE" sz="1400" dirty="0">
                <a:solidFill>
                  <a:schemeClr val="tx1"/>
                </a:solidFill>
              </a:rPr>
              <a:t>(Google Speech-to-Text)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88299BE-C8AA-840C-AD84-4BF1699AD7DC}"/>
              </a:ext>
            </a:extLst>
          </p:cNvPr>
          <p:cNvSpPr/>
          <p:nvPr/>
        </p:nvSpPr>
        <p:spPr>
          <a:xfrm>
            <a:off x="6746787" y="2663199"/>
            <a:ext cx="3297190" cy="55777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400" dirty="0">
                <a:solidFill>
                  <a:schemeClr val="tx1"/>
                </a:solidFill>
              </a:rPr>
              <a:t>Acoustic feature extraction</a:t>
            </a:r>
          </a:p>
          <a:p>
            <a:pPr algn="ctr"/>
            <a:r>
              <a:rPr lang="en-EE" sz="1400" dirty="0">
                <a:solidFill>
                  <a:schemeClr val="tx1"/>
                </a:solidFill>
              </a:rPr>
              <a:t>(OpenSmile tool)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D6D9E3C-AD69-1DC8-1E0F-938B31655DAE}"/>
              </a:ext>
            </a:extLst>
          </p:cNvPr>
          <p:cNvSpPr/>
          <p:nvPr/>
        </p:nvSpPr>
        <p:spPr>
          <a:xfrm>
            <a:off x="6761200" y="4851403"/>
            <a:ext cx="3297189" cy="55777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400" dirty="0">
                <a:solidFill>
                  <a:schemeClr val="tx1"/>
                </a:solidFill>
              </a:rPr>
              <a:t>Facial exrepssions </a:t>
            </a:r>
          </a:p>
          <a:p>
            <a:pPr algn="ctr"/>
            <a:r>
              <a:rPr lang="en-EE" sz="1400" dirty="0">
                <a:solidFill>
                  <a:schemeClr val="tx1"/>
                </a:solidFill>
              </a:rPr>
              <a:t>(OpenFace, Py-Feat )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FF064CA-E331-33B6-3490-FB51000D9C8E}"/>
              </a:ext>
            </a:extLst>
          </p:cNvPr>
          <p:cNvSpPr/>
          <p:nvPr/>
        </p:nvSpPr>
        <p:spPr>
          <a:xfrm>
            <a:off x="6752972" y="5516632"/>
            <a:ext cx="3291005" cy="55777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400" dirty="0">
                <a:solidFill>
                  <a:schemeClr val="tx1"/>
                </a:solidFill>
              </a:rPr>
              <a:t>Body movement</a:t>
            </a:r>
          </a:p>
          <a:p>
            <a:pPr algn="ctr"/>
            <a:r>
              <a:rPr lang="en-EE" sz="1400" dirty="0">
                <a:solidFill>
                  <a:schemeClr val="tx1"/>
                </a:solidFill>
              </a:rPr>
              <a:t>(OpenPose)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3E6AF5-ED6E-FDCB-2375-6F52AB3386A7}"/>
              </a:ext>
            </a:extLst>
          </p:cNvPr>
          <p:cNvSpPr txBox="1"/>
          <p:nvPr/>
        </p:nvSpPr>
        <p:spPr>
          <a:xfrm>
            <a:off x="10433225" y="2015322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Speaking time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CB81F3-2E26-3C17-3331-2156290B35C3}"/>
              </a:ext>
            </a:extLst>
          </p:cNvPr>
          <p:cNvSpPr txBox="1"/>
          <p:nvPr/>
        </p:nvSpPr>
        <p:spPr>
          <a:xfrm>
            <a:off x="10433224" y="2323099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Turn-taking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246C1E-E2AF-AE30-0A1C-F4A4A092210A}"/>
              </a:ext>
            </a:extLst>
          </p:cNvPr>
          <p:cNvSpPr txBox="1"/>
          <p:nvPr/>
        </p:nvSpPr>
        <p:spPr>
          <a:xfrm>
            <a:off x="10433222" y="2713173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Pitch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1B4527-5370-354E-5028-D9F378A04FAA}"/>
              </a:ext>
            </a:extLst>
          </p:cNvPr>
          <p:cNvSpPr txBox="1"/>
          <p:nvPr/>
        </p:nvSpPr>
        <p:spPr>
          <a:xfrm>
            <a:off x="10433217" y="3519656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Speech data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32D171-9184-5E0F-8F2A-32054C77EE79}"/>
              </a:ext>
            </a:extLst>
          </p:cNvPr>
          <p:cNvSpPr txBox="1"/>
          <p:nvPr/>
        </p:nvSpPr>
        <p:spPr>
          <a:xfrm>
            <a:off x="10433225" y="2962526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Energy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188F79-2175-94D3-CB38-11AAFF0CEB9D}"/>
              </a:ext>
            </a:extLst>
          </p:cNvPr>
          <p:cNvSpPr txBox="1"/>
          <p:nvPr/>
        </p:nvSpPr>
        <p:spPr>
          <a:xfrm>
            <a:off x="10433232" y="4806143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Facial action units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DDFBB5-E8A9-BDA2-D66F-66D6610D55FA}"/>
              </a:ext>
            </a:extLst>
          </p:cNvPr>
          <p:cNvSpPr txBox="1"/>
          <p:nvPr/>
        </p:nvSpPr>
        <p:spPr>
          <a:xfrm>
            <a:off x="10433231" y="5113920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Emotions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E07C83C-13E7-EBF5-2FD7-A1187F83661C}"/>
              </a:ext>
            </a:extLst>
          </p:cNvPr>
          <p:cNvSpPr txBox="1"/>
          <p:nvPr/>
        </p:nvSpPr>
        <p:spPr>
          <a:xfrm>
            <a:off x="10433225" y="5527866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Head movement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8AAFC7-9467-AAD0-6A7C-3DEA63A47C8E}"/>
              </a:ext>
            </a:extLst>
          </p:cNvPr>
          <p:cNvSpPr txBox="1"/>
          <p:nvPr/>
        </p:nvSpPr>
        <p:spPr>
          <a:xfrm>
            <a:off x="10433216" y="5835643"/>
            <a:ext cx="17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/>
              <a:t>Hand movement</a:t>
            </a:r>
          </a:p>
        </p:txBody>
      </p:sp>
    </p:spTree>
    <p:extLst>
      <p:ext uri="{BB962C8B-B14F-4D97-AF65-F5344CB8AC3E}">
        <p14:creationId xmlns:p14="http://schemas.microsoft.com/office/powerpoint/2010/main" val="2750948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0CD35-C3D9-CD73-A60E-8FC530DE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266FAA-5B0E-D0E3-8029-B8CFFD7AB5CD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CF0683-AF67-66F0-89AE-23F112C403CF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A9A11CF-1D62-9757-05CE-B73A783207B7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720FCB-A353-01FB-C2AB-D437432EFD88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CABE1A-900E-284B-F768-4E53893CBD05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DFF4A0-8F2B-CD58-37A8-3DDFEFA83D48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F629B8-5C34-FCA3-59A6-4BFDEC7363E0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6958F5-18DC-C8EE-70D2-E417235F06C6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868B1-4261-A436-FABF-346A4811615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E42E78EF-0C42-B11E-7834-866F8C8FD83B}"/>
              </a:ext>
            </a:extLst>
          </p:cNvPr>
          <p:cNvSpPr txBox="1"/>
          <p:nvPr/>
        </p:nvSpPr>
        <p:spPr>
          <a:xfrm>
            <a:off x="811485" y="2990160"/>
            <a:ext cx="40511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Feature merging</a:t>
            </a:r>
          </a:p>
        </p:txBody>
      </p:sp>
      <p:pic>
        <p:nvPicPr>
          <p:cNvPr id="3" name="Graphic 2" descr="User outline">
            <a:extLst>
              <a:ext uri="{FF2B5EF4-FFF2-40B4-BE49-F238E27FC236}">
                <a16:creationId xmlns:a16="http://schemas.microsoft.com/office/drawing/2014/main" id="{6004002C-187C-2222-A289-1D614A4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792" y="2888081"/>
            <a:ext cx="457200" cy="457200"/>
          </a:xfrm>
          <a:prstGeom prst="rect">
            <a:avLst/>
          </a:prstGeom>
        </p:spPr>
      </p:pic>
      <p:pic>
        <p:nvPicPr>
          <p:cNvPr id="13" name="Graphic 12" descr="User outline">
            <a:extLst>
              <a:ext uri="{FF2B5EF4-FFF2-40B4-BE49-F238E27FC236}">
                <a16:creationId xmlns:a16="http://schemas.microsoft.com/office/drawing/2014/main" id="{A0B6F52F-A00C-9410-9F68-5AC151DB7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2642" y="5477470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F7D7ED-AFE8-C819-A1A9-1B623D0F5839}"/>
              </a:ext>
            </a:extLst>
          </p:cNvPr>
          <p:cNvSpPr txBox="1"/>
          <p:nvPr/>
        </p:nvSpPr>
        <p:spPr>
          <a:xfrm>
            <a:off x="5461685" y="2051046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EE" dirty="0"/>
              <a:t>acial expressions (</a:t>
            </a:r>
            <a:r>
              <a:rPr lang="en-EE" b="1" dirty="0"/>
              <a:t>25 data points per seconds</a:t>
            </a:r>
            <a:r>
              <a:rPr lang="en-EE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32AF0-BE1F-9D71-F287-7EABBA93A2A5}"/>
              </a:ext>
            </a:extLst>
          </p:cNvPr>
          <p:cNvSpPr txBox="1"/>
          <p:nvPr/>
        </p:nvSpPr>
        <p:spPr>
          <a:xfrm>
            <a:off x="5461685" y="3190194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Voice activity</a:t>
            </a:r>
            <a:r>
              <a:rPr lang="en-EE" dirty="0"/>
              <a:t>(</a:t>
            </a:r>
            <a:r>
              <a:rPr lang="en-EE" b="1" dirty="0"/>
              <a:t>5 data points per seconds</a:t>
            </a:r>
            <a:r>
              <a:rPr lang="en-EE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617FF-BB0D-1DF3-1FC7-D525CEBDA242}"/>
              </a:ext>
            </a:extLst>
          </p:cNvPr>
          <p:cNvSpPr txBox="1"/>
          <p:nvPr/>
        </p:nvSpPr>
        <p:spPr>
          <a:xfrm>
            <a:off x="5470054" y="4782740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EE" dirty="0"/>
              <a:t>acial expressions (</a:t>
            </a:r>
            <a:r>
              <a:rPr lang="en-EE" b="1" dirty="0"/>
              <a:t>25 data points per seconds</a:t>
            </a:r>
            <a:r>
              <a:rPr lang="en-EE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BC57C-4484-2659-B789-3485313258C1}"/>
              </a:ext>
            </a:extLst>
          </p:cNvPr>
          <p:cNvSpPr txBox="1"/>
          <p:nvPr/>
        </p:nvSpPr>
        <p:spPr>
          <a:xfrm>
            <a:off x="5470054" y="5801602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Voice activity</a:t>
            </a:r>
            <a:r>
              <a:rPr lang="en-EE" dirty="0"/>
              <a:t>(</a:t>
            </a:r>
            <a:r>
              <a:rPr lang="en-EE" b="1" dirty="0"/>
              <a:t>5 data points per seconds</a:t>
            </a:r>
            <a:r>
              <a:rPr lang="en-EE" dirty="0"/>
              <a:t>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F6C324-EFE4-450C-85AE-FDBECCCFE16D}"/>
              </a:ext>
            </a:extLst>
          </p:cNvPr>
          <p:cNvSpPr/>
          <p:nvPr/>
        </p:nvSpPr>
        <p:spPr>
          <a:xfrm>
            <a:off x="4732638" y="2767913"/>
            <a:ext cx="737416" cy="329673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68A17-E5EC-7624-ACA1-6982591EF5E4}"/>
              </a:ext>
            </a:extLst>
          </p:cNvPr>
          <p:cNvSpPr txBox="1"/>
          <p:nvPr/>
        </p:nvSpPr>
        <p:spPr>
          <a:xfrm>
            <a:off x="3715521" y="4415638"/>
            <a:ext cx="103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661AF-9132-D828-4C0C-9397E9D4E721}"/>
              </a:ext>
            </a:extLst>
          </p:cNvPr>
          <p:cNvSpPr txBox="1"/>
          <p:nvPr/>
        </p:nvSpPr>
        <p:spPr>
          <a:xfrm>
            <a:off x="8719756" y="2767913"/>
            <a:ext cx="18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Summary stats</a:t>
            </a:r>
          </a:p>
          <a:p>
            <a:r>
              <a:rPr lang="en-EE" dirty="0"/>
              <a:t> (10 seconds)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8D1E7-04C7-08F0-AE97-C3A97EBE24FD}"/>
              </a:ext>
            </a:extLst>
          </p:cNvPr>
          <p:cNvSpPr txBox="1"/>
          <p:nvPr/>
        </p:nvSpPr>
        <p:spPr>
          <a:xfrm>
            <a:off x="8719756" y="5244405"/>
            <a:ext cx="18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Summary stats</a:t>
            </a:r>
          </a:p>
          <a:p>
            <a:r>
              <a:rPr lang="en-EE" dirty="0"/>
              <a:t> (10 seconds)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E8279C0-7B91-C2FA-3E6A-199096FCC0A2}"/>
              </a:ext>
            </a:extLst>
          </p:cNvPr>
          <p:cNvSpPr/>
          <p:nvPr/>
        </p:nvSpPr>
        <p:spPr>
          <a:xfrm>
            <a:off x="7704441" y="2888081"/>
            <a:ext cx="698154" cy="302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4EB5D5-B8EC-BCA5-97FD-F18393C38FD8}"/>
              </a:ext>
            </a:extLst>
          </p:cNvPr>
          <p:cNvSpPr/>
          <p:nvPr/>
        </p:nvSpPr>
        <p:spPr>
          <a:xfrm>
            <a:off x="7607773" y="5403957"/>
            <a:ext cx="698154" cy="302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C31EB26-6E5A-BD42-00DF-2FFD8AF5F8C8}"/>
              </a:ext>
            </a:extLst>
          </p:cNvPr>
          <p:cNvSpPr/>
          <p:nvPr/>
        </p:nvSpPr>
        <p:spPr>
          <a:xfrm>
            <a:off x="10335403" y="4027211"/>
            <a:ext cx="353192" cy="302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F92DAA-4FD2-EC56-DCF9-978C332DB85C}"/>
              </a:ext>
            </a:extLst>
          </p:cNvPr>
          <p:cNvSpPr txBox="1"/>
          <p:nvPr/>
        </p:nvSpPr>
        <p:spPr>
          <a:xfrm>
            <a:off x="10544438" y="3871752"/>
            <a:ext cx="18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Group level features</a:t>
            </a:r>
          </a:p>
        </p:txBody>
      </p:sp>
    </p:spTree>
    <p:extLst>
      <p:ext uri="{BB962C8B-B14F-4D97-AF65-F5344CB8AC3E}">
        <p14:creationId xmlns:p14="http://schemas.microsoft.com/office/powerpoint/2010/main" val="103870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C3220-D1AB-9716-0836-7FEE26AF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6E0360-D72B-951A-097D-0FE90C3D996E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C99D8B-5280-AC99-B7D6-46F7C289001B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1DFFD6-70BE-D761-679E-8E02509BBBDF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46ADA2D-A74E-7B7E-BA0C-AE9E3CD49F3B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B2DDA2-70CD-E241-E90D-8303B3F7466B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1F9838-8443-3282-4D54-56F863598A31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80932F-B509-CE7C-0936-2193486A03A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3B02AE-47A9-C1EC-4E12-746CA85C19F7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EE9B0A-E941-1B8B-50B4-C59C0F2DB56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25FE05EA-8E2F-CA01-D750-5B49B679738F}"/>
              </a:ext>
            </a:extLst>
          </p:cNvPr>
          <p:cNvSpPr txBox="1"/>
          <p:nvPr/>
        </p:nvSpPr>
        <p:spPr>
          <a:xfrm>
            <a:off x="811485" y="2990160"/>
            <a:ext cx="40511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Annotation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B6565B-3B80-74E3-C8C4-75192E2163D0}"/>
              </a:ext>
            </a:extLst>
          </p:cNvPr>
          <p:cNvSpPr/>
          <p:nvPr/>
        </p:nvSpPr>
        <p:spPr>
          <a:xfrm>
            <a:off x="6895074" y="0"/>
            <a:ext cx="1618734" cy="753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Annotation</a:t>
            </a:r>
          </a:p>
        </p:txBody>
      </p:sp>
      <p:pic>
        <p:nvPicPr>
          <p:cNvPr id="29" name="Google Shape;193;p29">
            <a:extLst>
              <a:ext uri="{FF2B5EF4-FFF2-40B4-BE49-F238E27FC236}">
                <a16:creationId xmlns:a16="http://schemas.microsoft.com/office/drawing/2014/main" id="{4C875354-62E1-B23C-D01B-AE0AFDB812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9126" y="2176368"/>
            <a:ext cx="1676402" cy="12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raphic 30" descr="Magnifying glass with solid fill">
            <a:extLst>
              <a:ext uri="{FF2B5EF4-FFF2-40B4-BE49-F238E27FC236}">
                <a16:creationId xmlns:a16="http://schemas.microsoft.com/office/drawing/2014/main" id="{3B5EB99B-F345-27F8-37F5-21C46D0A1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3449" y="4318686"/>
            <a:ext cx="642551" cy="642551"/>
          </a:xfrm>
          <a:prstGeom prst="rect">
            <a:avLst/>
          </a:prstGeom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309FD8D-56AF-8DDE-66FC-046789A1F1AB}"/>
              </a:ext>
            </a:extLst>
          </p:cNvPr>
          <p:cNvCxnSpPr>
            <a:stCxn id="29" idx="1"/>
            <a:endCxn id="31" idx="0"/>
          </p:cNvCxnSpPr>
          <p:nvPr/>
        </p:nvCxnSpPr>
        <p:spPr>
          <a:xfrm rot="10800000" flipV="1">
            <a:off x="5774726" y="2802680"/>
            <a:ext cx="914401" cy="151600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Document outline">
            <a:extLst>
              <a:ext uri="{FF2B5EF4-FFF2-40B4-BE49-F238E27FC236}">
                <a16:creationId xmlns:a16="http://schemas.microsoft.com/office/drawing/2014/main" id="{B7F6C549-E883-AF89-9274-C746F0DA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5792" y="4318685"/>
            <a:ext cx="642551" cy="642551"/>
          </a:xfrm>
          <a:prstGeom prst="rect">
            <a:avLst/>
          </a:prstGeom>
        </p:spPr>
      </p:pic>
      <p:pic>
        <p:nvPicPr>
          <p:cNvPr id="37" name="Graphic 36" descr="Clipboard outline">
            <a:extLst>
              <a:ext uri="{FF2B5EF4-FFF2-40B4-BE49-F238E27FC236}">
                <a16:creationId xmlns:a16="http://schemas.microsoft.com/office/drawing/2014/main" id="{CDD6F8A5-CCF3-DF19-A1EB-BCD16E1C8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5081" y="4267367"/>
            <a:ext cx="642551" cy="642551"/>
          </a:xfrm>
          <a:prstGeom prst="rect">
            <a:avLst/>
          </a:prstGeom>
        </p:spPr>
      </p:pic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77F7BA1E-8D9C-F01A-7CFC-90966C970CA2}"/>
              </a:ext>
            </a:extLst>
          </p:cNvPr>
          <p:cNvCxnSpPr>
            <a:stCxn id="29" idx="3"/>
          </p:cNvCxnSpPr>
          <p:nvPr/>
        </p:nvCxnSpPr>
        <p:spPr>
          <a:xfrm>
            <a:off x="8365528" y="2802681"/>
            <a:ext cx="790829" cy="138007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15D43-C68A-78AC-9604-031445834FF2}"/>
              </a:ext>
            </a:extLst>
          </p:cNvPr>
          <p:cNvCxnSpPr>
            <a:stCxn id="29" idx="2"/>
            <a:endCxn id="35" idx="0"/>
          </p:cNvCxnSpPr>
          <p:nvPr/>
        </p:nvCxnSpPr>
        <p:spPr>
          <a:xfrm flipH="1">
            <a:off x="7527068" y="3428993"/>
            <a:ext cx="259" cy="889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0CBEEA9-735C-BCE5-07C6-B9407F0C7D50}"/>
              </a:ext>
            </a:extLst>
          </p:cNvPr>
          <p:cNvSpPr txBox="1"/>
          <p:nvPr/>
        </p:nvSpPr>
        <p:spPr>
          <a:xfrm>
            <a:off x="4955059" y="5090984"/>
            <a:ext cx="173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Expert evaluation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E73208-DEB6-116B-03CE-1EEC44862EF2}"/>
              </a:ext>
            </a:extLst>
          </p:cNvPr>
          <p:cNvSpPr txBox="1"/>
          <p:nvPr/>
        </p:nvSpPr>
        <p:spPr>
          <a:xfrm>
            <a:off x="6689126" y="5087204"/>
            <a:ext cx="173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Artifact assessment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9C4A2-F5CA-B02E-F5DE-DA55F1D81859}"/>
              </a:ext>
            </a:extLst>
          </p:cNvPr>
          <p:cNvSpPr txBox="1"/>
          <p:nvPr/>
        </p:nvSpPr>
        <p:spPr>
          <a:xfrm>
            <a:off x="8365528" y="5081028"/>
            <a:ext cx="173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Self-reported survey</a:t>
            </a:r>
          </a:p>
        </p:txBody>
      </p:sp>
    </p:spTree>
    <p:extLst>
      <p:ext uri="{BB962C8B-B14F-4D97-AF65-F5344CB8AC3E}">
        <p14:creationId xmlns:p14="http://schemas.microsoft.com/office/powerpoint/2010/main" val="3058987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1E924-18DC-B534-7D8D-BB1153F0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3282AB-C627-10DD-E63E-28B31B214D92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7E5BF8E-59BB-1DCE-F931-70A65FD30EEC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51ACB5-9CEB-95A2-555F-5FE2D8FBFFBF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31249-44F8-4463-52C7-3817F52A082D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C12488-C800-7077-61F3-E010E2B99345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9C1F03-F58E-1C26-3059-771B36D68AD3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6FC25-E0B0-C2AE-EB0D-00CE22B0D6EE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94B30E-356B-A238-8284-E7453D0CC39C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E88B29-E832-4015-6B7B-2F428C2DFBB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D84E2937-926C-5A1E-C60D-E039916CB36E}"/>
              </a:ext>
            </a:extLst>
          </p:cNvPr>
          <p:cNvSpPr txBox="1"/>
          <p:nvPr/>
        </p:nvSpPr>
        <p:spPr>
          <a:xfrm>
            <a:off x="811485" y="2990160"/>
            <a:ext cx="40511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Annotation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AED67CA-804B-0DDA-25DE-8CFC5CA5FBA4}"/>
              </a:ext>
            </a:extLst>
          </p:cNvPr>
          <p:cNvSpPr/>
          <p:nvPr/>
        </p:nvSpPr>
        <p:spPr>
          <a:xfrm>
            <a:off x="6895074" y="0"/>
            <a:ext cx="1618734" cy="753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Annotation</a:t>
            </a:r>
          </a:p>
        </p:txBody>
      </p:sp>
      <p:pic>
        <p:nvPicPr>
          <p:cNvPr id="29" name="Google Shape;193;p29">
            <a:extLst>
              <a:ext uri="{FF2B5EF4-FFF2-40B4-BE49-F238E27FC236}">
                <a16:creationId xmlns:a16="http://schemas.microsoft.com/office/drawing/2014/main" id="{FAE616B7-FE89-58A4-ABC3-D4B5BF0ED0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126" y="2176368"/>
            <a:ext cx="1676402" cy="12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raphic 30" descr="Magnifying glass with solid fill">
            <a:extLst>
              <a:ext uri="{FF2B5EF4-FFF2-40B4-BE49-F238E27FC236}">
                <a16:creationId xmlns:a16="http://schemas.microsoft.com/office/drawing/2014/main" id="{22C2D13D-BBE5-393A-5837-A74758A72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3449" y="4318686"/>
            <a:ext cx="642551" cy="642551"/>
          </a:xfrm>
          <a:prstGeom prst="rect">
            <a:avLst/>
          </a:prstGeom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EBBE200-9B39-8C32-42FA-2ACE6E452244}"/>
              </a:ext>
            </a:extLst>
          </p:cNvPr>
          <p:cNvCxnSpPr>
            <a:stCxn id="29" idx="1"/>
            <a:endCxn id="31" idx="0"/>
          </p:cNvCxnSpPr>
          <p:nvPr/>
        </p:nvCxnSpPr>
        <p:spPr>
          <a:xfrm rot="10800000" flipV="1">
            <a:off x="5774726" y="2802680"/>
            <a:ext cx="914401" cy="151600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Document outline">
            <a:extLst>
              <a:ext uri="{FF2B5EF4-FFF2-40B4-BE49-F238E27FC236}">
                <a16:creationId xmlns:a16="http://schemas.microsoft.com/office/drawing/2014/main" id="{7E51A65C-8725-D516-1ED7-E6DE74771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5792" y="4318685"/>
            <a:ext cx="642551" cy="642551"/>
          </a:xfrm>
          <a:prstGeom prst="rect">
            <a:avLst/>
          </a:prstGeom>
        </p:spPr>
      </p:pic>
      <p:pic>
        <p:nvPicPr>
          <p:cNvPr id="37" name="Graphic 36" descr="Clipboard outline">
            <a:extLst>
              <a:ext uri="{FF2B5EF4-FFF2-40B4-BE49-F238E27FC236}">
                <a16:creationId xmlns:a16="http://schemas.microsoft.com/office/drawing/2014/main" id="{011F5F30-EFCA-3106-8259-8B9D2B927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5081" y="4267367"/>
            <a:ext cx="642551" cy="642551"/>
          </a:xfrm>
          <a:prstGeom prst="rect">
            <a:avLst/>
          </a:prstGeom>
        </p:spPr>
      </p:pic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B62E5E1-3F4D-3BC3-0F2C-140CC6630912}"/>
              </a:ext>
            </a:extLst>
          </p:cNvPr>
          <p:cNvCxnSpPr>
            <a:stCxn id="29" idx="3"/>
          </p:cNvCxnSpPr>
          <p:nvPr/>
        </p:nvCxnSpPr>
        <p:spPr>
          <a:xfrm>
            <a:off x="8365528" y="2802681"/>
            <a:ext cx="790829" cy="138007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DDA4C3-38D8-A72C-49D3-300354D8903A}"/>
              </a:ext>
            </a:extLst>
          </p:cNvPr>
          <p:cNvCxnSpPr>
            <a:stCxn id="29" idx="2"/>
            <a:endCxn id="35" idx="0"/>
          </p:cNvCxnSpPr>
          <p:nvPr/>
        </p:nvCxnSpPr>
        <p:spPr>
          <a:xfrm flipH="1">
            <a:off x="7527068" y="3428993"/>
            <a:ext cx="259" cy="889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3FF5C94-4D10-FFE2-246F-1C9341860E02}"/>
              </a:ext>
            </a:extLst>
          </p:cNvPr>
          <p:cNvSpPr txBox="1"/>
          <p:nvPr/>
        </p:nvSpPr>
        <p:spPr>
          <a:xfrm>
            <a:off x="4955059" y="5090984"/>
            <a:ext cx="173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1" dirty="0">
                <a:solidFill>
                  <a:schemeClr val="accent5">
                    <a:lumMod val="75000"/>
                  </a:schemeClr>
                </a:solidFill>
              </a:rPr>
              <a:t>Expert evaluation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C4DCF8-EBDE-5F73-8AE3-ADD817758863}"/>
              </a:ext>
            </a:extLst>
          </p:cNvPr>
          <p:cNvSpPr txBox="1"/>
          <p:nvPr/>
        </p:nvSpPr>
        <p:spPr>
          <a:xfrm>
            <a:off x="6689126" y="5087204"/>
            <a:ext cx="173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Artifact assessment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0E210E-0FB8-219E-DA7F-C983EEA81AB0}"/>
              </a:ext>
            </a:extLst>
          </p:cNvPr>
          <p:cNvSpPr txBox="1"/>
          <p:nvPr/>
        </p:nvSpPr>
        <p:spPr>
          <a:xfrm>
            <a:off x="8365528" y="5081028"/>
            <a:ext cx="173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Self-reported survey</a:t>
            </a: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B8103C2-B2F7-CD89-5DD8-DDAC5AC7CD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0526" y="4164223"/>
            <a:ext cx="1905000" cy="190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47F62E-2BA1-1E60-9457-32725C4A076D}"/>
              </a:ext>
            </a:extLst>
          </p:cNvPr>
          <p:cNvSpPr txBox="1"/>
          <p:nvPr/>
        </p:nvSpPr>
        <p:spPr>
          <a:xfrm>
            <a:off x="1065513" y="5889109"/>
            <a:ext cx="232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Rating handbook</a:t>
            </a:r>
          </a:p>
          <a:p>
            <a:pPr algn="ctr"/>
            <a:r>
              <a:rPr lang="en-EE" dirty="0"/>
              <a:t>(Rummel et al., 2011)</a:t>
            </a:r>
          </a:p>
        </p:txBody>
      </p:sp>
    </p:spTree>
    <p:extLst>
      <p:ext uri="{BB962C8B-B14F-4D97-AF65-F5344CB8AC3E}">
        <p14:creationId xmlns:p14="http://schemas.microsoft.com/office/powerpoint/2010/main" val="2285612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BAA80-4085-0836-A98F-EF762AD2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1E2564-CB08-2111-FC79-46D47E66E51F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CBE554-FB6D-E945-8D81-D74D0FCF9326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A311751-2AD2-FE78-E39E-F705145B00DB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E75DE4-53AE-6654-F4DF-CF0FF30189B8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8749F2-5E24-5FC7-CFE2-83018473D705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D3C2EE-A2A0-2D41-7E21-80874A3F9B66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57485D-61AF-4829-F7EE-667B0503705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9C1E1-FA9F-3056-3BD2-FD2E36723BAC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EBBCED-AC60-1436-7EEA-3730CEEA9237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20FE3F02-C6B5-3C25-E570-722DF44487E3}"/>
              </a:ext>
            </a:extLst>
          </p:cNvPr>
          <p:cNvSpPr txBox="1"/>
          <p:nvPr/>
        </p:nvSpPr>
        <p:spPr>
          <a:xfrm>
            <a:off x="811485" y="2990160"/>
            <a:ext cx="40511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ML model development</a:t>
            </a:r>
          </a:p>
        </p:txBody>
      </p:sp>
      <p:pic>
        <p:nvPicPr>
          <p:cNvPr id="15" name="Picture 14" descr="A table of numbers and symbols&#10;&#10;Description automatically generated">
            <a:extLst>
              <a:ext uri="{FF2B5EF4-FFF2-40B4-BE49-F238E27FC236}">
                <a16:creationId xmlns:a16="http://schemas.microsoft.com/office/drawing/2014/main" id="{030A1991-7E0A-ACC5-5BC4-E76FD713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45" y="2030170"/>
            <a:ext cx="5422900" cy="3657600"/>
          </a:xfrm>
          <a:prstGeom prst="roundRect">
            <a:avLst>
              <a:gd name="adj" fmla="val 1126"/>
            </a:avLst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7EEA44-6ABA-A5BC-F768-6E2D4B0834FE}"/>
              </a:ext>
            </a:extLst>
          </p:cNvPr>
          <p:cNvSpPr txBox="1"/>
          <p:nvPr/>
        </p:nvSpPr>
        <p:spPr>
          <a:xfrm>
            <a:off x="6481122" y="5879985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3512447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12B70-058B-E825-DB5E-A620A19D4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B66CED-9947-A5C5-CBB6-20C3CEA10D8B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72BFEE-A05D-0442-35F2-4C5BEC873216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8A197A-555F-C048-8980-94BD3A59007F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A00627-1889-E63B-D588-F37EC449A64B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9C3BD9-03E9-793C-5006-BC7DC0242089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88F1AA-FDBD-B24E-2653-A695513CE60A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FA7EE5-7A20-448E-F619-8983F43F60B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FE8F82-9148-B6C4-45FB-80B03459AD0B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0B5871-318D-C151-3BFC-87E7E17D66E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D09FBEBB-1F32-55CB-4697-B561E9F4E03E}"/>
              </a:ext>
            </a:extLst>
          </p:cNvPr>
          <p:cNvSpPr txBox="1"/>
          <p:nvPr/>
        </p:nvSpPr>
        <p:spPr>
          <a:xfrm>
            <a:off x="811485" y="2990160"/>
            <a:ext cx="40511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ML model development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16EA0E-3920-3567-01A5-5920C10B857B}"/>
              </a:ext>
            </a:extLst>
          </p:cNvPr>
          <p:cNvSpPr/>
          <p:nvPr/>
        </p:nvSpPr>
        <p:spPr>
          <a:xfrm>
            <a:off x="5070392" y="2749203"/>
            <a:ext cx="5214551" cy="679797"/>
          </a:xfrm>
          <a:prstGeom prst="roundRect">
            <a:avLst>
              <a:gd name="adj" fmla="val 5761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Dataset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D9CE90-605C-4009-ECCA-88F828B47552}"/>
              </a:ext>
            </a:extLst>
          </p:cNvPr>
          <p:cNvSpPr/>
          <p:nvPr/>
        </p:nvSpPr>
        <p:spPr>
          <a:xfrm>
            <a:off x="5097165" y="3951295"/>
            <a:ext cx="3416643" cy="679797"/>
          </a:xfrm>
          <a:prstGeom prst="roundRect">
            <a:avLst>
              <a:gd name="adj" fmla="val 576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Training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CF5782-F046-F251-E0E8-E1E93BDCDB9B}"/>
              </a:ext>
            </a:extLst>
          </p:cNvPr>
          <p:cNvSpPr/>
          <p:nvPr/>
        </p:nvSpPr>
        <p:spPr>
          <a:xfrm>
            <a:off x="8576622" y="3951294"/>
            <a:ext cx="1708322" cy="679797"/>
          </a:xfrm>
          <a:prstGeom prst="roundRect">
            <a:avLst>
              <a:gd name="adj" fmla="val 576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Testing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FCB031FF-0A47-FF83-BDD2-566F358691AF}"/>
              </a:ext>
            </a:extLst>
          </p:cNvPr>
          <p:cNvSpPr/>
          <p:nvPr/>
        </p:nvSpPr>
        <p:spPr>
          <a:xfrm>
            <a:off x="6689126" y="4769708"/>
            <a:ext cx="341869" cy="6301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12F1B-D433-0CF3-8888-E31AC08C88E2}"/>
              </a:ext>
            </a:extLst>
          </p:cNvPr>
          <p:cNvSpPr txBox="1"/>
          <p:nvPr/>
        </p:nvSpPr>
        <p:spPr>
          <a:xfrm>
            <a:off x="5879759" y="5538519"/>
            <a:ext cx="189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/>
              <a:t>ML model development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37D66433-901C-308B-6559-46F033A70CE3}"/>
              </a:ext>
            </a:extLst>
          </p:cNvPr>
          <p:cNvSpPr/>
          <p:nvPr/>
        </p:nvSpPr>
        <p:spPr>
          <a:xfrm rot="16200000">
            <a:off x="7914506" y="5546586"/>
            <a:ext cx="341869" cy="6301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56B31-17FA-444F-50B4-DB65260B932A}"/>
              </a:ext>
            </a:extLst>
          </p:cNvPr>
          <p:cNvSpPr txBox="1"/>
          <p:nvPr/>
        </p:nvSpPr>
        <p:spPr>
          <a:xfrm>
            <a:off x="8576622" y="5687770"/>
            <a:ext cx="158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ML model</a:t>
            </a:r>
          </a:p>
        </p:txBody>
      </p:sp>
    </p:spTree>
    <p:extLst>
      <p:ext uri="{BB962C8B-B14F-4D97-AF65-F5344CB8AC3E}">
        <p14:creationId xmlns:p14="http://schemas.microsoft.com/office/powerpoint/2010/main" val="2108761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6D49-2777-14C2-176F-546B1290E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ABC4A6-4712-8B26-3DFD-B4D7F08A49DE}"/>
              </a:ext>
            </a:extLst>
          </p:cNvPr>
          <p:cNvSpPr/>
          <p:nvPr/>
        </p:nvSpPr>
        <p:spPr>
          <a:xfrm>
            <a:off x="1421028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539819-B479-80A4-7F2D-B6667FD1BE71}"/>
              </a:ext>
            </a:extLst>
          </p:cNvPr>
          <p:cNvSpPr/>
          <p:nvPr/>
        </p:nvSpPr>
        <p:spPr>
          <a:xfrm>
            <a:off x="3245710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89C1F-05E9-E9C9-D10C-A2DC43A0028E}"/>
              </a:ext>
            </a:extLst>
          </p:cNvPr>
          <p:cNvSpPr/>
          <p:nvPr/>
        </p:nvSpPr>
        <p:spPr>
          <a:xfrm>
            <a:off x="5070392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Feature merging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B8E02F-F6F6-655F-B6F7-2A1317F0A073}"/>
              </a:ext>
            </a:extLst>
          </p:cNvPr>
          <p:cNvSpPr/>
          <p:nvPr/>
        </p:nvSpPr>
        <p:spPr>
          <a:xfrm>
            <a:off x="6895074" y="793349"/>
            <a:ext cx="1618734" cy="753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ML model development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C5F6A7-15F4-9BA2-6F55-C6F531106FA1}"/>
              </a:ext>
            </a:extLst>
          </p:cNvPr>
          <p:cNvSpPr/>
          <p:nvPr/>
        </p:nvSpPr>
        <p:spPr>
          <a:xfrm>
            <a:off x="8719756" y="793349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bg1"/>
                </a:solidFill>
              </a:rPr>
              <a:t>ML model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23496F-3023-BA95-77FB-7037790958BE}"/>
              </a:ext>
            </a:extLst>
          </p:cNvPr>
          <p:cNvCxnSpPr/>
          <p:nvPr/>
        </p:nvCxnSpPr>
        <p:spPr>
          <a:xfrm>
            <a:off x="3039762" y="1149179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DE70E1-E580-DE47-ED01-A746786B002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64444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6B46AC-9E31-6CA1-38C7-C6FD7A54015D}"/>
              </a:ext>
            </a:extLst>
          </p:cNvPr>
          <p:cNvCxnSpPr>
            <a:stCxn id="7" idx="3"/>
          </p:cNvCxnSpPr>
          <p:nvPr/>
        </p:nvCxnSpPr>
        <p:spPr>
          <a:xfrm>
            <a:off x="8513808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45EE48-B79C-ACF3-512E-C0ECF8D901C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689126" y="117023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70A92B3D-F27D-512D-4DE7-F3166FEE7126}"/>
              </a:ext>
            </a:extLst>
          </p:cNvPr>
          <p:cNvSpPr txBox="1"/>
          <p:nvPr/>
        </p:nvSpPr>
        <p:spPr>
          <a:xfrm>
            <a:off x="811485" y="2990160"/>
            <a:ext cx="40511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4000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ML model Evaluation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405708-D00E-B456-F8C1-689B415D2105}"/>
              </a:ext>
            </a:extLst>
          </p:cNvPr>
          <p:cNvSpPr/>
          <p:nvPr/>
        </p:nvSpPr>
        <p:spPr>
          <a:xfrm>
            <a:off x="5070392" y="2749203"/>
            <a:ext cx="5214551" cy="679797"/>
          </a:xfrm>
          <a:prstGeom prst="roundRect">
            <a:avLst>
              <a:gd name="adj" fmla="val 5761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Dataset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E16A7B8-9B18-E1C0-6826-22CC61BFBBE2}"/>
              </a:ext>
            </a:extLst>
          </p:cNvPr>
          <p:cNvSpPr/>
          <p:nvPr/>
        </p:nvSpPr>
        <p:spPr>
          <a:xfrm>
            <a:off x="5097165" y="3951295"/>
            <a:ext cx="3416643" cy="679797"/>
          </a:xfrm>
          <a:prstGeom prst="roundRect">
            <a:avLst>
              <a:gd name="adj" fmla="val 576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Training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7AF8A9-7821-469E-87FB-208F57CDFFDB}"/>
              </a:ext>
            </a:extLst>
          </p:cNvPr>
          <p:cNvSpPr/>
          <p:nvPr/>
        </p:nvSpPr>
        <p:spPr>
          <a:xfrm>
            <a:off x="8576622" y="3951294"/>
            <a:ext cx="1708322" cy="679797"/>
          </a:xfrm>
          <a:prstGeom prst="roundRect">
            <a:avLst>
              <a:gd name="adj" fmla="val 576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FB0C4B-F6E2-0866-D006-5C7E9DB40CDF}"/>
              </a:ext>
            </a:extLst>
          </p:cNvPr>
          <p:cNvSpPr txBox="1"/>
          <p:nvPr/>
        </p:nvSpPr>
        <p:spPr>
          <a:xfrm>
            <a:off x="8885541" y="5695319"/>
            <a:ext cx="158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ML model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EF78834E-18E1-FB78-33CA-0BDAE42C4F3B}"/>
              </a:ext>
            </a:extLst>
          </p:cNvPr>
          <p:cNvSpPr/>
          <p:nvPr/>
        </p:nvSpPr>
        <p:spPr>
          <a:xfrm>
            <a:off x="9304638" y="4868562"/>
            <a:ext cx="371219" cy="7290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10848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8925E4AC-0265-186C-D80C-DDDA93F51B9D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WHAT NEXT?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CA2A5E-18E8-B6C3-CE32-55490F98C97B}"/>
              </a:ext>
            </a:extLst>
          </p:cNvPr>
          <p:cNvSpPr/>
          <p:nvPr/>
        </p:nvSpPr>
        <p:spPr>
          <a:xfrm>
            <a:off x="6207211" y="2219522"/>
            <a:ext cx="3039762" cy="6178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r>
              <a:rPr lang="en-EE" dirty="0"/>
              <a:t>ollaboration quality model</a:t>
            </a:r>
          </a:p>
        </p:txBody>
      </p:sp>
      <p:pic>
        <p:nvPicPr>
          <p:cNvPr id="40" name="Graphic 39" descr="Classroom with solid fill">
            <a:extLst>
              <a:ext uri="{FF2B5EF4-FFF2-40B4-BE49-F238E27FC236}">
                <a16:creationId xmlns:a16="http://schemas.microsoft.com/office/drawing/2014/main" id="{EEB62A8C-B13D-A76F-C05F-7354B0AF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8894" y="2117321"/>
            <a:ext cx="822238" cy="822238"/>
          </a:xfrm>
          <a:prstGeom prst="rect">
            <a:avLst/>
          </a:prstGeom>
        </p:spPr>
      </p:pic>
      <p:sp>
        <p:nvSpPr>
          <p:cNvPr id="41" name="Right Arrow 40">
            <a:extLst>
              <a:ext uri="{FF2B5EF4-FFF2-40B4-BE49-F238E27FC236}">
                <a16:creationId xmlns:a16="http://schemas.microsoft.com/office/drawing/2014/main" id="{30D9C9AF-E4EC-A489-A4F5-CC14EE20F787}"/>
              </a:ext>
            </a:extLst>
          </p:cNvPr>
          <p:cNvSpPr/>
          <p:nvPr/>
        </p:nvSpPr>
        <p:spPr>
          <a:xfrm>
            <a:off x="9568249" y="2380160"/>
            <a:ext cx="1235676" cy="3583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CE5EF5-C9BB-1462-2F4B-A8EFC73B5FFF}"/>
              </a:ext>
            </a:extLst>
          </p:cNvPr>
          <p:cNvSpPr txBox="1"/>
          <p:nvPr/>
        </p:nvSpPr>
        <p:spPr>
          <a:xfrm>
            <a:off x="6738196" y="3028890"/>
            <a:ext cx="5660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Transitioning from research to practice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8E0510-974B-7858-52B5-98A988967278}"/>
              </a:ext>
            </a:extLst>
          </p:cNvPr>
          <p:cNvSpPr txBox="1"/>
          <p:nvPr/>
        </p:nvSpPr>
        <p:spPr>
          <a:xfrm>
            <a:off x="661172" y="1628506"/>
            <a:ext cx="55460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400" b="1" dirty="0">
                <a:solidFill>
                  <a:schemeClr val="accent5">
                    <a:lumMod val="75000"/>
                  </a:schemeClr>
                </a:solidFill>
              </a:rPr>
              <a:t>Would our model work well in authentic classroom settings?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5DCE7DD-A75D-508E-C592-2751569E7FCC}"/>
              </a:ext>
            </a:extLst>
          </p:cNvPr>
          <p:cNvSpPr/>
          <p:nvPr/>
        </p:nvSpPr>
        <p:spPr>
          <a:xfrm>
            <a:off x="661172" y="4738496"/>
            <a:ext cx="1729945" cy="38305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NOISE ISSUE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EF0BEF3-646B-98D1-1863-81DAF4C967DD}"/>
              </a:ext>
            </a:extLst>
          </p:cNvPr>
          <p:cNvSpPr/>
          <p:nvPr/>
        </p:nvSpPr>
        <p:spPr>
          <a:xfrm>
            <a:off x="2531161" y="4738496"/>
            <a:ext cx="2201477" cy="38305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VARYING CONTEXT</a:t>
            </a:r>
          </a:p>
        </p:txBody>
      </p:sp>
    </p:spTree>
    <p:extLst>
      <p:ext uri="{BB962C8B-B14F-4D97-AF65-F5344CB8AC3E}">
        <p14:creationId xmlns:p14="http://schemas.microsoft.com/office/powerpoint/2010/main" val="361685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320C-3BE5-3943-C86C-A7AFF6256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BC9B8D33-4640-26AF-5628-D5BD06C210F8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</a:t>
            </a:r>
          </a:p>
        </p:txBody>
      </p:sp>
      <p:pic>
        <p:nvPicPr>
          <p:cNvPr id="9" name="Picture 8" descr="A diagram of a data processing process&#10;&#10;Description automatically generated with medium confidence">
            <a:extLst>
              <a:ext uri="{FF2B5EF4-FFF2-40B4-BE49-F238E27FC236}">
                <a16:creationId xmlns:a16="http://schemas.microsoft.com/office/drawing/2014/main" id="{02D9A3CD-8837-6A36-1F79-14BBA818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2189906"/>
            <a:ext cx="7080422" cy="3158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2A9FC7-9FA7-B707-160E-F626D14B5167}"/>
              </a:ext>
            </a:extLst>
          </p:cNvPr>
          <p:cNvSpPr txBox="1"/>
          <p:nvPr/>
        </p:nvSpPr>
        <p:spPr>
          <a:xfrm>
            <a:off x="435896" y="1510066"/>
            <a:ext cx="878868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Ability of machine learning models to perform well on unseen data (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Raschka, 2018)</a:t>
            </a:r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8010A-AAD1-BBC1-F435-BD0082BC8AA6}"/>
              </a:ext>
            </a:extLst>
          </p:cNvPr>
          <p:cNvSpPr txBox="1"/>
          <p:nvPr/>
        </p:nvSpPr>
        <p:spPr>
          <a:xfrm>
            <a:off x="2706130" y="5504554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Evaluation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92307-D133-94C7-0516-07C5E155D199}"/>
              </a:ext>
            </a:extLst>
          </p:cNvPr>
          <p:cNvSpPr txBox="1"/>
          <p:nvPr/>
        </p:nvSpPr>
        <p:spPr>
          <a:xfrm>
            <a:off x="9514703" y="543697"/>
            <a:ext cx="4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34898B-0D50-3C0C-BDC0-4BDDBFC6906B}"/>
              </a:ext>
            </a:extLst>
          </p:cNvPr>
          <p:cNvSpPr txBox="1"/>
          <p:nvPr/>
        </p:nvSpPr>
        <p:spPr>
          <a:xfrm>
            <a:off x="8031893" y="2319133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F86FF-CE69-1F24-CE76-3F40242C8D15}"/>
              </a:ext>
            </a:extLst>
          </p:cNvPr>
          <p:cNvSpPr txBox="1"/>
          <p:nvPr/>
        </p:nvSpPr>
        <p:spPr>
          <a:xfrm>
            <a:off x="8031893" y="3768920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6F8437C-0A08-656E-BA73-189A9B94B88B}"/>
              </a:ext>
            </a:extLst>
          </p:cNvPr>
          <p:cNvSpPr/>
          <p:nvPr/>
        </p:nvSpPr>
        <p:spPr>
          <a:xfrm>
            <a:off x="-4102445" y="1917490"/>
            <a:ext cx="11862487" cy="3587064"/>
          </a:xfrm>
          <a:custGeom>
            <a:avLst/>
            <a:gdLst>
              <a:gd name="connsiteX0" fmla="*/ 3731754 w 11714206"/>
              <a:gd name="connsiteY0" fmla="*/ 308919 h 5350476"/>
              <a:gd name="connsiteX1" fmla="*/ 3521676 w 11714206"/>
              <a:gd name="connsiteY1" fmla="*/ 518997 h 5350476"/>
              <a:gd name="connsiteX2" fmla="*/ 3521676 w 11714206"/>
              <a:gd name="connsiteY2" fmla="*/ 4930333 h 5350476"/>
              <a:gd name="connsiteX3" fmla="*/ 3731754 w 11714206"/>
              <a:gd name="connsiteY3" fmla="*/ 5140411 h 5350476"/>
              <a:gd name="connsiteX4" fmla="*/ 6351360 w 11714206"/>
              <a:gd name="connsiteY4" fmla="*/ 5140411 h 5350476"/>
              <a:gd name="connsiteX5" fmla="*/ 6561438 w 11714206"/>
              <a:gd name="connsiteY5" fmla="*/ 4930333 h 5350476"/>
              <a:gd name="connsiteX6" fmla="*/ 6561438 w 11714206"/>
              <a:gd name="connsiteY6" fmla="*/ 518997 h 5350476"/>
              <a:gd name="connsiteX7" fmla="*/ 6351360 w 11714206"/>
              <a:gd name="connsiteY7" fmla="*/ 308919 h 5350476"/>
              <a:gd name="connsiteX8" fmla="*/ 0 w 11714206"/>
              <a:gd name="connsiteY8" fmla="*/ 0 h 5350476"/>
              <a:gd name="connsiteX9" fmla="*/ 11714206 w 11714206"/>
              <a:gd name="connsiteY9" fmla="*/ 0 h 5350476"/>
              <a:gd name="connsiteX10" fmla="*/ 11714206 w 11714206"/>
              <a:gd name="connsiteY10" fmla="*/ 5350476 h 5350476"/>
              <a:gd name="connsiteX11" fmla="*/ 0 w 11714206"/>
              <a:gd name="connsiteY11" fmla="*/ 5350476 h 53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14206" h="5350476">
                <a:moveTo>
                  <a:pt x="3731754" y="308919"/>
                </a:moveTo>
                <a:cubicBezTo>
                  <a:pt x="3615731" y="308919"/>
                  <a:pt x="3521676" y="402974"/>
                  <a:pt x="3521676" y="518997"/>
                </a:cubicBezTo>
                <a:lnTo>
                  <a:pt x="3521676" y="4930333"/>
                </a:lnTo>
                <a:cubicBezTo>
                  <a:pt x="3521676" y="5046356"/>
                  <a:pt x="3615731" y="5140411"/>
                  <a:pt x="3731754" y="5140411"/>
                </a:cubicBezTo>
                <a:lnTo>
                  <a:pt x="6351360" y="5140411"/>
                </a:lnTo>
                <a:cubicBezTo>
                  <a:pt x="6467383" y="5140411"/>
                  <a:pt x="6561438" y="5046356"/>
                  <a:pt x="6561438" y="4930333"/>
                </a:cubicBezTo>
                <a:lnTo>
                  <a:pt x="6561438" y="518997"/>
                </a:lnTo>
                <a:cubicBezTo>
                  <a:pt x="6561438" y="402974"/>
                  <a:pt x="6467383" y="308919"/>
                  <a:pt x="6351360" y="308919"/>
                </a:cubicBezTo>
                <a:close/>
                <a:moveTo>
                  <a:pt x="0" y="0"/>
                </a:moveTo>
                <a:lnTo>
                  <a:pt x="11714206" y="0"/>
                </a:lnTo>
                <a:lnTo>
                  <a:pt x="11714206" y="5350476"/>
                </a:lnTo>
                <a:lnTo>
                  <a:pt x="0" y="535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45262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A0787-B88B-40AD-0792-AB45251BCA7D}"/>
              </a:ext>
            </a:extLst>
          </p:cNvPr>
          <p:cNvSpPr txBox="1"/>
          <p:nvPr/>
        </p:nvSpPr>
        <p:spPr>
          <a:xfrm>
            <a:off x="621247" y="1905602"/>
            <a:ext cx="7559040" cy="362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267" dirty="0">
                <a:solidFill>
                  <a:srgbClr val="8A4AC3"/>
                </a:solidFill>
                <a:latin typeface="Avenir Book" panose="02000503020000020003" pitchFamily="2" charset="0"/>
              </a:rPr>
              <a:t>Introduction</a:t>
            </a:r>
          </a:p>
          <a:p>
            <a:r>
              <a:rPr lang="en-EE" sz="3733" dirty="0">
                <a:solidFill>
                  <a:srgbClr val="8A4AC3"/>
                </a:solidFill>
                <a:latin typeface="Avenir Book" panose="02000503020000020003" pitchFamily="2" charset="0"/>
              </a:rPr>
              <a:t>Modeling collaboration</a:t>
            </a:r>
          </a:p>
          <a:p>
            <a:r>
              <a:rPr lang="en-EE" sz="3733" dirty="0">
                <a:solidFill>
                  <a:srgbClr val="8A4AC3"/>
                </a:solidFill>
                <a:latin typeface="Avenir Book" panose="02000503020000020003" pitchFamily="2" charset="0"/>
              </a:rPr>
              <a:t>Generalizability</a:t>
            </a:r>
          </a:p>
          <a:p>
            <a:r>
              <a:rPr lang="en-EE" sz="3733" dirty="0">
                <a:solidFill>
                  <a:srgbClr val="8A4AC3"/>
                </a:solidFill>
                <a:latin typeface="Avenir Book" panose="02000503020000020003" pitchFamily="2" charset="0"/>
              </a:rPr>
              <a:t>CoTrack</a:t>
            </a:r>
          </a:p>
          <a:p>
            <a:r>
              <a:rPr lang="en-EE" sz="3733" dirty="0">
                <a:solidFill>
                  <a:srgbClr val="8A4AC3"/>
                </a:solidFill>
                <a:latin typeface="Avenir Book" panose="02000503020000020003" pitchFamily="2" charset="0"/>
              </a:rPr>
              <a:t>Challenges/Future directions</a:t>
            </a:r>
          </a:p>
          <a:p>
            <a:r>
              <a:rPr lang="en-EE" sz="3733" dirty="0">
                <a:solidFill>
                  <a:srgbClr val="8A4AC3"/>
                </a:solidFill>
                <a:latin typeface="Avenir Book" panose="02000503020000020003" pitchFamily="2" charset="0"/>
              </a:rPr>
              <a:t>Conclusion</a:t>
            </a:r>
          </a:p>
        </p:txBody>
      </p:sp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E7E44EAF-0A8B-D0EC-D5DC-BDE434F6CE24}"/>
              </a:ext>
            </a:extLst>
          </p:cNvPr>
          <p:cNvSpPr txBox="1"/>
          <p:nvPr/>
        </p:nvSpPr>
        <p:spPr>
          <a:xfrm>
            <a:off x="435896" y="201004"/>
            <a:ext cx="67056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8747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8C732-465C-3955-6F83-3507EAAF5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859E16FE-37A2-F103-330B-8BEBF0337C16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</a:t>
            </a:r>
          </a:p>
        </p:txBody>
      </p:sp>
      <p:pic>
        <p:nvPicPr>
          <p:cNvPr id="9" name="Picture 8" descr="A diagram of a data processing process&#10;&#10;Description automatically generated with medium confidence">
            <a:extLst>
              <a:ext uri="{FF2B5EF4-FFF2-40B4-BE49-F238E27FC236}">
                <a16:creationId xmlns:a16="http://schemas.microsoft.com/office/drawing/2014/main" id="{63D78A1F-4699-9F7D-4EEE-CC29D76A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2189906"/>
            <a:ext cx="7080422" cy="3158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BD7E9-371C-23F9-8EAA-067C247252F1}"/>
              </a:ext>
            </a:extLst>
          </p:cNvPr>
          <p:cNvSpPr txBox="1"/>
          <p:nvPr/>
        </p:nvSpPr>
        <p:spPr>
          <a:xfrm>
            <a:off x="435896" y="1510066"/>
            <a:ext cx="878868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Ability of machine learning models to perform well on unseen data (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Raschka, 2018)</a:t>
            </a:r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2F456-F138-7388-B05D-2FA8F6FB4C1E}"/>
              </a:ext>
            </a:extLst>
          </p:cNvPr>
          <p:cNvSpPr txBox="1"/>
          <p:nvPr/>
        </p:nvSpPr>
        <p:spPr>
          <a:xfrm>
            <a:off x="2706130" y="5504554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Evaluation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F70A2-AA7D-F1C2-1203-EC5D3C793772}"/>
              </a:ext>
            </a:extLst>
          </p:cNvPr>
          <p:cNvSpPr txBox="1"/>
          <p:nvPr/>
        </p:nvSpPr>
        <p:spPr>
          <a:xfrm>
            <a:off x="9514703" y="543697"/>
            <a:ext cx="4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51984-01CE-14A8-D539-5DDC074CCD82}"/>
              </a:ext>
            </a:extLst>
          </p:cNvPr>
          <p:cNvSpPr txBox="1"/>
          <p:nvPr/>
        </p:nvSpPr>
        <p:spPr>
          <a:xfrm>
            <a:off x="8031893" y="2319133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D47FA-33EB-E637-9A80-33347FF6C4D8}"/>
              </a:ext>
            </a:extLst>
          </p:cNvPr>
          <p:cNvSpPr txBox="1"/>
          <p:nvPr/>
        </p:nvSpPr>
        <p:spPr>
          <a:xfrm>
            <a:off x="8031893" y="3768920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1C82181-C13E-051A-8A5A-825A30800203}"/>
              </a:ext>
            </a:extLst>
          </p:cNvPr>
          <p:cNvSpPr/>
          <p:nvPr/>
        </p:nvSpPr>
        <p:spPr>
          <a:xfrm>
            <a:off x="-1376809" y="1917490"/>
            <a:ext cx="12955089" cy="3587064"/>
          </a:xfrm>
          <a:custGeom>
            <a:avLst/>
            <a:gdLst>
              <a:gd name="connsiteX0" fmla="*/ 3731754 w 11714206"/>
              <a:gd name="connsiteY0" fmla="*/ 308919 h 5350476"/>
              <a:gd name="connsiteX1" fmla="*/ 3521676 w 11714206"/>
              <a:gd name="connsiteY1" fmla="*/ 518997 h 5350476"/>
              <a:gd name="connsiteX2" fmla="*/ 3521676 w 11714206"/>
              <a:gd name="connsiteY2" fmla="*/ 4930333 h 5350476"/>
              <a:gd name="connsiteX3" fmla="*/ 3731754 w 11714206"/>
              <a:gd name="connsiteY3" fmla="*/ 5140411 h 5350476"/>
              <a:gd name="connsiteX4" fmla="*/ 6351360 w 11714206"/>
              <a:gd name="connsiteY4" fmla="*/ 5140411 h 5350476"/>
              <a:gd name="connsiteX5" fmla="*/ 6561438 w 11714206"/>
              <a:gd name="connsiteY5" fmla="*/ 4930333 h 5350476"/>
              <a:gd name="connsiteX6" fmla="*/ 6561438 w 11714206"/>
              <a:gd name="connsiteY6" fmla="*/ 518997 h 5350476"/>
              <a:gd name="connsiteX7" fmla="*/ 6351360 w 11714206"/>
              <a:gd name="connsiteY7" fmla="*/ 308919 h 5350476"/>
              <a:gd name="connsiteX8" fmla="*/ 0 w 11714206"/>
              <a:gd name="connsiteY8" fmla="*/ 0 h 5350476"/>
              <a:gd name="connsiteX9" fmla="*/ 11714206 w 11714206"/>
              <a:gd name="connsiteY9" fmla="*/ 0 h 5350476"/>
              <a:gd name="connsiteX10" fmla="*/ 11714206 w 11714206"/>
              <a:gd name="connsiteY10" fmla="*/ 5350476 h 5350476"/>
              <a:gd name="connsiteX11" fmla="*/ 0 w 11714206"/>
              <a:gd name="connsiteY11" fmla="*/ 5350476 h 53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14206" h="5350476">
                <a:moveTo>
                  <a:pt x="3731754" y="308919"/>
                </a:moveTo>
                <a:cubicBezTo>
                  <a:pt x="3615731" y="308919"/>
                  <a:pt x="3521676" y="402974"/>
                  <a:pt x="3521676" y="518997"/>
                </a:cubicBezTo>
                <a:lnTo>
                  <a:pt x="3521676" y="4930333"/>
                </a:lnTo>
                <a:cubicBezTo>
                  <a:pt x="3521676" y="5046356"/>
                  <a:pt x="3615731" y="5140411"/>
                  <a:pt x="3731754" y="5140411"/>
                </a:cubicBezTo>
                <a:lnTo>
                  <a:pt x="6351360" y="5140411"/>
                </a:lnTo>
                <a:cubicBezTo>
                  <a:pt x="6467383" y="5140411"/>
                  <a:pt x="6561438" y="5046356"/>
                  <a:pt x="6561438" y="4930333"/>
                </a:cubicBezTo>
                <a:lnTo>
                  <a:pt x="6561438" y="518997"/>
                </a:lnTo>
                <a:cubicBezTo>
                  <a:pt x="6561438" y="402974"/>
                  <a:pt x="6467383" y="308919"/>
                  <a:pt x="6351360" y="308919"/>
                </a:cubicBezTo>
                <a:close/>
                <a:moveTo>
                  <a:pt x="0" y="0"/>
                </a:moveTo>
                <a:lnTo>
                  <a:pt x="11714206" y="0"/>
                </a:lnTo>
                <a:lnTo>
                  <a:pt x="11714206" y="5350476"/>
                </a:lnTo>
                <a:lnTo>
                  <a:pt x="0" y="535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97647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0CE7-30FC-E84D-94BD-6852CB89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222B304D-743D-F3F5-2791-D11BA7023AF1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</a:t>
            </a:r>
          </a:p>
        </p:txBody>
      </p:sp>
      <p:pic>
        <p:nvPicPr>
          <p:cNvPr id="9" name="Picture 8" descr="A diagram of a data processing process&#10;&#10;Description automatically generated with medium confidence">
            <a:extLst>
              <a:ext uri="{FF2B5EF4-FFF2-40B4-BE49-F238E27FC236}">
                <a16:creationId xmlns:a16="http://schemas.microsoft.com/office/drawing/2014/main" id="{89F9DE4F-0D85-95BC-82CA-973272A4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2189906"/>
            <a:ext cx="7080422" cy="3158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08CCF-0226-3356-ACA6-AC6489F1CE9C}"/>
              </a:ext>
            </a:extLst>
          </p:cNvPr>
          <p:cNvSpPr txBox="1"/>
          <p:nvPr/>
        </p:nvSpPr>
        <p:spPr>
          <a:xfrm>
            <a:off x="435896" y="1510066"/>
            <a:ext cx="878868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Ability of machine learning models to perform well on unseen data (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Raschka, 2018)</a:t>
            </a:r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04F4D-24C8-AF2B-B25F-7CB88F1E5FEE}"/>
              </a:ext>
            </a:extLst>
          </p:cNvPr>
          <p:cNvSpPr txBox="1"/>
          <p:nvPr/>
        </p:nvSpPr>
        <p:spPr>
          <a:xfrm>
            <a:off x="2706130" y="5504554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Evaluation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A35D0-BFC6-3C78-BEA6-2DBA3FE53B72}"/>
              </a:ext>
            </a:extLst>
          </p:cNvPr>
          <p:cNvSpPr txBox="1"/>
          <p:nvPr/>
        </p:nvSpPr>
        <p:spPr>
          <a:xfrm>
            <a:off x="9514703" y="543697"/>
            <a:ext cx="4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A460D-0B39-3E9C-AD3C-835303C2A484}"/>
              </a:ext>
            </a:extLst>
          </p:cNvPr>
          <p:cNvSpPr txBox="1"/>
          <p:nvPr/>
        </p:nvSpPr>
        <p:spPr>
          <a:xfrm>
            <a:off x="8031893" y="2319133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B5425-75C3-642A-4CF7-4B653AF5842B}"/>
              </a:ext>
            </a:extLst>
          </p:cNvPr>
          <p:cNvSpPr txBox="1"/>
          <p:nvPr/>
        </p:nvSpPr>
        <p:spPr>
          <a:xfrm>
            <a:off x="8031893" y="3768920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D0AFA25-F869-0701-7318-6E2224242736}"/>
              </a:ext>
            </a:extLst>
          </p:cNvPr>
          <p:cNvSpPr/>
          <p:nvPr/>
        </p:nvSpPr>
        <p:spPr>
          <a:xfrm>
            <a:off x="3529263" y="1801694"/>
            <a:ext cx="7764380" cy="3702860"/>
          </a:xfrm>
          <a:custGeom>
            <a:avLst/>
            <a:gdLst>
              <a:gd name="connsiteX0" fmla="*/ 3731754 w 11714206"/>
              <a:gd name="connsiteY0" fmla="*/ 308919 h 5350476"/>
              <a:gd name="connsiteX1" fmla="*/ 3521676 w 11714206"/>
              <a:gd name="connsiteY1" fmla="*/ 518997 h 5350476"/>
              <a:gd name="connsiteX2" fmla="*/ 3521676 w 11714206"/>
              <a:gd name="connsiteY2" fmla="*/ 4930333 h 5350476"/>
              <a:gd name="connsiteX3" fmla="*/ 3731754 w 11714206"/>
              <a:gd name="connsiteY3" fmla="*/ 5140411 h 5350476"/>
              <a:gd name="connsiteX4" fmla="*/ 6351360 w 11714206"/>
              <a:gd name="connsiteY4" fmla="*/ 5140411 h 5350476"/>
              <a:gd name="connsiteX5" fmla="*/ 6561438 w 11714206"/>
              <a:gd name="connsiteY5" fmla="*/ 4930333 h 5350476"/>
              <a:gd name="connsiteX6" fmla="*/ 6561438 w 11714206"/>
              <a:gd name="connsiteY6" fmla="*/ 518997 h 5350476"/>
              <a:gd name="connsiteX7" fmla="*/ 6351360 w 11714206"/>
              <a:gd name="connsiteY7" fmla="*/ 308919 h 5350476"/>
              <a:gd name="connsiteX8" fmla="*/ 0 w 11714206"/>
              <a:gd name="connsiteY8" fmla="*/ 0 h 5350476"/>
              <a:gd name="connsiteX9" fmla="*/ 11714206 w 11714206"/>
              <a:gd name="connsiteY9" fmla="*/ 0 h 5350476"/>
              <a:gd name="connsiteX10" fmla="*/ 11714206 w 11714206"/>
              <a:gd name="connsiteY10" fmla="*/ 5350476 h 5350476"/>
              <a:gd name="connsiteX11" fmla="*/ 0 w 11714206"/>
              <a:gd name="connsiteY11" fmla="*/ 5350476 h 53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14206" h="5350476">
                <a:moveTo>
                  <a:pt x="3731754" y="308919"/>
                </a:moveTo>
                <a:cubicBezTo>
                  <a:pt x="3615731" y="308919"/>
                  <a:pt x="3521676" y="402974"/>
                  <a:pt x="3521676" y="518997"/>
                </a:cubicBezTo>
                <a:lnTo>
                  <a:pt x="3521676" y="4930333"/>
                </a:lnTo>
                <a:cubicBezTo>
                  <a:pt x="3521676" y="5046356"/>
                  <a:pt x="3615731" y="5140411"/>
                  <a:pt x="3731754" y="5140411"/>
                </a:cubicBezTo>
                <a:lnTo>
                  <a:pt x="6351360" y="5140411"/>
                </a:lnTo>
                <a:cubicBezTo>
                  <a:pt x="6467383" y="5140411"/>
                  <a:pt x="6561438" y="5046356"/>
                  <a:pt x="6561438" y="4930333"/>
                </a:cubicBezTo>
                <a:lnTo>
                  <a:pt x="6561438" y="518997"/>
                </a:lnTo>
                <a:cubicBezTo>
                  <a:pt x="6561438" y="402974"/>
                  <a:pt x="6467383" y="308919"/>
                  <a:pt x="6351360" y="308919"/>
                </a:cubicBezTo>
                <a:close/>
                <a:moveTo>
                  <a:pt x="0" y="0"/>
                </a:moveTo>
                <a:lnTo>
                  <a:pt x="11714206" y="0"/>
                </a:lnTo>
                <a:lnTo>
                  <a:pt x="11714206" y="5350476"/>
                </a:lnTo>
                <a:lnTo>
                  <a:pt x="0" y="535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E2F630-58BC-23DD-842B-F859A4A8E33D}"/>
              </a:ext>
            </a:extLst>
          </p:cNvPr>
          <p:cNvSpPr/>
          <p:nvPr/>
        </p:nvSpPr>
        <p:spPr>
          <a:xfrm>
            <a:off x="304800" y="1848620"/>
            <a:ext cx="3224463" cy="365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43842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18BB-8323-AC4C-4D2D-02285A9F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51843D0C-9346-B02F-4BD9-C47FFBE41A91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</a:t>
            </a:r>
          </a:p>
        </p:txBody>
      </p:sp>
      <p:pic>
        <p:nvPicPr>
          <p:cNvPr id="9" name="Picture 8" descr="A diagram of a data processing process&#10;&#10;Description automatically generated with medium confidence">
            <a:extLst>
              <a:ext uri="{FF2B5EF4-FFF2-40B4-BE49-F238E27FC236}">
                <a16:creationId xmlns:a16="http://schemas.microsoft.com/office/drawing/2014/main" id="{5A65E43E-C56F-C105-B055-F84B66B96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2189906"/>
            <a:ext cx="7080422" cy="3158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9A0BE-BE9F-5062-B71E-F8642858E860}"/>
              </a:ext>
            </a:extLst>
          </p:cNvPr>
          <p:cNvSpPr txBox="1"/>
          <p:nvPr/>
        </p:nvSpPr>
        <p:spPr>
          <a:xfrm>
            <a:off x="435896" y="1510066"/>
            <a:ext cx="878868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Ability of machine learning models to perform well on unseen data (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Raschka, 2018)</a:t>
            </a:r>
            <a:r>
              <a:rPr lang="en-GB" sz="16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B7B9F-5D24-E225-57EC-F91522856AFA}"/>
              </a:ext>
            </a:extLst>
          </p:cNvPr>
          <p:cNvSpPr txBox="1"/>
          <p:nvPr/>
        </p:nvSpPr>
        <p:spPr>
          <a:xfrm>
            <a:off x="2706130" y="5504554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Evaluation Methods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EB78F5-0541-73BC-A5B3-5C42EC478294}"/>
              </a:ext>
            </a:extLst>
          </p:cNvPr>
          <p:cNvSpPr/>
          <p:nvPr/>
        </p:nvSpPr>
        <p:spPr>
          <a:xfrm>
            <a:off x="7933038" y="2189906"/>
            <a:ext cx="4090086" cy="11182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EE" dirty="0"/>
              <a:t>Lack of systematization for generalizability evaluation &amp; reporting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5B59DC-2DAD-508C-2721-11B82F5C7B4C}"/>
              </a:ext>
            </a:extLst>
          </p:cNvPr>
          <p:cNvSpPr/>
          <p:nvPr/>
        </p:nvSpPr>
        <p:spPr>
          <a:xfrm>
            <a:off x="7933038" y="3649470"/>
            <a:ext cx="4090086" cy="11182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EE" dirty="0"/>
              <a:t>Do not consider</a:t>
            </a:r>
          </a:p>
          <a:p>
            <a:pPr algn="r"/>
            <a:r>
              <a:rPr lang="en-EE" dirty="0"/>
              <a:t> educational nature of MMLA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4651D-C9E3-161E-2007-637A2D736E41}"/>
              </a:ext>
            </a:extLst>
          </p:cNvPr>
          <p:cNvSpPr txBox="1"/>
          <p:nvPr/>
        </p:nvSpPr>
        <p:spPr>
          <a:xfrm>
            <a:off x="9514703" y="543697"/>
            <a:ext cx="4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02B4C-6AE3-62A4-BBAE-26F75FF5E6C5}"/>
              </a:ext>
            </a:extLst>
          </p:cNvPr>
          <p:cNvSpPr txBox="1"/>
          <p:nvPr/>
        </p:nvSpPr>
        <p:spPr>
          <a:xfrm>
            <a:off x="8031893" y="2319133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4925D-A9BC-E287-FDC7-11A4CC7C2ABE}"/>
              </a:ext>
            </a:extLst>
          </p:cNvPr>
          <p:cNvSpPr txBox="1"/>
          <p:nvPr/>
        </p:nvSpPr>
        <p:spPr>
          <a:xfrm>
            <a:off x="8031893" y="3768920"/>
            <a:ext cx="3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258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1AA69-6937-C9AF-65B0-A87BCAF4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97A1A43B-018C-8758-A6EE-BDF44230E149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C47CC-311A-D201-34D8-26842545E9C0}"/>
              </a:ext>
            </a:extLst>
          </p:cNvPr>
          <p:cNvSpPr txBox="1"/>
          <p:nvPr/>
        </p:nvSpPr>
        <p:spPr>
          <a:xfrm>
            <a:off x="9514703" y="543697"/>
            <a:ext cx="4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186233-23BB-ECCD-8C6D-F61BCC698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2292"/>
              </p:ext>
            </p:extLst>
          </p:nvPr>
        </p:nvGraphicFramePr>
        <p:xfrm>
          <a:off x="8681046" y="3194175"/>
          <a:ext cx="2724150" cy="2789530"/>
        </p:xfrm>
        <a:graphic>
          <a:graphicData uri="http://schemas.openxmlformats.org/drawingml/2006/table">
            <a:tbl>
              <a:tblPr/>
              <a:tblGrid>
                <a:gridCol w="1362075">
                  <a:extLst>
                    <a:ext uri="{9D8B030D-6E8A-4147-A177-3AD203B41FA5}">
                      <a16:colId xmlns:a16="http://schemas.microsoft.com/office/drawing/2014/main" val="3645221484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464410718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EE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98638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Group-size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EE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3515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mins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8662"/>
                  </a:ext>
                </a:extLst>
              </a:tr>
              <a:tr h="12179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Instances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  <a:endParaRPr lang="en-EE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30544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DE4DFA-5304-975A-26A5-88DC93E18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09516"/>
              </p:ext>
            </p:extLst>
          </p:nvPr>
        </p:nvGraphicFramePr>
        <p:xfrm>
          <a:off x="8617421" y="1171880"/>
          <a:ext cx="2733675" cy="1615440"/>
        </p:xfrm>
        <a:graphic>
          <a:graphicData uri="http://schemas.openxmlformats.org/drawingml/2006/table">
            <a:tbl>
              <a:tblPr/>
              <a:tblGrid>
                <a:gridCol w="2733675">
                  <a:extLst>
                    <a:ext uri="{9D8B030D-6E8A-4147-A177-3AD203B41FA5}">
                      <a16:colId xmlns:a16="http://schemas.microsoft.com/office/drawing/2014/main" val="3351836169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Features (30 sec)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57256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Speaking time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32996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char added</a:t>
                      </a:r>
                      <a:endParaRPr lang="en-GB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647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char deleted</a:t>
                      </a:r>
                      <a:endParaRPr lang="en-GB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749991"/>
                  </a:ext>
                </a:extLst>
              </a:tr>
            </a:tbl>
          </a:graphicData>
        </a:graphic>
      </p:graphicFrame>
      <p:pic>
        <p:nvPicPr>
          <p:cNvPr id="36868" name="Picture 4">
            <a:extLst>
              <a:ext uri="{FF2B5EF4-FFF2-40B4-BE49-F238E27FC236}">
                <a16:creationId xmlns:a16="http://schemas.microsoft.com/office/drawing/2014/main" id="{3434FBB4-9B42-7AF1-A7F6-9B54A250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91" y="1392555"/>
            <a:ext cx="5040391" cy="27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E9C0FB-6378-9680-8615-6819F8672906}"/>
              </a:ext>
            </a:extLst>
          </p:cNvPr>
          <p:cNvSpPr/>
          <p:nvPr/>
        </p:nvSpPr>
        <p:spPr>
          <a:xfrm>
            <a:off x="8295911" y="4647720"/>
            <a:ext cx="3494420" cy="678259"/>
          </a:xfrm>
          <a:prstGeom prst="roundRect">
            <a:avLst>
              <a:gd name="adj" fmla="val 1278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395A5E-1D24-CF41-68BE-8DC90563AB77}"/>
              </a:ext>
            </a:extLst>
          </p:cNvPr>
          <p:cNvSpPr/>
          <p:nvPr/>
        </p:nvSpPr>
        <p:spPr>
          <a:xfrm>
            <a:off x="1626023" y="4277150"/>
            <a:ext cx="5403430" cy="4010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63C128-59D7-6C1F-66C8-095BC09BA613}"/>
              </a:ext>
            </a:extLst>
          </p:cNvPr>
          <p:cNvSpPr/>
          <p:nvPr/>
        </p:nvSpPr>
        <p:spPr>
          <a:xfrm>
            <a:off x="1626023" y="4277150"/>
            <a:ext cx="4892101" cy="4010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8F2974-0D85-8107-CD37-EF613A7F9DA4}"/>
              </a:ext>
            </a:extLst>
          </p:cNvPr>
          <p:cNvSpPr/>
          <p:nvPr/>
        </p:nvSpPr>
        <p:spPr>
          <a:xfrm>
            <a:off x="1626023" y="5392076"/>
            <a:ext cx="5403430" cy="4010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CFDE8A8-F031-CA58-94DC-5AE41094B428}"/>
              </a:ext>
            </a:extLst>
          </p:cNvPr>
          <p:cNvSpPr/>
          <p:nvPr/>
        </p:nvSpPr>
        <p:spPr>
          <a:xfrm>
            <a:off x="1626023" y="5392076"/>
            <a:ext cx="2068691" cy="40105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F39D801-B926-75F2-CB6D-4033E4D51CCB}"/>
              </a:ext>
            </a:extLst>
          </p:cNvPr>
          <p:cNvSpPr/>
          <p:nvPr/>
        </p:nvSpPr>
        <p:spPr>
          <a:xfrm>
            <a:off x="1648459" y="4834613"/>
            <a:ext cx="5403430" cy="4010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382BBFD-EE66-E593-5CC2-6EDD2AC7CCD1}"/>
              </a:ext>
            </a:extLst>
          </p:cNvPr>
          <p:cNvSpPr/>
          <p:nvPr/>
        </p:nvSpPr>
        <p:spPr>
          <a:xfrm>
            <a:off x="1648459" y="4834613"/>
            <a:ext cx="3650466" cy="4010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E4928A-9BC1-7353-6CE1-D03A06360ABE}"/>
              </a:ext>
            </a:extLst>
          </p:cNvPr>
          <p:cNvSpPr txBox="1"/>
          <p:nvPr/>
        </p:nvSpPr>
        <p:spPr>
          <a:xfrm>
            <a:off x="338493" y="4276434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Human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B6AD8-5301-E7F3-A5D1-C18EDBDFD579}"/>
              </a:ext>
            </a:extLst>
          </p:cNvPr>
          <p:cNvSpPr txBox="1"/>
          <p:nvPr/>
        </p:nvSpPr>
        <p:spPr>
          <a:xfrm>
            <a:off x="338492" y="5407936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Chance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476DE-E884-19C3-23EE-308920454085}"/>
              </a:ext>
            </a:extLst>
          </p:cNvPr>
          <p:cNvSpPr txBox="1"/>
          <p:nvPr/>
        </p:nvSpPr>
        <p:spPr>
          <a:xfrm>
            <a:off x="349092" y="4850473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ML model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565457-512D-574A-2D5C-8388AC4FDBB2}"/>
              </a:ext>
            </a:extLst>
          </p:cNvPr>
          <p:cNvSpPr txBox="1"/>
          <p:nvPr/>
        </p:nvSpPr>
        <p:spPr>
          <a:xfrm>
            <a:off x="338492" y="6140115"/>
            <a:ext cx="11417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Chejara</a:t>
            </a:r>
            <a:r>
              <a:rPr lang="en-GB" sz="12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P., 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Prieto, L. P., Ruiz-Calleja, A., Rodríguez-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Triana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M. J.,  Shankar, S. K., &amp;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Kasepalu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R. (2020). Quantifying collaboration quality in face-to-face classroom settings using MMLA. In </a:t>
            </a:r>
            <a:r>
              <a:rPr lang="en-GB" sz="12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International Conference on Collaboration Technologies and Social Computing (</a:t>
            </a:r>
            <a:r>
              <a:rPr lang="en-GB" sz="1200" b="0" i="1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CollabTech</a:t>
            </a:r>
            <a:r>
              <a:rPr lang="en-GB" sz="12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)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 (pp. 159-166). Springer, Cham. https://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doi.org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/10.1007/978-3-030-58157-2_11</a:t>
            </a:r>
            <a:endParaRPr lang="en-EE" sz="12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28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5D857-61D7-8E06-050D-26BA0458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29A154-C589-0756-ED7A-B73C0D35BA2C}"/>
              </a:ext>
            </a:extLst>
          </p:cNvPr>
          <p:cNvSpPr txBox="1"/>
          <p:nvPr/>
        </p:nvSpPr>
        <p:spPr>
          <a:xfrm>
            <a:off x="619543" y="2551837"/>
            <a:ext cx="11175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How to systematically assess and report generalizability in MMLA?</a:t>
            </a:r>
          </a:p>
        </p:txBody>
      </p:sp>
    </p:spTree>
    <p:extLst>
      <p:ext uri="{BB962C8B-B14F-4D97-AF65-F5344CB8AC3E}">
        <p14:creationId xmlns:p14="http://schemas.microsoft.com/office/powerpoint/2010/main" val="231867126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6156F-08F1-B079-4D57-FEA54CC80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D2923D8C-5044-D682-7204-A99E74783F1E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EFAR-MMLA</a:t>
            </a:r>
          </a:p>
        </p:txBody>
      </p:sp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416530B1-72A1-F9F8-F95B-E0D85BA910F3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EVALUATION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F2CF1-2069-2D69-82C9-BA49BD23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73" y="1733638"/>
            <a:ext cx="5989592" cy="3925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5FF20F-576E-B24E-84A5-55E6C86A4835}"/>
              </a:ext>
            </a:extLst>
          </p:cNvPr>
          <p:cNvSpPr txBox="1"/>
          <p:nvPr/>
        </p:nvSpPr>
        <p:spPr>
          <a:xfrm>
            <a:off x="435895" y="6195331"/>
            <a:ext cx="1120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Chejara</a:t>
            </a:r>
            <a:r>
              <a:rPr lang="en-GB" sz="12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P., 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Prieto, L. P., Ruiz-Calleja, A., Rodríguez-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Triana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M. J.,  Shankar, S. K., &amp;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Kasepalu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R. (2021). EFAR-MMLA: An evaluation framework to assess and report generalizability of machine learning models in MMLA. </a:t>
            </a:r>
            <a:r>
              <a:rPr lang="en-GB" sz="12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Sensors 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(21), 2863. https://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doi.org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/10.3390/s21082863</a:t>
            </a:r>
            <a:endParaRPr lang="en-EE" sz="12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8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5E37-A9BB-3D81-3524-75FDB646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4BA1627E-3F73-7092-DBF7-27517AA9434C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EFAR-MMLA</a:t>
            </a:r>
          </a:p>
        </p:txBody>
      </p:sp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745DE099-69F3-CAB3-53E6-195AE62F118E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EVALUATION FRAMEWORK</a:t>
            </a:r>
          </a:p>
        </p:txBody>
      </p:sp>
      <p:pic>
        <p:nvPicPr>
          <p:cNvPr id="6" name="Picture 5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482C5E0E-13A6-7B3F-8D9E-29FEC4D8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98" y="1896708"/>
            <a:ext cx="9262076" cy="422582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90CA44DB-7E1A-AB9B-83E3-96E3C996E8BC}"/>
              </a:ext>
            </a:extLst>
          </p:cNvPr>
          <p:cNvSpPr/>
          <p:nvPr/>
        </p:nvSpPr>
        <p:spPr>
          <a:xfrm>
            <a:off x="-53773951" y="-5511216"/>
            <a:ext cx="126534065" cy="20664131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14970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4DBB-28F1-AF8A-700F-498B6D31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8E3B6A66-0911-EE20-5C8B-0BBD03FD7DE2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EFAR-MMLA</a:t>
            </a:r>
          </a:p>
        </p:txBody>
      </p:sp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C210912C-980D-2BD3-F2FE-8F678C061CB6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EVALUATION FRAMEWORK</a:t>
            </a:r>
          </a:p>
        </p:txBody>
      </p:sp>
      <p:pic>
        <p:nvPicPr>
          <p:cNvPr id="6" name="Picture 5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692B7D70-9EB2-ABFE-9DB7-C16E2D01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98" y="1896708"/>
            <a:ext cx="9262076" cy="422582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C00E099-38D8-D81B-4AE1-B133E2CFDDD1}"/>
              </a:ext>
            </a:extLst>
          </p:cNvPr>
          <p:cNvSpPr/>
          <p:nvPr/>
        </p:nvSpPr>
        <p:spPr>
          <a:xfrm>
            <a:off x="-1915886" y="1655510"/>
            <a:ext cx="20726400" cy="5450053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94350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80F36-1770-C2D2-141D-F06D0FAAB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FE7FDC3B-7D1A-8730-BA9F-6F4FBC7EF0EC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EFAR-MMLA</a:t>
            </a:r>
          </a:p>
        </p:txBody>
      </p:sp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EF31900A-BA54-ADEA-27E6-BCA4427D0713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EVALUATION FRAMEWORK</a:t>
            </a:r>
          </a:p>
        </p:txBody>
      </p:sp>
      <p:pic>
        <p:nvPicPr>
          <p:cNvPr id="6" name="Picture 5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4912A094-F158-DEB8-4182-4995EDD2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98" y="1896708"/>
            <a:ext cx="9262076" cy="422582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FE0B425D-8263-3517-0F01-8F282E0CBD78}"/>
              </a:ext>
            </a:extLst>
          </p:cNvPr>
          <p:cNvSpPr/>
          <p:nvPr/>
        </p:nvSpPr>
        <p:spPr>
          <a:xfrm>
            <a:off x="0" y="1733638"/>
            <a:ext cx="20726400" cy="5126908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02464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C70CF-01A1-9B6B-7C75-C053471C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E4A1D793-78B0-502E-A54A-7954E6609885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EFAR-MMLA</a:t>
            </a:r>
          </a:p>
        </p:txBody>
      </p:sp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84AE3702-1CF6-773B-11E3-178F0646F01E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EVALUATION FRAMEWORK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F2A836-5FF3-40AA-0D2E-FBDC1DC81BBB}"/>
              </a:ext>
            </a:extLst>
          </p:cNvPr>
          <p:cNvGrpSpPr/>
          <p:nvPr/>
        </p:nvGrpSpPr>
        <p:grpSpPr>
          <a:xfrm>
            <a:off x="651623" y="2619982"/>
            <a:ext cx="514524" cy="400110"/>
            <a:chOff x="3432520" y="1190193"/>
            <a:chExt cx="981480" cy="76322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6D8F86E-F8D9-1D0B-8795-46802BB72A1A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836588A-75D0-014C-7A70-48EFE4E63D5D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16E872-2B45-E803-52DA-7FC13553F787}"/>
              </a:ext>
            </a:extLst>
          </p:cNvPr>
          <p:cNvSpPr txBox="1"/>
          <p:nvPr/>
        </p:nvSpPr>
        <p:spPr>
          <a:xfrm>
            <a:off x="683210" y="2631922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2C17D-444A-37C4-686D-743CBFABD492}"/>
              </a:ext>
            </a:extLst>
          </p:cNvPr>
          <p:cNvSpPr txBox="1"/>
          <p:nvPr/>
        </p:nvSpPr>
        <p:spPr>
          <a:xfrm>
            <a:off x="1248976" y="2619982"/>
            <a:ext cx="561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Assessment of generalizability relavant to MMLA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5F72C8-6C51-DD25-4F78-3EDD822C77DC}"/>
              </a:ext>
            </a:extLst>
          </p:cNvPr>
          <p:cNvGrpSpPr/>
          <p:nvPr/>
        </p:nvGrpSpPr>
        <p:grpSpPr>
          <a:xfrm>
            <a:off x="683208" y="3765144"/>
            <a:ext cx="514524" cy="400110"/>
            <a:chOff x="3432520" y="1190193"/>
            <a:chExt cx="981480" cy="76322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2510F3-5547-765F-3EB8-F1210F37F2D4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156E0A2-7CC7-5F73-EBF1-7A3902F66DA5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B92412-EE59-F065-01A6-D73D2E40E198}"/>
              </a:ext>
            </a:extLst>
          </p:cNvPr>
          <p:cNvSpPr txBox="1"/>
          <p:nvPr/>
        </p:nvSpPr>
        <p:spPr>
          <a:xfrm>
            <a:off x="714795" y="3777084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C5017-8C78-371D-1A25-AB58273EA889}"/>
              </a:ext>
            </a:extLst>
          </p:cNvPr>
          <p:cNvSpPr txBox="1"/>
          <p:nvPr/>
        </p:nvSpPr>
        <p:spPr>
          <a:xfrm>
            <a:off x="1280561" y="3765144"/>
            <a:ext cx="561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Bias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2932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39C3758-3BC0-E972-E42B-E149B2F7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4" y="1995948"/>
            <a:ext cx="6011406" cy="37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65E6E911-083A-5D2E-9B77-DBAD145AC345}"/>
              </a:ext>
            </a:extLst>
          </p:cNvPr>
          <p:cNvSpPr txBox="1"/>
          <p:nvPr/>
        </p:nvSpPr>
        <p:spPr>
          <a:xfrm>
            <a:off x="435896" y="201004"/>
            <a:ext cx="739828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B94199DB-6180-1B4E-F0FE-DE7E0500328E}"/>
              </a:ext>
            </a:extLst>
          </p:cNvPr>
          <p:cNvSpPr txBox="1"/>
          <p:nvPr/>
        </p:nvSpPr>
        <p:spPr>
          <a:xfrm>
            <a:off x="435895" y="1087348"/>
            <a:ext cx="84609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58AD-E0BA-5CF1-3CF2-141940702AC7}"/>
              </a:ext>
            </a:extLst>
          </p:cNvPr>
          <p:cNvSpPr txBox="1"/>
          <p:nvPr/>
        </p:nvSpPr>
        <p:spPr>
          <a:xfrm>
            <a:off x="435894" y="2400691"/>
            <a:ext cx="547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Collaboration is a complex construct 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(Rummel et al., 2011).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63A6E-0623-E613-474A-557377FB59BD}"/>
              </a:ext>
            </a:extLst>
          </p:cNvPr>
          <p:cNvSpPr txBox="1"/>
          <p:nvPr/>
        </p:nvSpPr>
        <p:spPr>
          <a:xfrm>
            <a:off x="11292846" y="6673334"/>
            <a:ext cx="55906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E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137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1F73F5-4D31-B3D6-F3A5-EF0F87CC2492}"/>
              </a:ext>
            </a:extLst>
          </p:cNvPr>
          <p:cNvSpPr txBox="1"/>
          <p:nvPr/>
        </p:nvSpPr>
        <p:spPr>
          <a:xfrm>
            <a:off x="619543" y="1305341"/>
            <a:ext cx="11175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How well an automated collaboration estimation</a:t>
            </a:r>
            <a:r>
              <a:rPr lang="en-EE" sz="54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EE" sz="54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models perform across different contexts varying on subject, classroom, students, task activity and school?</a:t>
            </a:r>
          </a:p>
        </p:txBody>
      </p:sp>
    </p:spTree>
    <p:extLst>
      <p:ext uri="{BB962C8B-B14F-4D97-AF65-F5344CB8AC3E}">
        <p14:creationId xmlns:p14="http://schemas.microsoft.com/office/powerpoint/2010/main" val="221613894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7FDFA-8C59-75E4-07CF-1125AA57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0;p15">
            <a:extLst>
              <a:ext uri="{FF2B5EF4-FFF2-40B4-BE49-F238E27FC236}">
                <a16:creationId xmlns:a16="http://schemas.microsoft.com/office/drawing/2014/main" id="{875A69BB-8344-46AB-1DC8-84CC633698CB}"/>
              </a:ext>
            </a:extLst>
          </p:cNvPr>
          <p:cNvSpPr txBox="1"/>
          <p:nvPr/>
        </p:nvSpPr>
        <p:spPr>
          <a:xfrm>
            <a:off x="435896" y="201004"/>
            <a:ext cx="11320208" cy="214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CONTEXT GENERALIZABILITY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938E3E-1A75-9127-4EE4-38572D042412}"/>
              </a:ext>
            </a:extLst>
          </p:cNvPr>
          <p:cNvGrpSpPr/>
          <p:nvPr/>
        </p:nvGrpSpPr>
        <p:grpSpPr>
          <a:xfrm>
            <a:off x="1600395" y="3811889"/>
            <a:ext cx="2230198" cy="1401685"/>
            <a:chOff x="420415" y="1039708"/>
            <a:chExt cx="4543425" cy="327833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F2E84D3-C743-FC8F-A8B8-994BC7B6EB08}"/>
                </a:ext>
              </a:extLst>
            </p:cNvPr>
            <p:cNvSpPr/>
            <p:nvPr/>
          </p:nvSpPr>
          <p:spPr>
            <a:xfrm>
              <a:off x="420415" y="1039708"/>
              <a:ext cx="4543425" cy="3278333"/>
            </a:xfrm>
            <a:prstGeom prst="roundRect">
              <a:avLst>
                <a:gd name="adj" fmla="val 284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B444AA-9331-5C7C-1583-0628B14E79C3}"/>
                </a:ext>
              </a:extLst>
            </p:cNvPr>
            <p:cNvGrpSpPr/>
            <p:nvPr/>
          </p:nvGrpSpPr>
          <p:grpSpPr>
            <a:xfrm>
              <a:off x="1258715" y="2054240"/>
              <a:ext cx="838865" cy="827247"/>
              <a:chOff x="6584647" y="2922942"/>
              <a:chExt cx="838865" cy="827247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18486F8-8EF8-13E3-815E-847C11F2A72B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C7069373-755C-C11D-D44A-1B5F6C2E6CCE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CEC670A0-0299-A189-5691-4CD78198A49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C90E1B5C-B088-6F3B-DB26-7552CC0D98B4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77" name="Rounded Rectangle 176">
                  <a:extLst>
                    <a:ext uri="{FF2B5EF4-FFF2-40B4-BE49-F238E27FC236}">
                      <a16:creationId xmlns:a16="http://schemas.microsoft.com/office/drawing/2014/main" id="{A205EC3E-E46D-534D-C1BA-84386B6D8AD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F618C896-3A99-67C3-C2A7-1F8D3C267E25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1FD2901B-8417-0133-2C1A-0387682D458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73" name="Rounded Rectangle 172">
                  <a:extLst>
                    <a:ext uri="{FF2B5EF4-FFF2-40B4-BE49-F238E27FC236}">
                      <a16:creationId xmlns:a16="http://schemas.microsoft.com/office/drawing/2014/main" id="{A9526376-340D-5B00-4218-18B0109A38B5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74" name="Rounded Rectangle 173">
                  <a:extLst>
                    <a:ext uri="{FF2B5EF4-FFF2-40B4-BE49-F238E27FC236}">
                      <a16:creationId xmlns:a16="http://schemas.microsoft.com/office/drawing/2014/main" id="{6A3BB511-9706-F0B2-A2A0-779D762D3330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3CCC15F0-86E6-FEF1-E836-FF4584A02E70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2AB9D19-AEA1-6BAF-559B-CE1221A8F08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70" name="Rounded Rectangle 169">
                  <a:extLst>
                    <a:ext uri="{FF2B5EF4-FFF2-40B4-BE49-F238E27FC236}">
                      <a16:creationId xmlns:a16="http://schemas.microsoft.com/office/drawing/2014/main" id="{FE21021C-E54A-9434-8F40-C5C7E6CCE6E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71" name="Rounded Rectangle 170">
                  <a:extLst>
                    <a:ext uri="{FF2B5EF4-FFF2-40B4-BE49-F238E27FC236}">
                      <a16:creationId xmlns:a16="http://schemas.microsoft.com/office/drawing/2014/main" id="{7DB262F6-117F-510E-2A06-3AF7671767C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48155EE4-403A-BA7D-FA9E-D4D86A4A2DEB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2256ACFC-6A1D-1750-CAFF-B09C61560A1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67" name="Rounded Rectangle 166">
                  <a:extLst>
                    <a:ext uri="{FF2B5EF4-FFF2-40B4-BE49-F238E27FC236}">
                      <a16:creationId xmlns:a16="http://schemas.microsoft.com/office/drawing/2014/main" id="{F3371B8C-DC2E-489C-CDDF-EEBB43AA46B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68" name="Rounded Rectangle 167">
                  <a:extLst>
                    <a:ext uri="{FF2B5EF4-FFF2-40B4-BE49-F238E27FC236}">
                      <a16:creationId xmlns:a16="http://schemas.microsoft.com/office/drawing/2014/main" id="{555A3167-D1EC-9271-B76A-7A74B5D606D4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62F3600-18B4-7D37-E79D-C6CE56280502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63D5D425-58B5-30FF-5352-50F921B341D0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65" name="Trapezium 164">
                  <a:extLst>
                    <a:ext uri="{FF2B5EF4-FFF2-40B4-BE49-F238E27FC236}">
                      <a16:creationId xmlns:a16="http://schemas.microsoft.com/office/drawing/2014/main" id="{07ED13C9-BBA4-E9F8-DAD0-1E1EC3329700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101F223-CD20-0C67-7A81-31254D4CDA8E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2" name="Rounded Rectangle 161">
                  <a:extLst>
                    <a:ext uri="{FF2B5EF4-FFF2-40B4-BE49-F238E27FC236}">
                      <a16:creationId xmlns:a16="http://schemas.microsoft.com/office/drawing/2014/main" id="{CEC1C65A-30E6-E030-AE2F-30E5470BF9A3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63" name="Trapezium 162">
                  <a:extLst>
                    <a:ext uri="{FF2B5EF4-FFF2-40B4-BE49-F238E27FC236}">
                      <a16:creationId xmlns:a16="http://schemas.microsoft.com/office/drawing/2014/main" id="{DA1B2B23-3BE7-EEA7-3931-5B277B274740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80530CB-E3D4-8618-CEB7-C21497219AC1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0" name="Rounded Rectangle 159">
                  <a:extLst>
                    <a:ext uri="{FF2B5EF4-FFF2-40B4-BE49-F238E27FC236}">
                      <a16:creationId xmlns:a16="http://schemas.microsoft.com/office/drawing/2014/main" id="{21D73878-2168-EEC0-690A-C047D5E9AB51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61" name="Trapezium 160">
                  <a:extLst>
                    <a:ext uri="{FF2B5EF4-FFF2-40B4-BE49-F238E27FC236}">
                      <a16:creationId xmlns:a16="http://schemas.microsoft.com/office/drawing/2014/main" id="{4CE6F4CD-D048-496B-C3CB-238C8A17926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56226307-F96B-82F5-BF37-91F4867B5BD0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8" name="Rounded Rectangle 157">
                  <a:extLst>
                    <a:ext uri="{FF2B5EF4-FFF2-40B4-BE49-F238E27FC236}">
                      <a16:creationId xmlns:a16="http://schemas.microsoft.com/office/drawing/2014/main" id="{BE7396F7-9532-5EAD-F114-57BDA080A69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59" name="Trapezium 158">
                  <a:extLst>
                    <a:ext uri="{FF2B5EF4-FFF2-40B4-BE49-F238E27FC236}">
                      <a16:creationId xmlns:a16="http://schemas.microsoft.com/office/drawing/2014/main" id="{1D218C32-84F4-C651-E883-279F9E1651C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726571-D821-CE4A-F314-89FF56DEF360}"/>
                </a:ext>
              </a:extLst>
            </p:cNvPr>
            <p:cNvGrpSpPr/>
            <p:nvPr/>
          </p:nvGrpSpPr>
          <p:grpSpPr>
            <a:xfrm>
              <a:off x="1249679" y="3316701"/>
              <a:ext cx="838865" cy="827247"/>
              <a:chOff x="6584647" y="2922942"/>
              <a:chExt cx="838865" cy="827247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9DB6A35-65FC-BC6F-C6EF-DD2F882B9A36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934C154-2EF1-A5A6-9E51-6B1855528B8D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5319443B-AB9E-3733-D1C6-2062C2B56E4C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47" name="Rounded Rectangle 146">
                  <a:extLst>
                    <a:ext uri="{FF2B5EF4-FFF2-40B4-BE49-F238E27FC236}">
                      <a16:creationId xmlns:a16="http://schemas.microsoft.com/office/drawing/2014/main" id="{5C6B6C05-5C63-44AE-6CF4-252A7CE72C3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48" name="Rounded Rectangle 147">
                  <a:extLst>
                    <a:ext uri="{FF2B5EF4-FFF2-40B4-BE49-F238E27FC236}">
                      <a16:creationId xmlns:a16="http://schemas.microsoft.com/office/drawing/2014/main" id="{356641DC-1058-5D66-9A03-C62D176D68B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2AB9B4A-F9BF-5CEF-73B6-6CAAE39C079A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8458C678-04C5-F512-2CD3-743DF93631F5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44" name="Rounded Rectangle 143">
                  <a:extLst>
                    <a:ext uri="{FF2B5EF4-FFF2-40B4-BE49-F238E27FC236}">
                      <a16:creationId xmlns:a16="http://schemas.microsoft.com/office/drawing/2014/main" id="{0ED86AEF-9279-7690-C630-3A2F3174B8B7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45" name="Rounded Rectangle 144">
                  <a:extLst>
                    <a:ext uri="{FF2B5EF4-FFF2-40B4-BE49-F238E27FC236}">
                      <a16:creationId xmlns:a16="http://schemas.microsoft.com/office/drawing/2014/main" id="{35014293-EE1A-C79B-BE92-2D74FC35DF9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E57BDC7-749A-A50D-5B36-11F58C8413F9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72FECCBC-BA62-5433-D46C-2BC4AFF581B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F0900E2B-DE99-ABFA-F07A-427C5F3EF547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42" name="Rounded Rectangle 141">
                  <a:extLst>
                    <a:ext uri="{FF2B5EF4-FFF2-40B4-BE49-F238E27FC236}">
                      <a16:creationId xmlns:a16="http://schemas.microsoft.com/office/drawing/2014/main" id="{8675C4BC-9F18-556C-DF32-C6C288230C88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2630F6E-3BA7-4061-37FA-3DC5D345FB9D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B9DA821-1C3B-84F8-CF8E-1BF450DBF3A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38" name="Rounded Rectangle 137">
                  <a:extLst>
                    <a:ext uri="{FF2B5EF4-FFF2-40B4-BE49-F238E27FC236}">
                      <a16:creationId xmlns:a16="http://schemas.microsoft.com/office/drawing/2014/main" id="{A1BD90BA-1167-A462-5BF0-233476B6329A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39" name="Rounded Rectangle 138">
                  <a:extLst>
                    <a:ext uri="{FF2B5EF4-FFF2-40B4-BE49-F238E27FC236}">
                      <a16:creationId xmlns:a16="http://schemas.microsoft.com/office/drawing/2014/main" id="{985A2684-6F6D-6254-768F-41D34033C632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41206910-954E-8D17-2310-DB39C5841B26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5" name="Rounded Rectangle 134">
                  <a:extLst>
                    <a:ext uri="{FF2B5EF4-FFF2-40B4-BE49-F238E27FC236}">
                      <a16:creationId xmlns:a16="http://schemas.microsoft.com/office/drawing/2014/main" id="{0DAAF707-4A6B-5116-DC68-CE7A328F2FE9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36" name="Trapezium 135">
                  <a:extLst>
                    <a:ext uri="{FF2B5EF4-FFF2-40B4-BE49-F238E27FC236}">
                      <a16:creationId xmlns:a16="http://schemas.microsoft.com/office/drawing/2014/main" id="{3F9412DB-6E93-194E-BA52-D3E646CC231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E58D5DA0-70F1-626B-0AA7-304565D42F4D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81CB4287-2DFB-6D2E-A0CC-543E43AB8B70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080C9166-AB97-64B5-6835-528602E8BE3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1777408-5123-DDEC-683D-E2F70C45A6ED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1" name="Rounded Rectangle 130">
                  <a:extLst>
                    <a:ext uri="{FF2B5EF4-FFF2-40B4-BE49-F238E27FC236}">
                      <a16:creationId xmlns:a16="http://schemas.microsoft.com/office/drawing/2014/main" id="{A4990E22-2971-3BEC-5637-41FE77278D64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32" name="Trapezium 131">
                  <a:extLst>
                    <a:ext uri="{FF2B5EF4-FFF2-40B4-BE49-F238E27FC236}">
                      <a16:creationId xmlns:a16="http://schemas.microsoft.com/office/drawing/2014/main" id="{7E7EADF4-2810-DCF7-62CB-A5AB2C36D176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A19B567-FCB4-8D48-CFBC-1F97538D76B9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9" name="Rounded Rectangle 128">
                  <a:extLst>
                    <a:ext uri="{FF2B5EF4-FFF2-40B4-BE49-F238E27FC236}">
                      <a16:creationId xmlns:a16="http://schemas.microsoft.com/office/drawing/2014/main" id="{27A8AC67-B968-4644-F77A-2094CBBB42D4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30" name="Trapezium 129">
                  <a:extLst>
                    <a:ext uri="{FF2B5EF4-FFF2-40B4-BE49-F238E27FC236}">
                      <a16:creationId xmlns:a16="http://schemas.microsoft.com/office/drawing/2014/main" id="{3CCB028D-CEE3-78D5-E494-5207B12C742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99E4ABC-4B44-B524-38ED-ABADA5BAC212}"/>
                </a:ext>
              </a:extLst>
            </p:cNvPr>
            <p:cNvGrpSpPr/>
            <p:nvPr/>
          </p:nvGrpSpPr>
          <p:grpSpPr>
            <a:xfrm>
              <a:off x="2115603" y="2648692"/>
              <a:ext cx="838865" cy="827247"/>
              <a:chOff x="6584647" y="2922942"/>
              <a:chExt cx="838865" cy="82724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9B5BAC0-51F6-35D0-06EE-75EA8BEB40ED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AE4A2E5-E587-419E-180D-8094765D09FF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EB921941-BE18-BEED-790F-BB6D264DFBD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18" name="Rounded Rectangle 117">
                  <a:extLst>
                    <a:ext uri="{FF2B5EF4-FFF2-40B4-BE49-F238E27FC236}">
                      <a16:creationId xmlns:a16="http://schemas.microsoft.com/office/drawing/2014/main" id="{4821AB8A-431A-1473-89C7-535E15FDA8D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19" name="Rounded Rectangle 118">
                  <a:extLst>
                    <a:ext uri="{FF2B5EF4-FFF2-40B4-BE49-F238E27FC236}">
                      <a16:creationId xmlns:a16="http://schemas.microsoft.com/office/drawing/2014/main" id="{AC7FEA98-DE43-741B-4369-DCDA4AAA0766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A5341B1-50F4-625B-14C0-F7BCAA773296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10BD323F-CB93-D313-73FD-37724552E82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15" name="Rounded Rectangle 114">
                  <a:extLst>
                    <a:ext uri="{FF2B5EF4-FFF2-40B4-BE49-F238E27FC236}">
                      <a16:creationId xmlns:a16="http://schemas.microsoft.com/office/drawing/2014/main" id="{0D6996AD-4E73-0B75-2B1A-48EDBD491AB4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16" name="Rounded Rectangle 115">
                  <a:extLst>
                    <a:ext uri="{FF2B5EF4-FFF2-40B4-BE49-F238E27FC236}">
                      <a16:creationId xmlns:a16="http://schemas.microsoft.com/office/drawing/2014/main" id="{BEF9AAB2-1037-1B3E-9346-7A2040FBE47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BA5EA132-64AB-A275-7A92-745AC15114D8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A280E538-2744-BA1A-C757-1B3661632B6F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F62CED6E-42C0-8D31-B279-AE533186A4F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13" name="Rounded Rectangle 112">
                  <a:extLst>
                    <a:ext uri="{FF2B5EF4-FFF2-40B4-BE49-F238E27FC236}">
                      <a16:creationId xmlns:a16="http://schemas.microsoft.com/office/drawing/2014/main" id="{C9B3122D-4F3D-70D6-A3C1-9FAC4C5F05E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435C3E8-DEEB-4902-4D6B-1616E7DC0744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81949DE-0697-991C-F7B3-3EDBE0686060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D9DFCCDF-1C7E-AF6D-891F-D5CD222387D9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1DB48A4E-6B29-217F-FE6A-71DD733161A0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8E319B9-B011-8CED-4539-717BED3C349D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A1F8004B-A298-6540-F461-7D67C960A7F7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07" name="Trapezium 106">
                  <a:extLst>
                    <a:ext uri="{FF2B5EF4-FFF2-40B4-BE49-F238E27FC236}">
                      <a16:creationId xmlns:a16="http://schemas.microsoft.com/office/drawing/2014/main" id="{4FFE1FC5-B11D-2769-7232-7646AAB654C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AFF7EC6-3E11-15A5-C591-17987FF0EE63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57AE0CA8-67EB-83C2-38A7-77D6C22AB3B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05" name="Trapezium 104">
                  <a:extLst>
                    <a:ext uri="{FF2B5EF4-FFF2-40B4-BE49-F238E27FC236}">
                      <a16:creationId xmlns:a16="http://schemas.microsoft.com/office/drawing/2014/main" id="{4C191BE0-3E0A-D440-C625-3CC20CE9F0CA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8B6CCA7-EFFC-171E-2D0E-44911A3BA439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56F93789-100C-8649-30BB-9545F24CDC21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03" name="Trapezium 102">
                  <a:extLst>
                    <a:ext uri="{FF2B5EF4-FFF2-40B4-BE49-F238E27FC236}">
                      <a16:creationId xmlns:a16="http://schemas.microsoft.com/office/drawing/2014/main" id="{F7FAC6DF-DD38-7D89-067B-30CBE0220F70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C2993B9-92C9-6DDA-88F6-ED56E0BC87BE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0" name="Rounded Rectangle 99">
                  <a:extLst>
                    <a:ext uri="{FF2B5EF4-FFF2-40B4-BE49-F238E27FC236}">
                      <a16:creationId xmlns:a16="http://schemas.microsoft.com/office/drawing/2014/main" id="{898BF398-70B6-F7A2-78D3-FE21F496706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101" name="Trapezium 100">
                  <a:extLst>
                    <a:ext uri="{FF2B5EF4-FFF2-40B4-BE49-F238E27FC236}">
                      <a16:creationId xmlns:a16="http://schemas.microsoft.com/office/drawing/2014/main" id="{6FE06818-E87F-CDE5-8A7A-6A4DCED666F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2D5888-65F6-6AA4-E74C-038CD29690E0}"/>
                </a:ext>
              </a:extLst>
            </p:cNvPr>
            <p:cNvGrpSpPr/>
            <p:nvPr/>
          </p:nvGrpSpPr>
          <p:grpSpPr>
            <a:xfrm>
              <a:off x="3101291" y="2154158"/>
              <a:ext cx="838865" cy="827247"/>
              <a:chOff x="6584647" y="2922942"/>
              <a:chExt cx="838865" cy="82724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A76CF2D-F389-716E-992A-83BB9F1BB015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9830365-0438-3EAB-CCAC-697386E44992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C882E26-BD39-5B8A-DD73-FF5589561D0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8EBE896B-E8C6-EAE5-70B7-43BD778E69FA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B9C6E8B5-FD01-53CA-F5CB-AABB9941D15C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946F15E-488B-6360-7C73-B580E48D0075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F2E4079B-59D5-C835-9C7C-1A3B6E3025D0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E47E30FE-F771-FF7A-D173-4CE7CE1B777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43E790E2-E24B-81BA-5541-974EAE20968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1876659-7293-F137-1EF2-00AFB7FCC9D6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139C9090-78E6-E77E-1BA1-8A66469A63C0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4192A589-A1F0-EB20-48FF-BAA93BC6FB98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DE05B19B-1C92-4638-17E7-94FBDC6C4193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1F21B3D-552F-D6FD-28A1-C324C3BDADEE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2F8E886D-07A2-75AA-A4CA-185C5F565CB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6F417679-0C36-DFAC-63A6-3F70B49303B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9FD88092-236C-CC82-1A3B-27AB8917C9F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2C8FA40-9515-9F2D-4B6C-4BCEE7086160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FAC7E0DE-998E-74DC-D0A3-E9FE154AD32D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78" name="Trapezium 77">
                  <a:extLst>
                    <a:ext uri="{FF2B5EF4-FFF2-40B4-BE49-F238E27FC236}">
                      <a16:creationId xmlns:a16="http://schemas.microsoft.com/office/drawing/2014/main" id="{38B1687F-E05F-731C-9C3A-495C365F889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7651DB81-738E-0D9C-7FAC-2F1B7CC8A177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39CB9575-F805-326B-C0CA-AFF2AEF6BAE4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76" name="Trapezium 75">
                  <a:extLst>
                    <a:ext uri="{FF2B5EF4-FFF2-40B4-BE49-F238E27FC236}">
                      <a16:creationId xmlns:a16="http://schemas.microsoft.com/office/drawing/2014/main" id="{53B58866-DC26-0777-952C-AE416E42178A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15925FB-E8BE-05F7-195A-1147EE8DFF38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BA7C952D-D67C-E092-0F55-0832C81244EC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74" name="Trapezium 73">
                  <a:extLst>
                    <a:ext uri="{FF2B5EF4-FFF2-40B4-BE49-F238E27FC236}">
                      <a16:creationId xmlns:a16="http://schemas.microsoft.com/office/drawing/2014/main" id="{800ABF33-B036-8B79-8B57-7D9DCDDFDE4A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14D9307-57DE-4202-CC87-9AB592A89F7B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4862499C-9AAB-D6F4-0BA2-21C602053E9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72" name="Trapezium 71">
                  <a:extLst>
                    <a:ext uri="{FF2B5EF4-FFF2-40B4-BE49-F238E27FC236}">
                      <a16:creationId xmlns:a16="http://schemas.microsoft.com/office/drawing/2014/main" id="{C1FEF034-1AEA-34F5-9C53-BDE791E62FE0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23D1AE-E10C-17D8-4DFA-76B2EA89DE22}"/>
                </a:ext>
              </a:extLst>
            </p:cNvPr>
            <p:cNvGrpSpPr/>
            <p:nvPr/>
          </p:nvGrpSpPr>
          <p:grpSpPr>
            <a:xfrm>
              <a:off x="3009928" y="3307511"/>
              <a:ext cx="838865" cy="827247"/>
              <a:chOff x="6584647" y="2922942"/>
              <a:chExt cx="838865" cy="82724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1786850-BF1B-52B0-94AF-E2EEF14B1373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CDAB786-10C2-0AAF-0C52-ED0B352F62A3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BE681381-5285-18DE-6C04-D1A3F1C3D94E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986C02C-1CCD-B07F-2D23-ED26CD34C17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1" name="Rounded Rectangle 60">
                  <a:extLst>
                    <a:ext uri="{FF2B5EF4-FFF2-40B4-BE49-F238E27FC236}">
                      <a16:creationId xmlns:a16="http://schemas.microsoft.com/office/drawing/2014/main" id="{8B867D7D-74E8-36D7-A534-A7E5E8D65539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1D441D1-42B1-E89C-06A9-FF50775A649F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F51C3EB-8AB4-638A-7BBD-748130A2895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7" name="Rounded Rectangle 56">
                  <a:extLst>
                    <a:ext uri="{FF2B5EF4-FFF2-40B4-BE49-F238E27FC236}">
                      <a16:creationId xmlns:a16="http://schemas.microsoft.com/office/drawing/2014/main" id="{B99DFF69-29A6-FFB0-9BFD-3E5E911D0065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5256BA6F-8FC3-B75E-147B-03C3E527AF81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4515870-A39C-C570-DB9D-04C3929627E9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BA3913E2-6EA7-C455-8A19-B1E426D9957D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D078E4F0-1500-907B-39C1-EBBCA851B2C6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A69667DC-60A8-AB1D-D624-F283CF51F6E6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E1E71F1-B116-0A9A-D382-A31BAFE16B6B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solidFill>
                <a:schemeClr val="accent1"/>
              </a:solidFill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6ED371C-DA71-E517-B0E3-A266B6EED3EF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028D6C47-9396-365B-DDEF-90AE07F77DBB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81F835CB-86A4-966A-883D-F1D97D01F6E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DDD84BA-8637-0C30-314A-4988A12BE431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94EF5A2F-F507-5214-C372-BB203935A95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9" name="Trapezium 48">
                  <a:extLst>
                    <a:ext uri="{FF2B5EF4-FFF2-40B4-BE49-F238E27FC236}">
                      <a16:creationId xmlns:a16="http://schemas.microsoft.com/office/drawing/2014/main" id="{F5122F65-7CD9-0D8D-329F-37C13117B60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FEB211B-F3F8-8364-9B66-37A75B53B58F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228C3956-E77A-1B01-D142-D3EB7BECD50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7" name="Trapezium 46">
                  <a:extLst>
                    <a:ext uri="{FF2B5EF4-FFF2-40B4-BE49-F238E27FC236}">
                      <a16:creationId xmlns:a16="http://schemas.microsoft.com/office/drawing/2014/main" id="{C9821F07-BBB3-A1E7-7923-D76EC0A02E7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0803F85-3138-A6BC-1E69-3B2695DC7FDE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5EEBB8A1-706E-92F9-0729-33CDBE404E8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5" name="Trapezium 44">
                  <a:extLst>
                    <a:ext uri="{FF2B5EF4-FFF2-40B4-BE49-F238E27FC236}">
                      <a16:creationId xmlns:a16="http://schemas.microsoft.com/office/drawing/2014/main" id="{55901946-8532-4ECE-66F5-83760CC485A3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C5D088E-572A-8833-D752-6D1D8DFA79DB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AE5B94C9-D7BB-E1BE-B7DD-B8FF858E2E8E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3" name="Trapezium 42">
                  <a:extLst>
                    <a:ext uri="{FF2B5EF4-FFF2-40B4-BE49-F238E27FC236}">
                      <a16:creationId xmlns:a16="http://schemas.microsoft.com/office/drawing/2014/main" id="{6509B053-B87E-5AD2-78B6-1BA976CEC97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sp>
          <p:nvSpPr>
            <p:cNvPr id="25" name="Trapezium 24">
              <a:extLst>
                <a:ext uri="{FF2B5EF4-FFF2-40B4-BE49-F238E27FC236}">
                  <a16:creationId xmlns:a16="http://schemas.microsoft.com/office/drawing/2014/main" id="{6E601632-6A75-5AB6-74E0-DCC1F86FFA12}"/>
                </a:ext>
              </a:extLst>
            </p:cNvPr>
            <p:cNvSpPr/>
            <p:nvPr/>
          </p:nvSpPr>
          <p:spPr>
            <a:xfrm rot="10800000">
              <a:off x="1881235" y="1074728"/>
              <a:ext cx="1843087" cy="182003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2E2DA5-5056-DB8B-47B3-29EBF6B85BCA}"/>
                </a:ext>
              </a:extLst>
            </p:cNvPr>
            <p:cNvGrpSpPr/>
            <p:nvPr/>
          </p:nvGrpSpPr>
          <p:grpSpPr>
            <a:xfrm rot="10800000">
              <a:off x="3714567" y="1400641"/>
              <a:ext cx="229518" cy="125961"/>
              <a:chOff x="5510270" y="4519485"/>
              <a:chExt cx="229518" cy="12596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CA8A546-49AE-A6CD-69B7-BF2D59741FE5}"/>
                  </a:ext>
                </a:extLst>
              </p:cNvPr>
              <p:cNvSpPr/>
              <p:nvPr/>
            </p:nvSpPr>
            <p:spPr>
              <a:xfrm>
                <a:off x="5510270" y="4519485"/>
                <a:ext cx="229518" cy="1259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pic>
            <p:nvPicPr>
              <p:cNvPr id="32" name="Graphic 31" descr="Bar chart with solid fill">
                <a:extLst>
                  <a:ext uri="{FF2B5EF4-FFF2-40B4-BE49-F238E27FC236}">
                    <a16:creationId xmlns:a16="http://schemas.microsoft.com/office/drawing/2014/main" id="{526C2A8E-ADBC-0E92-74C3-FDF013061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23029" y="4529217"/>
                <a:ext cx="106496" cy="106496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6206D1-5F5B-69DF-CA62-84731053E58C}"/>
                </a:ext>
              </a:extLst>
            </p:cNvPr>
            <p:cNvGrpSpPr/>
            <p:nvPr/>
          </p:nvGrpSpPr>
          <p:grpSpPr>
            <a:xfrm>
              <a:off x="3726848" y="1211829"/>
              <a:ext cx="213308" cy="211866"/>
              <a:chOff x="4890457" y="1648075"/>
              <a:chExt cx="213308" cy="21186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B7C0EC4-48E1-352B-7854-0E477238F991}"/>
                  </a:ext>
                </a:extLst>
              </p:cNvPr>
              <p:cNvSpPr/>
              <p:nvPr/>
            </p:nvSpPr>
            <p:spPr>
              <a:xfrm>
                <a:off x="4936177" y="1648075"/>
                <a:ext cx="121869" cy="12186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802ECED-D53B-99AB-C2A9-E3D9434A375F}"/>
                  </a:ext>
                </a:extLst>
              </p:cNvPr>
              <p:cNvSpPr/>
              <p:nvPr/>
            </p:nvSpPr>
            <p:spPr>
              <a:xfrm rot="5400000">
                <a:off x="5020581" y="1776756"/>
                <a:ext cx="12065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7C6DCBBA-042B-16D1-2181-F107D8A4D0D3}"/>
                  </a:ext>
                </a:extLst>
              </p:cNvPr>
              <p:cNvSpPr/>
              <p:nvPr/>
            </p:nvSpPr>
            <p:spPr>
              <a:xfrm rot="5400000">
                <a:off x="4852992" y="1771745"/>
                <a:ext cx="12065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12C8128-1AB0-FEC1-332A-80DDE2B2D2A4}"/>
              </a:ext>
            </a:extLst>
          </p:cNvPr>
          <p:cNvGrpSpPr/>
          <p:nvPr/>
        </p:nvGrpSpPr>
        <p:grpSpPr>
          <a:xfrm>
            <a:off x="7313335" y="2469256"/>
            <a:ext cx="1620599" cy="1083731"/>
            <a:chOff x="420415" y="1039708"/>
            <a:chExt cx="4543425" cy="327833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8D18892-C038-3532-186E-0B133042F9B3}"/>
                </a:ext>
              </a:extLst>
            </p:cNvPr>
            <p:cNvSpPr/>
            <p:nvPr/>
          </p:nvSpPr>
          <p:spPr>
            <a:xfrm>
              <a:off x="420415" y="1039708"/>
              <a:ext cx="4543425" cy="3278333"/>
            </a:xfrm>
            <a:prstGeom prst="roundRect">
              <a:avLst>
                <a:gd name="adj" fmla="val 2842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816F5C5A-F348-3984-EE42-C91E98EB6453}"/>
                </a:ext>
              </a:extLst>
            </p:cNvPr>
            <p:cNvGrpSpPr/>
            <p:nvPr/>
          </p:nvGrpSpPr>
          <p:grpSpPr>
            <a:xfrm>
              <a:off x="1258715" y="2054240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002B6B4-F826-77E2-3A0F-C7D3E4E945AD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3C7291C-9A9F-EC46-D4AE-5949F52B65FE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FE681EF8-7BA6-6424-CD1C-F111489F6311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37" name="Rounded Rectangle 336">
                  <a:extLst>
                    <a:ext uri="{FF2B5EF4-FFF2-40B4-BE49-F238E27FC236}">
                      <a16:creationId xmlns:a16="http://schemas.microsoft.com/office/drawing/2014/main" id="{85361C0B-BB30-FFAB-75AF-C0204C3B2DA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38" name="Rounded Rectangle 337">
                  <a:extLst>
                    <a:ext uri="{FF2B5EF4-FFF2-40B4-BE49-F238E27FC236}">
                      <a16:creationId xmlns:a16="http://schemas.microsoft.com/office/drawing/2014/main" id="{8DB935EA-9F20-8C46-444C-A6A694ED105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2777CFE6-BF10-2444-8D65-F9C5E5F0C247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C896A985-71D6-5B36-40C2-DB24DB4A738A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34" name="Rounded Rectangle 333">
                  <a:extLst>
                    <a:ext uri="{FF2B5EF4-FFF2-40B4-BE49-F238E27FC236}">
                      <a16:creationId xmlns:a16="http://schemas.microsoft.com/office/drawing/2014/main" id="{A572A0EF-EE5E-21E1-7D14-A90F529480E9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35" name="Rounded Rectangle 334">
                  <a:extLst>
                    <a:ext uri="{FF2B5EF4-FFF2-40B4-BE49-F238E27FC236}">
                      <a16:creationId xmlns:a16="http://schemas.microsoft.com/office/drawing/2014/main" id="{072D2C84-15D1-BC4C-73B6-E9962FEE09FE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1FD14020-A7F8-1D61-F73E-73F6C34B3E27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3B9DBAAA-56A3-F31A-A597-74CCBEAE451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31" name="Rounded Rectangle 330">
                  <a:extLst>
                    <a:ext uri="{FF2B5EF4-FFF2-40B4-BE49-F238E27FC236}">
                      <a16:creationId xmlns:a16="http://schemas.microsoft.com/office/drawing/2014/main" id="{FD5B11F2-C257-CB67-9E53-AF8A885D4C6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32" name="Rounded Rectangle 331">
                  <a:extLst>
                    <a:ext uri="{FF2B5EF4-FFF2-40B4-BE49-F238E27FC236}">
                      <a16:creationId xmlns:a16="http://schemas.microsoft.com/office/drawing/2014/main" id="{8C71CF71-FA3A-BD72-83E7-94E315C325A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FA80221C-2CFB-F49D-0C05-33328F826B64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6D4C91B9-E52C-D837-FEC9-8C953369E143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28" name="Rounded Rectangle 327">
                  <a:extLst>
                    <a:ext uri="{FF2B5EF4-FFF2-40B4-BE49-F238E27FC236}">
                      <a16:creationId xmlns:a16="http://schemas.microsoft.com/office/drawing/2014/main" id="{CB79D844-2E84-2FD5-E8F6-16CC6965AB2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29" name="Rounded Rectangle 328">
                  <a:extLst>
                    <a:ext uri="{FF2B5EF4-FFF2-40B4-BE49-F238E27FC236}">
                      <a16:creationId xmlns:a16="http://schemas.microsoft.com/office/drawing/2014/main" id="{4A539E8B-1F88-AF02-15ED-3694323D1A9E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77B98AA6-6A5D-E9E8-D083-3AD650E8B152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25" name="Rounded Rectangle 324">
                  <a:extLst>
                    <a:ext uri="{FF2B5EF4-FFF2-40B4-BE49-F238E27FC236}">
                      <a16:creationId xmlns:a16="http://schemas.microsoft.com/office/drawing/2014/main" id="{9498B746-A519-D43B-0D84-29AFC844DFF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26" name="Trapezium 325">
                  <a:extLst>
                    <a:ext uri="{FF2B5EF4-FFF2-40B4-BE49-F238E27FC236}">
                      <a16:creationId xmlns:a16="http://schemas.microsoft.com/office/drawing/2014/main" id="{265B6390-93BD-AD37-FEC9-A0915ABA1C3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EA0BEA8-8E72-B5BE-D92D-2C6AA650CC08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23" name="Rounded Rectangle 322">
                  <a:extLst>
                    <a:ext uri="{FF2B5EF4-FFF2-40B4-BE49-F238E27FC236}">
                      <a16:creationId xmlns:a16="http://schemas.microsoft.com/office/drawing/2014/main" id="{E8ABDFA0-89D8-66DB-5E9C-DF2E802BAFA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24" name="Trapezium 323">
                  <a:extLst>
                    <a:ext uri="{FF2B5EF4-FFF2-40B4-BE49-F238E27FC236}">
                      <a16:creationId xmlns:a16="http://schemas.microsoft.com/office/drawing/2014/main" id="{672677DD-E8FD-758E-7322-B7184125C00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880565C6-6B2B-20E7-516A-0107C7E18EE9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21" name="Rounded Rectangle 320">
                  <a:extLst>
                    <a:ext uri="{FF2B5EF4-FFF2-40B4-BE49-F238E27FC236}">
                      <a16:creationId xmlns:a16="http://schemas.microsoft.com/office/drawing/2014/main" id="{7F23678A-7110-25CC-4CDD-73E118CEDAF9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22" name="Trapezium 321">
                  <a:extLst>
                    <a:ext uri="{FF2B5EF4-FFF2-40B4-BE49-F238E27FC236}">
                      <a16:creationId xmlns:a16="http://schemas.microsoft.com/office/drawing/2014/main" id="{AADC73E7-7B60-FCC8-AA7F-61C2D7C27FD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80747F1-8BDA-AB58-CB28-D2A9416792F5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19" name="Rounded Rectangle 318">
                  <a:extLst>
                    <a:ext uri="{FF2B5EF4-FFF2-40B4-BE49-F238E27FC236}">
                      <a16:creationId xmlns:a16="http://schemas.microsoft.com/office/drawing/2014/main" id="{FAAB581B-E6FD-491D-01A8-8F2792B12DB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20" name="Trapezium 319">
                  <a:extLst>
                    <a:ext uri="{FF2B5EF4-FFF2-40B4-BE49-F238E27FC236}">
                      <a16:creationId xmlns:a16="http://schemas.microsoft.com/office/drawing/2014/main" id="{8B2418C0-69E6-4265-2C79-9A3C0204EF8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3F09A0A1-C012-4D04-62CA-75D0EEE49353}"/>
                </a:ext>
              </a:extLst>
            </p:cNvPr>
            <p:cNvGrpSpPr/>
            <p:nvPr/>
          </p:nvGrpSpPr>
          <p:grpSpPr>
            <a:xfrm>
              <a:off x="1249679" y="3316701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0564E348-870D-9B4D-6C4D-4FA8701408AE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B915AE82-2E08-1488-B1A1-4E753A3F3D0E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CCB432C4-AA46-B62B-4CBB-040AB81E474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08" name="Rounded Rectangle 307">
                  <a:extLst>
                    <a:ext uri="{FF2B5EF4-FFF2-40B4-BE49-F238E27FC236}">
                      <a16:creationId xmlns:a16="http://schemas.microsoft.com/office/drawing/2014/main" id="{571AE52A-13E2-1282-2064-BD04D3446BB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09" name="Rounded Rectangle 308">
                  <a:extLst>
                    <a:ext uri="{FF2B5EF4-FFF2-40B4-BE49-F238E27FC236}">
                      <a16:creationId xmlns:a16="http://schemas.microsoft.com/office/drawing/2014/main" id="{3BAAE9EF-EF7D-02BF-E935-4BD855105BC9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603D2FB2-229E-D842-58F0-E8D78BC5B234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F15873CA-C674-95EE-2D9E-582F6432BD18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05" name="Rounded Rectangle 304">
                  <a:extLst>
                    <a:ext uri="{FF2B5EF4-FFF2-40B4-BE49-F238E27FC236}">
                      <a16:creationId xmlns:a16="http://schemas.microsoft.com/office/drawing/2014/main" id="{36EF2221-4CA5-EC77-1E4E-690DC5B0839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06" name="Rounded Rectangle 305">
                  <a:extLst>
                    <a:ext uri="{FF2B5EF4-FFF2-40B4-BE49-F238E27FC236}">
                      <a16:creationId xmlns:a16="http://schemas.microsoft.com/office/drawing/2014/main" id="{2102F595-DCAA-73FC-B8FD-DA042CB0097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9044093D-383F-24FE-E5D6-F6788E07D56A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28DBFCED-8852-3DE8-CE74-6E51968A58B3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02" name="Rounded Rectangle 301">
                  <a:extLst>
                    <a:ext uri="{FF2B5EF4-FFF2-40B4-BE49-F238E27FC236}">
                      <a16:creationId xmlns:a16="http://schemas.microsoft.com/office/drawing/2014/main" id="{54A1B52E-9A03-D388-223A-5BF3FD9AE02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03" name="Rounded Rectangle 302">
                  <a:extLst>
                    <a:ext uri="{FF2B5EF4-FFF2-40B4-BE49-F238E27FC236}">
                      <a16:creationId xmlns:a16="http://schemas.microsoft.com/office/drawing/2014/main" id="{9BF523AD-6E67-CAFD-7F81-B4A3C67C7450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53F1D72A-6A6A-4D55-F7C0-126A4BBD68B8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2BFCD510-237D-8B6C-0459-B859A1423E9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99" name="Rounded Rectangle 298">
                  <a:extLst>
                    <a:ext uri="{FF2B5EF4-FFF2-40B4-BE49-F238E27FC236}">
                      <a16:creationId xmlns:a16="http://schemas.microsoft.com/office/drawing/2014/main" id="{862578F7-5994-319D-669B-0C0237967130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00" name="Rounded Rectangle 299">
                  <a:extLst>
                    <a:ext uri="{FF2B5EF4-FFF2-40B4-BE49-F238E27FC236}">
                      <a16:creationId xmlns:a16="http://schemas.microsoft.com/office/drawing/2014/main" id="{A1F8BA9E-CEFA-5624-E736-3B84DB73D13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23FC359E-62F4-FF6F-1A2F-F81996586947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96" name="Rounded Rectangle 295">
                  <a:extLst>
                    <a:ext uri="{FF2B5EF4-FFF2-40B4-BE49-F238E27FC236}">
                      <a16:creationId xmlns:a16="http://schemas.microsoft.com/office/drawing/2014/main" id="{31836CF9-BACF-3701-72A7-47003E11DF84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97" name="Trapezium 296">
                  <a:extLst>
                    <a:ext uri="{FF2B5EF4-FFF2-40B4-BE49-F238E27FC236}">
                      <a16:creationId xmlns:a16="http://schemas.microsoft.com/office/drawing/2014/main" id="{BD091D74-A2D8-51DF-FE03-ED0EE7F5D6F7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23888FE8-44E4-5BCC-ED54-6EF0299F7CF5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94" name="Rounded Rectangle 293">
                  <a:extLst>
                    <a:ext uri="{FF2B5EF4-FFF2-40B4-BE49-F238E27FC236}">
                      <a16:creationId xmlns:a16="http://schemas.microsoft.com/office/drawing/2014/main" id="{FE526370-FB47-7D50-3B62-2E8D64CD3F2D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95" name="Trapezium 294">
                  <a:extLst>
                    <a:ext uri="{FF2B5EF4-FFF2-40B4-BE49-F238E27FC236}">
                      <a16:creationId xmlns:a16="http://schemas.microsoft.com/office/drawing/2014/main" id="{D4112318-AE05-3BE6-FD57-FECD3CF2AFD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717B39C8-9693-7EA0-43D7-7474191BF039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92" name="Rounded Rectangle 291">
                  <a:extLst>
                    <a:ext uri="{FF2B5EF4-FFF2-40B4-BE49-F238E27FC236}">
                      <a16:creationId xmlns:a16="http://schemas.microsoft.com/office/drawing/2014/main" id="{22D18310-C0A8-BFA6-2CC0-2F8D8BB0EE5A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93" name="Trapezium 292">
                  <a:extLst>
                    <a:ext uri="{FF2B5EF4-FFF2-40B4-BE49-F238E27FC236}">
                      <a16:creationId xmlns:a16="http://schemas.microsoft.com/office/drawing/2014/main" id="{0762C85F-0DF5-7846-3452-77BDDEE03DB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01EEDEBC-0B41-FBCE-48DC-F9E2B20D2DA6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90" name="Rounded Rectangle 289">
                  <a:extLst>
                    <a:ext uri="{FF2B5EF4-FFF2-40B4-BE49-F238E27FC236}">
                      <a16:creationId xmlns:a16="http://schemas.microsoft.com/office/drawing/2014/main" id="{F26BCFDC-8147-BB7D-6AF4-F14D896A2D7F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91" name="Trapezium 290">
                  <a:extLst>
                    <a:ext uri="{FF2B5EF4-FFF2-40B4-BE49-F238E27FC236}">
                      <a16:creationId xmlns:a16="http://schemas.microsoft.com/office/drawing/2014/main" id="{F4381E7C-DBC3-22E6-C05A-F59209DF422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B8A32C0-D946-B8A6-C5C4-402B4A0E115B}"/>
                </a:ext>
              </a:extLst>
            </p:cNvPr>
            <p:cNvGrpSpPr/>
            <p:nvPr/>
          </p:nvGrpSpPr>
          <p:grpSpPr>
            <a:xfrm>
              <a:off x="2115603" y="2648692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30461C4-D4CF-B32F-17A5-D98F73AA4D4F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6FE9E489-1EE7-B020-933B-893C83145C00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75B1C0F-1329-C18B-26AC-26DEC04DD90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79" name="Rounded Rectangle 278">
                  <a:extLst>
                    <a:ext uri="{FF2B5EF4-FFF2-40B4-BE49-F238E27FC236}">
                      <a16:creationId xmlns:a16="http://schemas.microsoft.com/office/drawing/2014/main" id="{3CCF93FB-A87E-BCD9-CF35-1BBAB989A58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80" name="Rounded Rectangle 279">
                  <a:extLst>
                    <a:ext uri="{FF2B5EF4-FFF2-40B4-BE49-F238E27FC236}">
                      <a16:creationId xmlns:a16="http://schemas.microsoft.com/office/drawing/2014/main" id="{2E41CC8A-690B-8E0B-2398-4DB3C8A63C24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2D865D74-1C31-4604-FFDF-E66CDD1C4401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1C7ACDF4-C604-2FC4-CD0E-EBB4CF6CB7C0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76" name="Rounded Rectangle 275">
                  <a:extLst>
                    <a:ext uri="{FF2B5EF4-FFF2-40B4-BE49-F238E27FC236}">
                      <a16:creationId xmlns:a16="http://schemas.microsoft.com/office/drawing/2014/main" id="{0C11376C-E2BA-5930-13C6-BC4556194F70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77" name="Rounded Rectangle 276">
                  <a:extLst>
                    <a:ext uri="{FF2B5EF4-FFF2-40B4-BE49-F238E27FC236}">
                      <a16:creationId xmlns:a16="http://schemas.microsoft.com/office/drawing/2014/main" id="{39A0A7D5-B4FD-0C02-2AFD-81A6F8771A42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D6BB2DE-EAF6-3011-46B4-B5E2A93E854D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7863B53B-2E6E-2BD5-5CB7-ED9FB50401E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73" name="Rounded Rectangle 272">
                  <a:extLst>
                    <a:ext uri="{FF2B5EF4-FFF2-40B4-BE49-F238E27FC236}">
                      <a16:creationId xmlns:a16="http://schemas.microsoft.com/office/drawing/2014/main" id="{CF14AE96-C41D-9A38-E54D-350F20B4C22A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74" name="Rounded Rectangle 273">
                  <a:extLst>
                    <a:ext uri="{FF2B5EF4-FFF2-40B4-BE49-F238E27FC236}">
                      <a16:creationId xmlns:a16="http://schemas.microsoft.com/office/drawing/2014/main" id="{EC9DADB9-B840-2462-E95A-48AC5A7C2ED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F7ACCC16-C129-7BFC-D4B0-BEE5288117B8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1DA6152-80A1-A35E-706E-3BFCF4EB9A5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70" name="Rounded Rectangle 269">
                  <a:extLst>
                    <a:ext uri="{FF2B5EF4-FFF2-40B4-BE49-F238E27FC236}">
                      <a16:creationId xmlns:a16="http://schemas.microsoft.com/office/drawing/2014/main" id="{3D748411-2B3E-DA6B-7618-F0171E73BB85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71" name="Rounded Rectangle 270">
                  <a:extLst>
                    <a:ext uri="{FF2B5EF4-FFF2-40B4-BE49-F238E27FC236}">
                      <a16:creationId xmlns:a16="http://schemas.microsoft.com/office/drawing/2014/main" id="{6ACD04FC-637A-27E1-10E3-9091CF3F5DF4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1D0A23EC-A414-0430-D764-0914B73953BF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67" name="Rounded Rectangle 266">
                  <a:extLst>
                    <a:ext uri="{FF2B5EF4-FFF2-40B4-BE49-F238E27FC236}">
                      <a16:creationId xmlns:a16="http://schemas.microsoft.com/office/drawing/2014/main" id="{21232B66-2DAE-64DD-7E55-FEF71D6F228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68" name="Trapezium 267">
                  <a:extLst>
                    <a:ext uri="{FF2B5EF4-FFF2-40B4-BE49-F238E27FC236}">
                      <a16:creationId xmlns:a16="http://schemas.microsoft.com/office/drawing/2014/main" id="{3573BB35-C533-05D6-D8A2-6CE0424F7896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FAC90018-8391-CFDD-0FE9-5B93DB8EE5C1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65" name="Rounded Rectangle 264">
                  <a:extLst>
                    <a:ext uri="{FF2B5EF4-FFF2-40B4-BE49-F238E27FC236}">
                      <a16:creationId xmlns:a16="http://schemas.microsoft.com/office/drawing/2014/main" id="{6FD36F1D-B1DF-76F4-24AE-4FF51994CED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66" name="Trapezium 265">
                  <a:extLst>
                    <a:ext uri="{FF2B5EF4-FFF2-40B4-BE49-F238E27FC236}">
                      <a16:creationId xmlns:a16="http://schemas.microsoft.com/office/drawing/2014/main" id="{762C1DBC-09DC-CB10-B8D9-CCDC5538167C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EF768D7F-A615-6D6A-A229-655D67F104D6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63" name="Rounded Rectangle 262">
                  <a:extLst>
                    <a:ext uri="{FF2B5EF4-FFF2-40B4-BE49-F238E27FC236}">
                      <a16:creationId xmlns:a16="http://schemas.microsoft.com/office/drawing/2014/main" id="{9D856FAB-D768-597D-2AAA-8A55F62F8337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64" name="Trapezium 263">
                  <a:extLst>
                    <a:ext uri="{FF2B5EF4-FFF2-40B4-BE49-F238E27FC236}">
                      <a16:creationId xmlns:a16="http://schemas.microsoft.com/office/drawing/2014/main" id="{F3C23455-0366-B0C4-5AC9-C056D273371A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161543F-E5C4-706C-BA2A-AAC76CF9A6DD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61" name="Rounded Rectangle 260">
                  <a:extLst>
                    <a:ext uri="{FF2B5EF4-FFF2-40B4-BE49-F238E27FC236}">
                      <a16:creationId xmlns:a16="http://schemas.microsoft.com/office/drawing/2014/main" id="{94738C02-A201-CC17-488C-3C18032EF331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62" name="Trapezium 261">
                  <a:extLst>
                    <a:ext uri="{FF2B5EF4-FFF2-40B4-BE49-F238E27FC236}">
                      <a16:creationId xmlns:a16="http://schemas.microsoft.com/office/drawing/2014/main" id="{D571B5D9-14D2-8CCE-1F1D-A92D4A68B47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2C6A113-F76C-F14C-03C6-95371EAA0948}"/>
                </a:ext>
              </a:extLst>
            </p:cNvPr>
            <p:cNvGrpSpPr/>
            <p:nvPr/>
          </p:nvGrpSpPr>
          <p:grpSpPr>
            <a:xfrm>
              <a:off x="3101291" y="2154158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6D253B44-3428-4290-B4EE-C8940C519124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C283325E-4214-F467-48D0-896CC250C3F9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7C51600F-3555-FCE9-B7EF-4A5E01F2F97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50" name="Rounded Rectangle 249">
                  <a:extLst>
                    <a:ext uri="{FF2B5EF4-FFF2-40B4-BE49-F238E27FC236}">
                      <a16:creationId xmlns:a16="http://schemas.microsoft.com/office/drawing/2014/main" id="{38009F29-8EF9-C20F-68C5-BAA89AE421B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51" name="Rounded Rectangle 250">
                  <a:extLst>
                    <a:ext uri="{FF2B5EF4-FFF2-40B4-BE49-F238E27FC236}">
                      <a16:creationId xmlns:a16="http://schemas.microsoft.com/office/drawing/2014/main" id="{F59B4D35-3B79-3404-A738-46F59777DA5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A104A0A1-9CB0-157A-E158-DE0AF0F58798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9EEBE1E-6DFF-0CDE-5EC8-0DF75CBBCF4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47" name="Rounded Rectangle 246">
                  <a:extLst>
                    <a:ext uri="{FF2B5EF4-FFF2-40B4-BE49-F238E27FC236}">
                      <a16:creationId xmlns:a16="http://schemas.microsoft.com/office/drawing/2014/main" id="{D42DDDAB-2B76-EAE9-A577-7E1BAA22D910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48" name="Rounded Rectangle 247">
                  <a:extLst>
                    <a:ext uri="{FF2B5EF4-FFF2-40B4-BE49-F238E27FC236}">
                      <a16:creationId xmlns:a16="http://schemas.microsoft.com/office/drawing/2014/main" id="{578831D1-E826-8CB3-B396-37CD5A12352C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C9EA8D41-257B-5A0B-D2D1-65EFCCC5DE57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D520BCA9-996A-4F37-373C-DA76F051CC12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44" name="Rounded Rectangle 243">
                  <a:extLst>
                    <a:ext uri="{FF2B5EF4-FFF2-40B4-BE49-F238E27FC236}">
                      <a16:creationId xmlns:a16="http://schemas.microsoft.com/office/drawing/2014/main" id="{06DDCF3F-091D-CF79-70FB-45A209AED798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45" name="Rounded Rectangle 244">
                  <a:extLst>
                    <a:ext uri="{FF2B5EF4-FFF2-40B4-BE49-F238E27FC236}">
                      <a16:creationId xmlns:a16="http://schemas.microsoft.com/office/drawing/2014/main" id="{536A2778-9EC5-3F62-0304-B71355D696AB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34831010-890D-B9C9-E5FB-5CE64441B163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28008B2F-1898-D75A-61E4-B67812570A71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41" name="Rounded Rectangle 240">
                  <a:extLst>
                    <a:ext uri="{FF2B5EF4-FFF2-40B4-BE49-F238E27FC236}">
                      <a16:creationId xmlns:a16="http://schemas.microsoft.com/office/drawing/2014/main" id="{F78AFB55-F865-5810-F424-286CFC4DC416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42" name="Rounded Rectangle 241">
                  <a:extLst>
                    <a:ext uri="{FF2B5EF4-FFF2-40B4-BE49-F238E27FC236}">
                      <a16:creationId xmlns:a16="http://schemas.microsoft.com/office/drawing/2014/main" id="{6D3F9EA6-391F-6C98-DEEF-DD7FCDC84750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560169C-112D-CA8E-1EF0-5D715D24CD27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38" name="Rounded Rectangle 237">
                  <a:extLst>
                    <a:ext uri="{FF2B5EF4-FFF2-40B4-BE49-F238E27FC236}">
                      <a16:creationId xmlns:a16="http://schemas.microsoft.com/office/drawing/2014/main" id="{29779FEE-61CA-1BBF-5CCF-5DE55CFBA8DD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39" name="Trapezium 238">
                  <a:extLst>
                    <a:ext uri="{FF2B5EF4-FFF2-40B4-BE49-F238E27FC236}">
                      <a16:creationId xmlns:a16="http://schemas.microsoft.com/office/drawing/2014/main" id="{29D8E532-7B32-9D37-95B9-8443679EE6C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9FF588DE-06E9-7887-FC0C-1438B647310D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36" name="Rounded Rectangle 235">
                  <a:extLst>
                    <a:ext uri="{FF2B5EF4-FFF2-40B4-BE49-F238E27FC236}">
                      <a16:creationId xmlns:a16="http://schemas.microsoft.com/office/drawing/2014/main" id="{C6AE3456-7208-4010-19C0-91B04C68FFC7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37" name="Trapezium 236">
                  <a:extLst>
                    <a:ext uri="{FF2B5EF4-FFF2-40B4-BE49-F238E27FC236}">
                      <a16:creationId xmlns:a16="http://schemas.microsoft.com/office/drawing/2014/main" id="{4016BDD1-100B-9D08-7E21-44716104359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177D44-883D-6338-0A63-B333DAE842AD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34" name="Rounded Rectangle 233">
                  <a:extLst>
                    <a:ext uri="{FF2B5EF4-FFF2-40B4-BE49-F238E27FC236}">
                      <a16:creationId xmlns:a16="http://schemas.microsoft.com/office/drawing/2014/main" id="{453E2C0B-057B-6B9A-3411-E3A28FAD63C3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35" name="Trapezium 234">
                  <a:extLst>
                    <a:ext uri="{FF2B5EF4-FFF2-40B4-BE49-F238E27FC236}">
                      <a16:creationId xmlns:a16="http://schemas.microsoft.com/office/drawing/2014/main" id="{B9AED019-87C2-93E2-A8DC-E8F52D5A29F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0CF6E1A4-BA3D-C3A3-2B83-3E2CBDB40E08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32" name="Rounded Rectangle 231">
                  <a:extLst>
                    <a:ext uri="{FF2B5EF4-FFF2-40B4-BE49-F238E27FC236}">
                      <a16:creationId xmlns:a16="http://schemas.microsoft.com/office/drawing/2014/main" id="{3B40D87C-3DEA-CFD2-FC71-C401DFBAE56C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33" name="Trapezium 232">
                  <a:extLst>
                    <a:ext uri="{FF2B5EF4-FFF2-40B4-BE49-F238E27FC236}">
                      <a16:creationId xmlns:a16="http://schemas.microsoft.com/office/drawing/2014/main" id="{0D90CE11-2FC7-AE94-AF58-2B105FB5BD1C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FEB17589-9E4E-2838-AA32-FA3C8B4B421B}"/>
                </a:ext>
              </a:extLst>
            </p:cNvPr>
            <p:cNvGrpSpPr/>
            <p:nvPr/>
          </p:nvGrpSpPr>
          <p:grpSpPr>
            <a:xfrm>
              <a:off x="3009928" y="3307511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A046310-7F2B-07F5-F1D3-4023B45B5EA4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9C5A072-0C42-73B0-645D-1E501A6E46E3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AE817E14-25F4-DBA7-0D2D-7A704153164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21" name="Rounded Rectangle 220">
                  <a:extLst>
                    <a:ext uri="{FF2B5EF4-FFF2-40B4-BE49-F238E27FC236}">
                      <a16:creationId xmlns:a16="http://schemas.microsoft.com/office/drawing/2014/main" id="{F5A0CDEB-BB62-34EB-1BB3-7A20E0947F3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22" name="Rounded Rectangle 221">
                  <a:extLst>
                    <a:ext uri="{FF2B5EF4-FFF2-40B4-BE49-F238E27FC236}">
                      <a16:creationId xmlns:a16="http://schemas.microsoft.com/office/drawing/2014/main" id="{92B03377-564A-F643-2EA0-683C873A8EC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EA84CFC5-204C-0140-1696-BA444037DEB3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3510BF42-E2F8-25ED-DD1B-AB016364F0C2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18" name="Rounded Rectangle 217">
                  <a:extLst>
                    <a:ext uri="{FF2B5EF4-FFF2-40B4-BE49-F238E27FC236}">
                      <a16:creationId xmlns:a16="http://schemas.microsoft.com/office/drawing/2014/main" id="{BCC0FB2B-3CE8-E6BC-0B4C-774377960E1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19" name="Rounded Rectangle 218">
                  <a:extLst>
                    <a:ext uri="{FF2B5EF4-FFF2-40B4-BE49-F238E27FC236}">
                      <a16:creationId xmlns:a16="http://schemas.microsoft.com/office/drawing/2014/main" id="{5DCB1481-8566-C180-22AF-B3D06D6D2BB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DBAEAA97-5DAA-DE64-E257-469DC8EB2894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EBAB2A53-0AD7-24F4-6F04-CC1EC6D92795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EFCFB59B-A546-6A57-2E6E-C4039891A27D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16" name="Rounded Rectangle 215">
                  <a:extLst>
                    <a:ext uri="{FF2B5EF4-FFF2-40B4-BE49-F238E27FC236}">
                      <a16:creationId xmlns:a16="http://schemas.microsoft.com/office/drawing/2014/main" id="{F7D2136D-55C6-5624-1997-3ED2E16D05F1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B8267AA-99F2-F58C-A678-6A722AA953BE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BC47D034-C28B-8D23-A032-D682CF77C83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E8CEF92E-2263-6A80-A55A-7E365D1F23F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05C4D668-3A4F-5A15-C7D0-539233FA2FAC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63D2234-66E3-C118-BC39-C13141388660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46AC56C4-B4DD-56A6-DFFF-98451B363E17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10" name="Trapezium 209">
                  <a:extLst>
                    <a:ext uri="{FF2B5EF4-FFF2-40B4-BE49-F238E27FC236}">
                      <a16:creationId xmlns:a16="http://schemas.microsoft.com/office/drawing/2014/main" id="{061F2C7B-F094-0E19-FDB3-3586BD0A8042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FFBE82C3-AEF4-E2EC-4ABB-B830A1A18A2C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37E382A4-9BD4-F431-FAD4-C9BFD6231F5C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08" name="Trapezium 207">
                  <a:extLst>
                    <a:ext uri="{FF2B5EF4-FFF2-40B4-BE49-F238E27FC236}">
                      <a16:creationId xmlns:a16="http://schemas.microsoft.com/office/drawing/2014/main" id="{B2DEDA93-BA8D-D080-35C8-E200FC8ACC8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4408384D-0033-EE1D-BBF7-C2E9FAE2E21B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05" name="Rounded Rectangle 204">
                  <a:extLst>
                    <a:ext uri="{FF2B5EF4-FFF2-40B4-BE49-F238E27FC236}">
                      <a16:creationId xmlns:a16="http://schemas.microsoft.com/office/drawing/2014/main" id="{1866BCE5-8B06-2996-76E3-E1D3A97223A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06" name="Trapezium 205">
                  <a:extLst>
                    <a:ext uri="{FF2B5EF4-FFF2-40B4-BE49-F238E27FC236}">
                      <a16:creationId xmlns:a16="http://schemas.microsoft.com/office/drawing/2014/main" id="{09B04F65-009F-92E1-B27B-987BE456F70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135B3442-1453-32E3-6A20-E811F04F43FA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203" name="Rounded Rectangle 202">
                  <a:extLst>
                    <a:ext uri="{FF2B5EF4-FFF2-40B4-BE49-F238E27FC236}">
                      <a16:creationId xmlns:a16="http://schemas.microsoft.com/office/drawing/2014/main" id="{51999C49-CBA7-B90B-D505-C728A354E063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204" name="Trapezium 203">
                  <a:extLst>
                    <a:ext uri="{FF2B5EF4-FFF2-40B4-BE49-F238E27FC236}">
                      <a16:creationId xmlns:a16="http://schemas.microsoft.com/office/drawing/2014/main" id="{D2ED8E6E-0207-DD3A-0545-2B4612866843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sp>
          <p:nvSpPr>
            <p:cNvPr id="186" name="Trapezium 185">
              <a:extLst>
                <a:ext uri="{FF2B5EF4-FFF2-40B4-BE49-F238E27FC236}">
                  <a16:creationId xmlns:a16="http://schemas.microsoft.com/office/drawing/2014/main" id="{0C979DD9-C3AE-7EDA-1B6E-C3AE1BB1C3F8}"/>
                </a:ext>
              </a:extLst>
            </p:cNvPr>
            <p:cNvSpPr/>
            <p:nvPr/>
          </p:nvSpPr>
          <p:spPr>
            <a:xfrm rot="10800000">
              <a:off x="1881235" y="1074728"/>
              <a:ext cx="1843087" cy="182003"/>
            </a:xfrm>
            <a:prstGeom prst="trapezoid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81E45BF-2624-C269-06F3-6D119D954336}"/>
                </a:ext>
              </a:extLst>
            </p:cNvPr>
            <p:cNvGrpSpPr/>
            <p:nvPr/>
          </p:nvGrpSpPr>
          <p:grpSpPr>
            <a:xfrm rot="10800000">
              <a:off x="3714567" y="1400641"/>
              <a:ext cx="229518" cy="125961"/>
              <a:chOff x="5510270" y="4519485"/>
              <a:chExt cx="229518" cy="125961"/>
            </a:xfrm>
            <a:grpFill/>
          </p:grpSpPr>
          <p:sp>
            <p:nvSpPr>
              <p:cNvPr id="192" name="Rounded Rectangle 191">
                <a:extLst>
                  <a:ext uri="{FF2B5EF4-FFF2-40B4-BE49-F238E27FC236}">
                    <a16:creationId xmlns:a16="http://schemas.microsoft.com/office/drawing/2014/main" id="{A6AC9D15-C351-AE19-5D89-58BF30CF1BE7}"/>
                  </a:ext>
                </a:extLst>
              </p:cNvPr>
              <p:cNvSpPr/>
              <p:nvPr/>
            </p:nvSpPr>
            <p:spPr>
              <a:xfrm>
                <a:off x="5510270" y="4519485"/>
                <a:ext cx="229518" cy="125961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pic>
            <p:nvPicPr>
              <p:cNvPr id="193" name="Graphic 192" descr="Bar chart with solid fill">
                <a:extLst>
                  <a:ext uri="{FF2B5EF4-FFF2-40B4-BE49-F238E27FC236}">
                    <a16:creationId xmlns:a16="http://schemas.microsoft.com/office/drawing/2014/main" id="{EBAEC337-F9C5-120B-8E66-8ED89FE7B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23029" y="4529217"/>
                <a:ext cx="106496" cy="106496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283523E-5372-453E-A23D-060E5F664D06}"/>
                </a:ext>
              </a:extLst>
            </p:cNvPr>
            <p:cNvGrpSpPr/>
            <p:nvPr/>
          </p:nvGrpSpPr>
          <p:grpSpPr>
            <a:xfrm>
              <a:off x="3726848" y="1211829"/>
              <a:ext cx="213308" cy="211866"/>
              <a:chOff x="4890457" y="1648075"/>
              <a:chExt cx="213308" cy="211866"/>
            </a:xfrm>
            <a:grpFill/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9FCA1A8-1022-6E31-C845-6D410408B056}"/>
                  </a:ext>
                </a:extLst>
              </p:cNvPr>
              <p:cNvSpPr/>
              <p:nvPr/>
            </p:nvSpPr>
            <p:spPr>
              <a:xfrm>
                <a:off x="4936177" y="1648075"/>
                <a:ext cx="121869" cy="1218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90" name="Rounded Rectangle 189">
                <a:extLst>
                  <a:ext uri="{FF2B5EF4-FFF2-40B4-BE49-F238E27FC236}">
                    <a16:creationId xmlns:a16="http://schemas.microsoft.com/office/drawing/2014/main" id="{317C4D7A-950B-5B3D-E7DE-3792EA118F49}"/>
                  </a:ext>
                </a:extLst>
              </p:cNvPr>
              <p:cNvSpPr/>
              <p:nvPr/>
            </p:nvSpPr>
            <p:spPr>
              <a:xfrm rot="5400000">
                <a:off x="5020581" y="1776756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191" name="Rounded Rectangle 190">
                <a:extLst>
                  <a:ext uri="{FF2B5EF4-FFF2-40B4-BE49-F238E27FC236}">
                    <a16:creationId xmlns:a16="http://schemas.microsoft.com/office/drawing/2014/main" id="{A72CCA10-6923-A5E4-08B0-8BC02A51D4A6}"/>
                  </a:ext>
                </a:extLst>
              </p:cNvPr>
              <p:cNvSpPr/>
              <p:nvPr/>
            </p:nvSpPr>
            <p:spPr>
              <a:xfrm rot="5400000">
                <a:off x="4852992" y="1771745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37EB038-12AC-F3F5-475E-49301CA0132B}"/>
              </a:ext>
            </a:extLst>
          </p:cNvPr>
          <p:cNvGrpSpPr/>
          <p:nvPr/>
        </p:nvGrpSpPr>
        <p:grpSpPr>
          <a:xfrm>
            <a:off x="7330101" y="3893781"/>
            <a:ext cx="1620599" cy="1083731"/>
            <a:chOff x="420415" y="1039708"/>
            <a:chExt cx="4543425" cy="327833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5242C8CC-4385-AF19-4A26-2AB9A4F45FA0}"/>
                </a:ext>
              </a:extLst>
            </p:cNvPr>
            <p:cNvSpPr/>
            <p:nvPr/>
          </p:nvSpPr>
          <p:spPr>
            <a:xfrm>
              <a:off x="420415" y="1039708"/>
              <a:ext cx="4543425" cy="3278333"/>
            </a:xfrm>
            <a:prstGeom prst="roundRect">
              <a:avLst>
                <a:gd name="adj" fmla="val 2842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53679F0B-A8D8-D55D-47EF-880C3EF6AFD7}"/>
                </a:ext>
              </a:extLst>
            </p:cNvPr>
            <p:cNvGrpSpPr/>
            <p:nvPr/>
          </p:nvGrpSpPr>
          <p:grpSpPr>
            <a:xfrm>
              <a:off x="1258715" y="2054240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77DAF9F0-B906-D056-2E64-BED23C3B9D4E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5A54931E-D257-CBFA-D883-13F3D4AEF533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BED7FE7F-21AA-0048-9539-06D2F28F5D0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97" name="Rounded Rectangle 496">
                  <a:extLst>
                    <a:ext uri="{FF2B5EF4-FFF2-40B4-BE49-F238E27FC236}">
                      <a16:creationId xmlns:a16="http://schemas.microsoft.com/office/drawing/2014/main" id="{CACB14CC-88E6-E4A1-0606-7ACE523E53D6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98" name="Rounded Rectangle 497">
                  <a:extLst>
                    <a:ext uri="{FF2B5EF4-FFF2-40B4-BE49-F238E27FC236}">
                      <a16:creationId xmlns:a16="http://schemas.microsoft.com/office/drawing/2014/main" id="{73F7807B-85A7-2F20-7585-14BDF095E7F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5DCE7A7F-AAF6-BA51-2965-E8F695C7C5B2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E3B939DB-1C18-0912-E91D-E24EDE927005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94" name="Rounded Rectangle 493">
                  <a:extLst>
                    <a:ext uri="{FF2B5EF4-FFF2-40B4-BE49-F238E27FC236}">
                      <a16:creationId xmlns:a16="http://schemas.microsoft.com/office/drawing/2014/main" id="{5C4531D6-5BF8-EAB9-F2F2-3121638FB4FA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95" name="Rounded Rectangle 494">
                  <a:extLst>
                    <a:ext uri="{FF2B5EF4-FFF2-40B4-BE49-F238E27FC236}">
                      <a16:creationId xmlns:a16="http://schemas.microsoft.com/office/drawing/2014/main" id="{142605B8-DFA5-A28E-2D08-C623F3555166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57318F5A-16DE-206C-9508-444CAEA56F30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BCCA69FE-0B31-920E-C4B8-30944C6FD665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91" name="Rounded Rectangle 490">
                  <a:extLst>
                    <a:ext uri="{FF2B5EF4-FFF2-40B4-BE49-F238E27FC236}">
                      <a16:creationId xmlns:a16="http://schemas.microsoft.com/office/drawing/2014/main" id="{03228FB6-ED12-6D07-7CBD-8FE9FEF5883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92" name="Rounded Rectangle 491">
                  <a:extLst>
                    <a:ext uri="{FF2B5EF4-FFF2-40B4-BE49-F238E27FC236}">
                      <a16:creationId xmlns:a16="http://schemas.microsoft.com/office/drawing/2014/main" id="{8063052E-DA41-AC17-27B2-61FA9BAD937E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3DE04C2E-B4DE-11BD-6189-07A2C7536C30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2DC1B244-F783-B43A-E66A-FEEFF6F741C9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88" name="Rounded Rectangle 487">
                  <a:extLst>
                    <a:ext uri="{FF2B5EF4-FFF2-40B4-BE49-F238E27FC236}">
                      <a16:creationId xmlns:a16="http://schemas.microsoft.com/office/drawing/2014/main" id="{2675E996-8E9B-A087-4338-D334D2FF0875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89" name="Rounded Rectangle 488">
                  <a:extLst>
                    <a:ext uri="{FF2B5EF4-FFF2-40B4-BE49-F238E27FC236}">
                      <a16:creationId xmlns:a16="http://schemas.microsoft.com/office/drawing/2014/main" id="{75738B13-4480-CD6E-34B9-E45FED100AA9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A7A3A4E7-6D8B-0E91-F6F3-ACAE9715C2AC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85" name="Rounded Rectangle 484">
                  <a:extLst>
                    <a:ext uri="{FF2B5EF4-FFF2-40B4-BE49-F238E27FC236}">
                      <a16:creationId xmlns:a16="http://schemas.microsoft.com/office/drawing/2014/main" id="{01F521E6-757B-E1BC-B6E2-E60C2FFDA95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86" name="Trapezium 485">
                  <a:extLst>
                    <a:ext uri="{FF2B5EF4-FFF2-40B4-BE49-F238E27FC236}">
                      <a16:creationId xmlns:a16="http://schemas.microsoft.com/office/drawing/2014/main" id="{35FB19B9-6B44-61E4-BE66-03277FB7013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A2C28165-6ED6-63FA-3C33-4828F2D591E9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83" name="Rounded Rectangle 482">
                  <a:extLst>
                    <a:ext uri="{FF2B5EF4-FFF2-40B4-BE49-F238E27FC236}">
                      <a16:creationId xmlns:a16="http://schemas.microsoft.com/office/drawing/2014/main" id="{5400A73A-DBE0-92B2-CD22-BB8BE600C42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84" name="Trapezium 483">
                  <a:extLst>
                    <a:ext uri="{FF2B5EF4-FFF2-40B4-BE49-F238E27FC236}">
                      <a16:creationId xmlns:a16="http://schemas.microsoft.com/office/drawing/2014/main" id="{7CCA6DA6-2114-BB45-BF24-C1F369DBDAD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D0F0B732-33A8-30DD-66F2-8C4DAD2E87ED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81" name="Rounded Rectangle 480">
                  <a:extLst>
                    <a:ext uri="{FF2B5EF4-FFF2-40B4-BE49-F238E27FC236}">
                      <a16:creationId xmlns:a16="http://schemas.microsoft.com/office/drawing/2014/main" id="{22974D65-6E19-1E56-D495-9F9C9362D53C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82" name="Trapezium 481">
                  <a:extLst>
                    <a:ext uri="{FF2B5EF4-FFF2-40B4-BE49-F238E27FC236}">
                      <a16:creationId xmlns:a16="http://schemas.microsoft.com/office/drawing/2014/main" id="{CC8E9AC3-4218-B4F5-A10A-FD3C2621FD67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961E5509-A15A-0218-835F-1B205854C645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79" name="Rounded Rectangle 478">
                  <a:extLst>
                    <a:ext uri="{FF2B5EF4-FFF2-40B4-BE49-F238E27FC236}">
                      <a16:creationId xmlns:a16="http://schemas.microsoft.com/office/drawing/2014/main" id="{8A6255F7-A14C-D80A-A951-803BD1D667BE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80" name="Trapezium 479">
                  <a:extLst>
                    <a:ext uri="{FF2B5EF4-FFF2-40B4-BE49-F238E27FC236}">
                      <a16:creationId xmlns:a16="http://schemas.microsoft.com/office/drawing/2014/main" id="{29D1EAAE-F118-07C2-627A-FAE617D370D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D37533D9-8CC7-E1A2-EDF4-35815A5405A3}"/>
                </a:ext>
              </a:extLst>
            </p:cNvPr>
            <p:cNvGrpSpPr/>
            <p:nvPr/>
          </p:nvGrpSpPr>
          <p:grpSpPr>
            <a:xfrm>
              <a:off x="1249679" y="3316701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FA95011D-B765-0ADC-56E7-9DE7DE32923C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B90F936D-0D25-00A7-4E6C-6F3BE09BBC19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996A7CBF-04FA-3E6E-53DC-EDDAF82AB6C8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68" name="Rounded Rectangle 467">
                  <a:extLst>
                    <a:ext uri="{FF2B5EF4-FFF2-40B4-BE49-F238E27FC236}">
                      <a16:creationId xmlns:a16="http://schemas.microsoft.com/office/drawing/2014/main" id="{1EDF4475-8EF1-E28A-45BB-6C9D14347E89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69" name="Rounded Rectangle 468">
                  <a:extLst>
                    <a:ext uri="{FF2B5EF4-FFF2-40B4-BE49-F238E27FC236}">
                      <a16:creationId xmlns:a16="http://schemas.microsoft.com/office/drawing/2014/main" id="{CB7258B5-CF61-BB75-F4B7-C195FE0C011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21F5EF7B-D749-5B6C-A2B6-75096282180D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E4BFA390-F52D-9D7D-88BB-42227627BA83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65" name="Rounded Rectangle 464">
                  <a:extLst>
                    <a:ext uri="{FF2B5EF4-FFF2-40B4-BE49-F238E27FC236}">
                      <a16:creationId xmlns:a16="http://schemas.microsoft.com/office/drawing/2014/main" id="{AAF9D582-9C23-29DF-6CA3-B1E1F4E08E4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66" name="Rounded Rectangle 465">
                  <a:extLst>
                    <a:ext uri="{FF2B5EF4-FFF2-40B4-BE49-F238E27FC236}">
                      <a16:creationId xmlns:a16="http://schemas.microsoft.com/office/drawing/2014/main" id="{CA2FC486-3E0B-B018-4386-2124BE09963C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3A40B2B4-CCC0-4A25-E24C-85E6F30BFB0B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C1AF4927-9E40-3B3A-D794-E559D412266F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62" name="Rounded Rectangle 461">
                  <a:extLst>
                    <a:ext uri="{FF2B5EF4-FFF2-40B4-BE49-F238E27FC236}">
                      <a16:creationId xmlns:a16="http://schemas.microsoft.com/office/drawing/2014/main" id="{6FA92F96-21E7-44E7-725A-40C6F98DA239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63" name="Rounded Rectangle 462">
                  <a:extLst>
                    <a:ext uri="{FF2B5EF4-FFF2-40B4-BE49-F238E27FC236}">
                      <a16:creationId xmlns:a16="http://schemas.microsoft.com/office/drawing/2014/main" id="{C52719A5-F65D-C826-12B3-1953D6A46266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3F0AB11F-33B1-F2B3-72EA-60A0DEAD34A5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95CBCA7C-885D-044F-42CF-5EEF6CFC28EC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59" name="Rounded Rectangle 458">
                  <a:extLst>
                    <a:ext uri="{FF2B5EF4-FFF2-40B4-BE49-F238E27FC236}">
                      <a16:creationId xmlns:a16="http://schemas.microsoft.com/office/drawing/2014/main" id="{10F806AF-5DD7-6558-7FAE-0F76CFD32355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60" name="Rounded Rectangle 459">
                  <a:extLst>
                    <a:ext uri="{FF2B5EF4-FFF2-40B4-BE49-F238E27FC236}">
                      <a16:creationId xmlns:a16="http://schemas.microsoft.com/office/drawing/2014/main" id="{A7BD9AD6-6533-F29A-0978-D36173C38FB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3152FA60-7EFD-99DC-6244-BC3815B98288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56" name="Rounded Rectangle 455">
                  <a:extLst>
                    <a:ext uri="{FF2B5EF4-FFF2-40B4-BE49-F238E27FC236}">
                      <a16:creationId xmlns:a16="http://schemas.microsoft.com/office/drawing/2014/main" id="{AB91E55A-30D6-FD9C-6494-658B1136970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57" name="Trapezium 456">
                  <a:extLst>
                    <a:ext uri="{FF2B5EF4-FFF2-40B4-BE49-F238E27FC236}">
                      <a16:creationId xmlns:a16="http://schemas.microsoft.com/office/drawing/2014/main" id="{10F2AE3C-A622-0823-5726-4A5FC9A64BE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47" name="Group 446">
                <a:extLst>
                  <a:ext uri="{FF2B5EF4-FFF2-40B4-BE49-F238E27FC236}">
                    <a16:creationId xmlns:a16="http://schemas.microsoft.com/office/drawing/2014/main" id="{733D1B68-03C4-3E96-2086-0A86206800D8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54" name="Rounded Rectangle 453">
                  <a:extLst>
                    <a:ext uri="{FF2B5EF4-FFF2-40B4-BE49-F238E27FC236}">
                      <a16:creationId xmlns:a16="http://schemas.microsoft.com/office/drawing/2014/main" id="{0C9BFCB7-75A0-359C-5ACD-231356578E2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55" name="Trapezium 454">
                  <a:extLst>
                    <a:ext uri="{FF2B5EF4-FFF2-40B4-BE49-F238E27FC236}">
                      <a16:creationId xmlns:a16="http://schemas.microsoft.com/office/drawing/2014/main" id="{5EEAD3BE-4C6F-F6F7-E1A5-051C33EEA6EF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3D2FC21-570E-29E3-3ECA-E659B8DB1310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52" name="Rounded Rectangle 451">
                  <a:extLst>
                    <a:ext uri="{FF2B5EF4-FFF2-40B4-BE49-F238E27FC236}">
                      <a16:creationId xmlns:a16="http://schemas.microsoft.com/office/drawing/2014/main" id="{2A182B35-34BD-949A-3F52-5575A27FDD36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53" name="Trapezium 452">
                  <a:extLst>
                    <a:ext uri="{FF2B5EF4-FFF2-40B4-BE49-F238E27FC236}">
                      <a16:creationId xmlns:a16="http://schemas.microsoft.com/office/drawing/2014/main" id="{0A5C85DA-E083-819A-302C-1BB5E5E1A380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B447CB54-716B-ED6F-FB19-60854D8D85FA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50" name="Rounded Rectangle 449">
                  <a:extLst>
                    <a:ext uri="{FF2B5EF4-FFF2-40B4-BE49-F238E27FC236}">
                      <a16:creationId xmlns:a16="http://schemas.microsoft.com/office/drawing/2014/main" id="{E57CC98E-AC53-A335-CB09-ED98470DD96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51" name="Trapezium 450">
                  <a:extLst>
                    <a:ext uri="{FF2B5EF4-FFF2-40B4-BE49-F238E27FC236}">
                      <a16:creationId xmlns:a16="http://schemas.microsoft.com/office/drawing/2014/main" id="{4D0EE637-6477-C601-908D-F6F2A809747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7DE0065A-0AC1-0AC0-7759-3F033D3F3E65}"/>
                </a:ext>
              </a:extLst>
            </p:cNvPr>
            <p:cNvGrpSpPr/>
            <p:nvPr/>
          </p:nvGrpSpPr>
          <p:grpSpPr>
            <a:xfrm>
              <a:off x="2115603" y="2648692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E56F9E36-76C9-1948-F953-B805BBACC084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746CF44D-5EB9-8FC3-7A25-350771923263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4C317E23-817D-BEA9-26E8-D551A84CCA50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39" name="Rounded Rectangle 438">
                  <a:extLst>
                    <a:ext uri="{FF2B5EF4-FFF2-40B4-BE49-F238E27FC236}">
                      <a16:creationId xmlns:a16="http://schemas.microsoft.com/office/drawing/2014/main" id="{DDB28C23-9483-89A4-7C6A-75100211F7A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40" name="Rounded Rectangle 439">
                  <a:extLst>
                    <a:ext uri="{FF2B5EF4-FFF2-40B4-BE49-F238E27FC236}">
                      <a16:creationId xmlns:a16="http://schemas.microsoft.com/office/drawing/2014/main" id="{5D69BE8E-A6AB-1039-B54A-D4498CA57692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CC22B871-EBC4-BA23-1F98-26414B1BFFE0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792273EA-B2D9-7253-B9FD-6F478992EF3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36" name="Rounded Rectangle 435">
                  <a:extLst>
                    <a:ext uri="{FF2B5EF4-FFF2-40B4-BE49-F238E27FC236}">
                      <a16:creationId xmlns:a16="http://schemas.microsoft.com/office/drawing/2014/main" id="{2EE41CB1-2037-49E6-067D-875AEF3EE9F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37" name="Rounded Rectangle 436">
                  <a:extLst>
                    <a:ext uri="{FF2B5EF4-FFF2-40B4-BE49-F238E27FC236}">
                      <a16:creationId xmlns:a16="http://schemas.microsoft.com/office/drawing/2014/main" id="{0C8BAD92-8253-0EAC-CC89-A31A4EBC14C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0566FD97-C44B-8A04-8ACF-55706094DB01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9B186F05-C7F0-076D-567C-CBA8195198BF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33" name="Rounded Rectangle 432">
                  <a:extLst>
                    <a:ext uri="{FF2B5EF4-FFF2-40B4-BE49-F238E27FC236}">
                      <a16:creationId xmlns:a16="http://schemas.microsoft.com/office/drawing/2014/main" id="{2B54A878-1371-ED00-31DB-7809CDE27474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34" name="Rounded Rectangle 433">
                  <a:extLst>
                    <a:ext uri="{FF2B5EF4-FFF2-40B4-BE49-F238E27FC236}">
                      <a16:creationId xmlns:a16="http://schemas.microsoft.com/office/drawing/2014/main" id="{CCE91634-0430-12E4-6390-94F095B0834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5F18D19A-52B9-8A74-42A6-1C2E0F99A757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99B0A2B4-F425-EDA7-7C8D-19E8737C7098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30" name="Rounded Rectangle 429">
                  <a:extLst>
                    <a:ext uri="{FF2B5EF4-FFF2-40B4-BE49-F238E27FC236}">
                      <a16:creationId xmlns:a16="http://schemas.microsoft.com/office/drawing/2014/main" id="{95022F36-563C-837A-80DE-3DEBE3BBF9B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31" name="Rounded Rectangle 430">
                  <a:extLst>
                    <a:ext uri="{FF2B5EF4-FFF2-40B4-BE49-F238E27FC236}">
                      <a16:creationId xmlns:a16="http://schemas.microsoft.com/office/drawing/2014/main" id="{D2FD8186-EE75-5B81-0E5A-EA51293E7EA9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28717724-E466-271C-022A-9CA9E1086048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27" name="Rounded Rectangle 426">
                  <a:extLst>
                    <a:ext uri="{FF2B5EF4-FFF2-40B4-BE49-F238E27FC236}">
                      <a16:creationId xmlns:a16="http://schemas.microsoft.com/office/drawing/2014/main" id="{336D0FFA-E936-CF9F-5BAB-B5584B47AB8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28" name="Trapezium 427">
                  <a:extLst>
                    <a:ext uri="{FF2B5EF4-FFF2-40B4-BE49-F238E27FC236}">
                      <a16:creationId xmlns:a16="http://schemas.microsoft.com/office/drawing/2014/main" id="{8CF364B5-4BAB-8101-C5D1-4D4F54D0060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A702A385-164A-2FD2-2B14-C771766C5AB4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25" name="Rounded Rectangle 424">
                  <a:extLst>
                    <a:ext uri="{FF2B5EF4-FFF2-40B4-BE49-F238E27FC236}">
                      <a16:creationId xmlns:a16="http://schemas.microsoft.com/office/drawing/2014/main" id="{D76269BC-3C74-6F0D-F4AC-BCCBF679CB0A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26" name="Trapezium 425">
                  <a:extLst>
                    <a:ext uri="{FF2B5EF4-FFF2-40B4-BE49-F238E27FC236}">
                      <a16:creationId xmlns:a16="http://schemas.microsoft.com/office/drawing/2014/main" id="{7F4F8AEE-BC1A-2032-5947-76424760E4CB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69BFAAEF-0FDF-7221-0664-3108722DB68A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23" name="Rounded Rectangle 422">
                  <a:extLst>
                    <a:ext uri="{FF2B5EF4-FFF2-40B4-BE49-F238E27FC236}">
                      <a16:creationId xmlns:a16="http://schemas.microsoft.com/office/drawing/2014/main" id="{5B38C614-5B7B-338B-BDE9-9727EA4598CE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24" name="Trapezium 423">
                  <a:extLst>
                    <a:ext uri="{FF2B5EF4-FFF2-40B4-BE49-F238E27FC236}">
                      <a16:creationId xmlns:a16="http://schemas.microsoft.com/office/drawing/2014/main" id="{2A96BB29-B017-31DE-B613-2D2664B34254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7758564F-F619-618F-63F8-3D9E6643AE08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421" name="Rounded Rectangle 420">
                  <a:extLst>
                    <a:ext uri="{FF2B5EF4-FFF2-40B4-BE49-F238E27FC236}">
                      <a16:creationId xmlns:a16="http://schemas.microsoft.com/office/drawing/2014/main" id="{AF7D44FE-A5AB-1931-E153-8F721CC7440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22" name="Trapezium 421">
                  <a:extLst>
                    <a:ext uri="{FF2B5EF4-FFF2-40B4-BE49-F238E27FC236}">
                      <a16:creationId xmlns:a16="http://schemas.microsoft.com/office/drawing/2014/main" id="{C6F675DC-7327-18F0-4C92-537ACDDE170F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BEB709B-378A-015A-C231-33C2BB67E9B3}"/>
                </a:ext>
              </a:extLst>
            </p:cNvPr>
            <p:cNvGrpSpPr/>
            <p:nvPr/>
          </p:nvGrpSpPr>
          <p:grpSpPr>
            <a:xfrm>
              <a:off x="3101291" y="2154158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5B9A72F8-D27F-F2AF-E29B-AB95943BE1C7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A1C429F8-5B54-9F5E-E8CB-66E7A31B6937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9369B574-BA92-FBD8-3F37-43C95D24CEB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10" name="Rounded Rectangle 409">
                  <a:extLst>
                    <a:ext uri="{FF2B5EF4-FFF2-40B4-BE49-F238E27FC236}">
                      <a16:creationId xmlns:a16="http://schemas.microsoft.com/office/drawing/2014/main" id="{B473023F-3EDB-B152-FE24-49398A18351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11" name="Rounded Rectangle 410">
                  <a:extLst>
                    <a:ext uri="{FF2B5EF4-FFF2-40B4-BE49-F238E27FC236}">
                      <a16:creationId xmlns:a16="http://schemas.microsoft.com/office/drawing/2014/main" id="{DA28A70A-3840-80E0-2530-7B896F39223C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F9986B82-3046-11E0-74B2-8FA5F1276BE2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9CA0832F-C689-5C2E-3F1F-3BEB1211004E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407" name="Rounded Rectangle 406">
                  <a:extLst>
                    <a:ext uri="{FF2B5EF4-FFF2-40B4-BE49-F238E27FC236}">
                      <a16:creationId xmlns:a16="http://schemas.microsoft.com/office/drawing/2014/main" id="{A9B8C0E5-FAD6-7A92-C858-7151AD48153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08" name="Rounded Rectangle 407">
                  <a:extLst>
                    <a:ext uri="{FF2B5EF4-FFF2-40B4-BE49-F238E27FC236}">
                      <a16:creationId xmlns:a16="http://schemas.microsoft.com/office/drawing/2014/main" id="{08F58677-2FED-3223-09E4-94FE69BC36A4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34686F21-AF1C-C6C5-ADE6-D6A63AFA0829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1DD0D8E3-0076-005A-B8DB-5BAF5BC7760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04" name="Rounded Rectangle 403">
                  <a:extLst>
                    <a:ext uri="{FF2B5EF4-FFF2-40B4-BE49-F238E27FC236}">
                      <a16:creationId xmlns:a16="http://schemas.microsoft.com/office/drawing/2014/main" id="{18938B29-8747-8479-B5AB-A18CCB53D7CF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05" name="Rounded Rectangle 404">
                  <a:extLst>
                    <a:ext uri="{FF2B5EF4-FFF2-40B4-BE49-F238E27FC236}">
                      <a16:creationId xmlns:a16="http://schemas.microsoft.com/office/drawing/2014/main" id="{496DC0D4-4363-75F7-0B40-E49463EBA96B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9F6432F4-81E2-7E0A-510D-B80AA3B11012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491D9301-8E55-7C79-ABB0-9E9D952E710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01" name="Rounded Rectangle 400">
                  <a:extLst>
                    <a:ext uri="{FF2B5EF4-FFF2-40B4-BE49-F238E27FC236}">
                      <a16:creationId xmlns:a16="http://schemas.microsoft.com/office/drawing/2014/main" id="{D9901446-3617-0ACD-92D1-9FB4461D4AE8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402" name="Rounded Rectangle 401">
                  <a:extLst>
                    <a:ext uri="{FF2B5EF4-FFF2-40B4-BE49-F238E27FC236}">
                      <a16:creationId xmlns:a16="http://schemas.microsoft.com/office/drawing/2014/main" id="{E8307FF7-4667-CF1F-AF65-70DA8CE0FBF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94F5C689-3B02-8173-F4AD-3487E01433B8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98" name="Rounded Rectangle 397">
                  <a:extLst>
                    <a:ext uri="{FF2B5EF4-FFF2-40B4-BE49-F238E27FC236}">
                      <a16:creationId xmlns:a16="http://schemas.microsoft.com/office/drawing/2014/main" id="{59C58A7A-1B7C-2ED6-6187-A82AD831EB59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99" name="Trapezium 398">
                  <a:extLst>
                    <a:ext uri="{FF2B5EF4-FFF2-40B4-BE49-F238E27FC236}">
                      <a16:creationId xmlns:a16="http://schemas.microsoft.com/office/drawing/2014/main" id="{5D978005-56C8-3F71-D9F9-8718BDF794B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6B6E808C-D8E7-6D0D-BB6C-541A191D3738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96" name="Rounded Rectangle 395">
                  <a:extLst>
                    <a:ext uri="{FF2B5EF4-FFF2-40B4-BE49-F238E27FC236}">
                      <a16:creationId xmlns:a16="http://schemas.microsoft.com/office/drawing/2014/main" id="{655385F5-CED2-3395-2BBE-A8B195914DBC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97" name="Trapezium 396">
                  <a:extLst>
                    <a:ext uri="{FF2B5EF4-FFF2-40B4-BE49-F238E27FC236}">
                      <a16:creationId xmlns:a16="http://schemas.microsoft.com/office/drawing/2014/main" id="{FE80DCF4-99AD-D563-04F2-0F182FECED6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F9653AAF-D81F-E966-0EF6-43368CA3E160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94" name="Rounded Rectangle 393">
                  <a:extLst>
                    <a:ext uri="{FF2B5EF4-FFF2-40B4-BE49-F238E27FC236}">
                      <a16:creationId xmlns:a16="http://schemas.microsoft.com/office/drawing/2014/main" id="{F38C12F6-7A52-9E66-F31C-ED17F952F4D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95" name="Trapezium 394">
                  <a:extLst>
                    <a:ext uri="{FF2B5EF4-FFF2-40B4-BE49-F238E27FC236}">
                      <a16:creationId xmlns:a16="http://schemas.microsoft.com/office/drawing/2014/main" id="{14F14BB7-FF9D-8CBE-52EF-6D036138E60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F8F87B1E-7E23-8E42-251D-8EB3C7A3E321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92" name="Rounded Rectangle 391">
                  <a:extLst>
                    <a:ext uri="{FF2B5EF4-FFF2-40B4-BE49-F238E27FC236}">
                      <a16:creationId xmlns:a16="http://schemas.microsoft.com/office/drawing/2014/main" id="{D36836ED-FB3F-3956-E684-BE2CB2229756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93" name="Trapezium 392">
                  <a:extLst>
                    <a:ext uri="{FF2B5EF4-FFF2-40B4-BE49-F238E27FC236}">
                      <a16:creationId xmlns:a16="http://schemas.microsoft.com/office/drawing/2014/main" id="{DB83F3B3-88C9-5AD0-CFC6-7AFE850CE2B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DECEEC9D-9985-9A17-CFFC-DE1D440AF0A7}"/>
                </a:ext>
              </a:extLst>
            </p:cNvPr>
            <p:cNvGrpSpPr/>
            <p:nvPr/>
          </p:nvGrpSpPr>
          <p:grpSpPr>
            <a:xfrm>
              <a:off x="3009928" y="3307511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98F6ECE4-1757-10C1-0CD1-9CCCB0D2D7D8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334942CA-09CD-88C5-7384-F6A379A32BE1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65A1A6CE-CD82-659C-4E15-97A35891A9FC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81" name="Rounded Rectangle 380">
                  <a:extLst>
                    <a:ext uri="{FF2B5EF4-FFF2-40B4-BE49-F238E27FC236}">
                      <a16:creationId xmlns:a16="http://schemas.microsoft.com/office/drawing/2014/main" id="{05AD19B0-DE04-19C7-186E-4CF8E222DF7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82" name="Rounded Rectangle 381">
                  <a:extLst>
                    <a:ext uri="{FF2B5EF4-FFF2-40B4-BE49-F238E27FC236}">
                      <a16:creationId xmlns:a16="http://schemas.microsoft.com/office/drawing/2014/main" id="{3B3E54F8-A82E-8477-C078-8A2FEFB9497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416913C-5774-8163-BDDA-230EC7C9680E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18302B86-66B0-B9BC-140B-E2A5573592CF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78" name="Rounded Rectangle 377">
                  <a:extLst>
                    <a:ext uri="{FF2B5EF4-FFF2-40B4-BE49-F238E27FC236}">
                      <a16:creationId xmlns:a16="http://schemas.microsoft.com/office/drawing/2014/main" id="{ED99CC70-B949-69F3-F6EF-D7520693685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79" name="Rounded Rectangle 378">
                  <a:extLst>
                    <a:ext uri="{FF2B5EF4-FFF2-40B4-BE49-F238E27FC236}">
                      <a16:creationId xmlns:a16="http://schemas.microsoft.com/office/drawing/2014/main" id="{D49380B4-5215-0EED-DDC2-965A99BFE9A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8703FB71-A786-9381-5EE7-BCDD262255D1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B2162B54-D25F-71B7-FE4B-05F8160BDA7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75" name="Rounded Rectangle 374">
                  <a:extLst>
                    <a:ext uri="{FF2B5EF4-FFF2-40B4-BE49-F238E27FC236}">
                      <a16:creationId xmlns:a16="http://schemas.microsoft.com/office/drawing/2014/main" id="{0DF7DE81-82E6-92A3-4744-A57D644F38C7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76" name="Rounded Rectangle 375">
                  <a:extLst>
                    <a:ext uri="{FF2B5EF4-FFF2-40B4-BE49-F238E27FC236}">
                      <a16:creationId xmlns:a16="http://schemas.microsoft.com/office/drawing/2014/main" id="{E43835CA-8CDA-D2A4-3F58-A3A612D2339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0435CD4E-9EB7-AE49-47C7-A1A2D541D256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0A6A2C81-8A8D-B868-3AD3-8160C58984DD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72" name="Rounded Rectangle 371">
                  <a:extLst>
                    <a:ext uri="{FF2B5EF4-FFF2-40B4-BE49-F238E27FC236}">
                      <a16:creationId xmlns:a16="http://schemas.microsoft.com/office/drawing/2014/main" id="{20E5023D-802B-9A6E-F374-1DC22C59F99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373" name="Rounded Rectangle 372">
                  <a:extLst>
                    <a:ext uri="{FF2B5EF4-FFF2-40B4-BE49-F238E27FC236}">
                      <a16:creationId xmlns:a16="http://schemas.microsoft.com/office/drawing/2014/main" id="{2305AE77-2D3A-BA17-8BDC-AA6868AC37B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3E3074B6-48A9-0625-F9D5-2D9F5CD6956F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69" name="Rounded Rectangle 368">
                  <a:extLst>
                    <a:ext uri="{FF2B5EF4-FFF2-40B4-BE49-F238E27FC236}">
                      <a16:creationId xmlns:a16="http://schemas.microsoft.com/office/drawing/2014/main" id="{CA92CDBD-7EFE-4075-A322-2D72670D3D1E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70" name="Trapezium 369">
                  <a:extLst>
                    <a:ext uri="{FF2B5EF4-FFF2-40B4-BE49-F238E27FC236}">
                      <a16:creationId xmlns:a16="http://schemas.microsoft.com/office/drawing/2014/main" id="{E7196515-6C1F-8CCF-B316-03B93880BC3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DDEDAE03-F401-AD54-9E31-93CBE4868129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67" name="Rounded Rectangle 366">
                  <a:extLst>
                    <a:ext uri="{FF2B5EF4-FFF2-40B4-BE49-F238E27FC236}">
                      <a16:creationId xmlns:a16="http://schemas.microsoft.com/office/drawing/2014/main" id="{20143DBE-562F-B54C-F7AC-52EB97CD433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68" name="Trapezium 367">
                  <a:extLst>
                    <a:ext uri="{FF2B5EF4-FFF2-40B4-BE49-F238E27FC236}">
                      <a16:creationId xmlns:a16="http://schemas.microsoft.com/office/drawing/2014/main" id="{5707003F-C29E-6569-24CE-0F9E515BEC8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713461FB-28D5-C344-E5DB-40980B2A3330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65" name="Rounded Rectangle 364">
                  <a:extLst>
                    <a:ext uri="{FF2B5EF4-FFF2-40B4-BE49-F238E27FC236}">
                      <a16:creationId xmlns:a16="http://schemas.microsoft.com/office/drawing/2014/main" id="{0F64D128-7289-CE7C-DBA8-242F68159F26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66" name="Trapezium 365">
                  <a:extLst>
                    <a:ext uri="{FF2B5EF4-FFF2-40B4-BE49-F238E27FC236}">
                      <a16:creationId xmlns:a16="http://schemas.microsoft.com/office/drawing/2014/main" id="{852C29CC-FCC0-027F-DED6-33AEB8F59FC7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BC5BD80F-FFC0-3B58-B6CB-5056872CA195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363" name="Rounded Rectangle 362">
                  <a:extLst>
                    <a:ext uri="{FF2B5EF4-FFF2-40B4-BE49-F238E27FC236}">
                      <a16:creationId xmlns:a16="http://schemas.microsoft.com/office/drawing/2014/main" id="{87CDA3EB-F4F3-46E8-5A51-10505C15A881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364" name="Trapezium 363">
                  <a:extLst>
                    <a:ext uri="{FF2B5EF4-FFF2-40B4-BE49-F238E27FC236}">
                      <a16:creationId xmlns:a16="http://schemas.microsoft.com/office/drawing/2014/main" id="{0EF1A6E3-0538-90F2-BC13-9BC056DD14C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sp>
          <p:nvSpPr>
            <p:cNvPr id="346" name="Trapezium 345">
              <a:extLst>
                <a:ext uri="{FF2B5EF4-FFF2-40B4-BE49-F238E27FC236}">
                  <a16:creationId xmlns:a16="http://schemas.microsoft.com/office/drawing/2014/main" id="{32DC35E8-6C7B-F32F-385B-09DEC635AF22}"/>
                </a:ext>
              </a:extLst>
            </p:cNvPr>
            <p:cNvSpPr/>
            <p:nvPr/>
          </p:nvSpPr>
          <p:spPr>
            <a:xfrm rot="10800000">
              <a:off x="1881235" y="1074728"/>
              <a:ext cx="1843087" cy="182003"/>
            </a:xfrm>
            <a:prstGeom prst="trapezoid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6CE90497-A424-FFB5-5310-07376119B7EA}"/>
                </a:ext>
              </a:extLst>
            </p:cNvPr>
            <p:cNvGrpSpPr/>
            <p:nvPr/>
          </p:nvGrpSpPr>
          <p:grpSpPr>
            <a:xfrm rot="10800000">
              <a:off x="3714567" y="1400641"/>
              <a:ext cx="229518" cy="125961"/>
              <a:chOff x="5510270" y="4519485"/>
              <a:chExt cx="229518" cy="125961"/>
            </a:xfrm>
            <a:grpFill/>
          </p:grpSpPr>
          <p:sp>
            <p:nvSpPr>
              <p:cNvPr id="352" name="Rounded Rectangle 351">
                <a:extLst>
                  <a:ext uri="{FF2B5EF4-FFF2-40B4-BE49-F238E27FC236}">
                    <a16:creationId xmlns:a16="http://schemas.microsoft.com/office/drawing/2014/main" id="{F0209830-EB4F-F269-9E33-2C5B9CB7A7C6}"/>
                  </a:ext>
                </a:extLst>
              </p:cNvPr>
              <p:cNvSpPr/>
              <p:nvPr/>
            </p:nvSpPr>
            <p:spPr>
              <a:xfrm>
                <a:off x="5510270" y="4519485"/>
                <a:ext cx="229518" cy="125961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pic>
            <p:nvPicPr>
              <p:cNvPr id="353" name="Graphic 352" descr="Bar chart with solid fill">
                <a:extLst>
                  <a:ext uri="{FF2B5EF4-FFF2-40B4-BE49-F238E27FC236}">
                    <a16:creationId xmlns:a16="http://schemas.microsoft.com/office/drawing/2014/main" id="{5A19BBF9-59C6-CA86-6458-5E910D531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23029" y="4529217"/>
                <a:ext cx="106496" cy="106496"/>
              </a:xfrm>
              <a:prstGeom prst="rect">
                <a:avLst/>
              </a:prstGeom>
            </p:spPr>
          </p:pic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DF34F78F-02E7-3814-56ED-BCFB4018ED45}"/>
                </a:ext>
              </a:extLst>
            </p:cNvPr>
            <p:cNvGrpSpPr/>
            <p:nvPr/>
          </p:nvGrpSpPr>
          <p:grpSpPr>
            <a:xfrm>
              <a:off x="3726848" y="1211829"/>
              <a:ext cx="213308" cy="211866"/>
              <a:chOff x="4890457" y="1648075"/>
              <a:chExt cx="213308" cy="211866"/>
            </a:xfrm>
            <a:grpFill/>
          </p:grpSpPr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58FB733-F21B-F053-5864-11BE6BA91EC4}"/>
                  </a:ext>
                </a:extLst>
              </p:cNvPr>
              <p:cNvSpPr/>
              <p:nvPr/>
            </p:nvSpPr>
            <p:spPr>
              <a:xfrm>
                <a:off x="4936177" y="1648075"/>
                <a:ext cx="121869" cy="1218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50" name="Rounded Rectangle 349">
                <a:extLst>
                  <a:ext uri="{FF2B5EF4-FFF2-40B4-BE49-F238E27FC236}">
                    <a16:creationId xmlns:a16="http://schemas.microsoft.com/office/drawing/2014/main" id="{2E028AE2-2F57-640E-32A1-7B97448589D8}"/>
                  </a:ext>
                </a:extLst>
              </p:cNvPr>
              <p:cNvSpPr/>
              <p:nvPr/>
            </p:nvSpPr>
            <p:spPr>
              <a:xfrm rot="5400000">
                <a:off x="5020581" y="1776756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51" name="Rounded Rectangle 350">
                <a:extLst>
                  <a:ext uri="{FF2B5EF4-FFF2-40B4-BE49-F238E27FC236}">
                    <a16:creationId xmlns:a16="http://schemas.microsoft.com/office/drawing/2014/main" id="{3C315D77-3241-F299-71CB-5F67232FEE98}"/>
                  </a:ext>
                </a:extLst>
              </p:cNvPr>
              <p:cNvSpPr/>
              <p:nvPr/>
            </p:nvSpPr>
            <p:spPr>
              <a:xfrm rot="5400000">
                <a:off x="4852992" y="1771745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0AB0BF-5CF2-64B8-D6E0-9A1812D11424}"/>
              </a:ext>
            </a:extLst>
          </p:cNvPr>
          <p:cNvGrpSpPr/>
          <p:nvPr/>
        </p:nvGrpSpPr>
        <p:grpSpPr>
          <a:xfrm>
            <a:off x="7330100" y="5330365"/>
            <a:ext cx="1620599" cy="1083731"/>
            <a:chOff x="420415" y="1039708"/>
            <a:chExt cx="4543425" cy="327833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0" name="Rounded Rectangle 499">
              <a:extLst>
                <a:ext uri="{FF2B5EF4-FFF2-40B4-BE49-F238E27FC236}">
                  <a16:creationId xmlns:a16="http://schemas.microsoft.com/office/drawing/2014/main" id="{A47DE889-C0F9-1C10-83C1-631469D9186E}"/>
                </a:ext>
              </a:extLst>
            </p:cNvPr>
            <p:cNvSpPr/>
            <p:nvPr/>
          </p:nvSpPr>
          <p:spPr>
            <a:xfrm>
              <a:off x="420415" y="1039708"/>
              <a:ext cx="4543425" cy="3278333"/>
            </a:xfrm>
            <a:prstGeom prst="roundRect">
              <a:avLst>
                <a:gd name="adj" fmla="val 2842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311BB05B-EFE4-F06D-1BDF-D965C9C5FF53}"/>
                </a:ext>
              </a:extLst>
            </p:cNvPr>
            <p:cNvGrpSpPr/>
            <p:nvPr/>
          </p:nvGrpSpPr>
          <p:grpSpPr>
            <a:xfrm>
              <a:off x="1258715" y="2054240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7F84616D-D19F-2591-84FC-DCB896F18D88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64347172-126D-3D7B-BA56-4C7B7784757F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00A51514-5596-0FE1-4177-D970FB8495AC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57" name="Rounded Rectangle 656">
                  <a:extLst>
                    <a:ext uri="{FF2B5EF4-FFF2-40B4-BE49-F238E27FC236}">
                      <a16:creationId xmlns:a16="http://schemas.microsoft.com/office/drawing/2014/main" id="{7CDBFA0A-4E9E-EB55-2262-81B99676D28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58" name="Rounded Rectangle 657">
                  <a:extLst>
                    <a:ext uri="{FF2B5EF4-FFF2-40B4-BE49-F238E27FC236}">
                      <a16:creationId xmlns:a16="http://schemas.microsoft.com/office/drawing/2014/main" id="{72624DF2-6AB0-3825-14F5-97D6E8616F32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88D61F85-00CD-0221-C1CE-391089E2806D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D742EACC-118C-6189-DAC9-E4E9E3789532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54" name="Rounded Rectangle 653">
                  <a:extLst>
                    <a:ext uri="{FF2B5EF4-FFF2-40B4-BE49-F238E27FC236}">
                      <a16:creationId xmlns:a16="http://schemas.microsoft.com/office/drawing/2014/main" id="{6943A5B6-382C-0099-9768-61D4810FE3B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55" name="Rounded Rectangle 654">
                  <a:extLst>
                    <a:ext uri="{FF2B5EF4-FFF2-40B4-BE49-F238E27FC236}">
                      <a16:creationId xmlns:a16="http://schemas.microsoft.com/office/drawing/2014/main" id="{3CF9C92C-CA62-42EA-4A4F-D3CBE8E6B44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FD9B73B8-FAB5-F5B2-F108-A4F232E055A9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650" name="Oval 649">
                  <a:extLst>
                    <a:ext uri="{FF2B5EF4-FFF2-40B4-BE49-F238E27FC236}">
                      <a16:creationId xmlns:a16="http://schemas.microsoft.com/office/drawing/2014/main" id="{649F7BA9-2C03-6A6D-C70B-318A78905FE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51" name="Rounded Rectangle 650">
                  <a:extLst>
                    <a:ext uri="{FF2B5EF4-FFF2-40B4-BE49-F238E27FC236}">
                      <a16:creationId xmlns:a16="http://schemas.microsoft.com/office/drawing/2014/main" id="{451499D7-0B6A-E6D0-8032-552A6AEC171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52" name="Rounded Rectangle 651">
                  <a:extLst>
                    <a:ext uri="{FF2B5EF4-FFF2-40B4-BE49-F238E27FC236}">
                      <a16:creationId xmlns:a16="http://schemas.microsoft.com/office/drawing/2014/main" id="{0DC970A1-6591-4DDB-793A-D0D620B3307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A25D7240-3401-8413-0986-1E9BBEE6B92E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79DE3B14-D03E-038B-3E73-04C98DD6422E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48" name="Rounded Rectangle 647">
                  <a:extLst>
                    <a:ext uri="{FF2B5EF4-FFF2-40B4-BE49-F238E27FC236}">
                      <a16:creationId xmlns:a16="http://schemas.microsoft.com/office/drawing/2014/main" id="{7DD5D843-217F-2A85-984C-F0EEA78042D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49" name="Rounded Rectangle 648">
                  <a:extLst>
                    <a:ext uri="{FF2B5EF4-FFF2-40B4-BE49-F238E27FC236}">
                      <a16:creationId xmlns:a16="http://schemas.microsoft.com/office/drawing/2014/main" id="{4A29DD98-AB16-CFBA-4264-DB6906EE5138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33CE992-1524-44F1-59CC-07C27C1B5D8D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45" name="Rounded Rectangle 644">
                  <a:extLst>
                    <a:ext uri="{FF2B5EF4-FFF2-40B4-BE49-F238E27FC236}">
                      <a16:creationId xmlns:a16="http://schemas.microsoft.com/office/drawing/2014/main" id="{FE917A65-3F89-1EC9-0564-4AD73DFBFCFA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46" name="Trapezium 645">
                  <a:extLst>
                    <a:ext uri="{FF2B5EF4-FFF2-40B4-BE49-F238E27FC236}">
                      <a16:creationId xmlns:a16="http://schemas.microsoft.com/office/drawing/2014/main" id="{00074940-6D2B-4519-C36E-08B2689E84E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CB5805F4-4F54-E4E8-D7F1-99987AAA0DFF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43" name="Rounded Rectangle 642">
                  <a:extLst>
                    <a:ext uri="{FF2B5EF4-FFF2-40B4-BE49-F238E27FC236}">
                      <a16:creationId xmlns:a16="http://schemas.microsoft.com/office/drawing/2014/main" id="{231AB739-046C-E795-9662-5E56E326C2BF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44" name="Trapezium 643">
                  <a:extLst>
                    <a:ext uri="{FF2B5EF4-FFF2-40B4-BE49-F238E27FC236}">
                      <a16:creationId xmlns:a16="http://schemas.microsoft.com/office/drawing/2014/main" id="{86B5A839-8E68-AE59-BCA8-F820627AE81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37" name="Group 636">
                <a:extLst>
                  <a:ext uri="{FF2B5EF4-FFF2-40B4-BE49-F238E27FC236}">
                    <a16:creationId xmlns:a16="http://schemas.microsoft.com/office/drawing/2014/main" id="{3BB37D98-6E14-649E-A250-1D64499354C0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41" name="Rounded Rectangle 640">
                  <a:extLst>
                    <a:ext uri="{FF2B5EF4-FFF2-40B4-BE49-F238E27FC236}">
                      <a16:creationId xmlns:a16="http://schemas.microsoft.com/office/drawing/2014/main" id="{37FFE49C-DA1B-7346-6298-19201061DD74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42" name="Trapezium 641">
                  <a:extLst>
                    <a:ext uri="{FF2B5EF4-FFF2-40B4-BE49-F238E27FC236}">
                      <a16:creationId xmlns:a16="http://schemas.microsoft.com/office/drawing/2014/main" id="{AB9A0152-D770-4326-9AB0-239B8F01D0AE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38" name="Group 637">
                <a:extLst>
                  <a:ext uri="{FF2B5EF4-FFF2-40B4-BE49-F238E27FC236}">
                    <a16:creationId xmlns:a16="http://schemas.microsoft.com/office/drawing/2014/main" id="{BE30FC90-4B81-C024-529A-E82B2649126C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39" name="Rounded Rectangle 638">
                  <a:extLst>
                    <a:ext uri="{FF2B5EF4-FFF2-40B4-BE49-F238E27FC236}">
                      <a16:creationId xmlns:a16="http://schemas.microsoft.com/office/drawing/2014/main" id="{11F0E930-3A4F-771C-2BA4-E523BFCC498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40" name="Trapezium 639">
                  <a:extLst>
                    <a:ext uri="{FF2B5EF4-FFF2-40B4-BE49-F238E27FC236}">
                      <a16:creationId xmlns:a16="http://schemas.microsoft.com/office/drawing/2014/main" id="{33332ABC-B424-B75D-A417-D5713090D64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7070E5AC-E964-04F5-5AEF-019A638F4471}"/>
                </a:ext>
              </a:extLst>
            </p:cNvPr>
            <p:cNvGrpSpPr/>
            <p:nvPr/>
          </p:nvGrpSpPr>
          <p:grpSpPr>
            <a:xfrm>
              <a:off x="1249679" y="3316701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C0E5651E-6E2C-842E-8BBC-B08067A774DB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CCDE1EFC-3DEF-5804-CBD9-616D30E8026C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1B2DD7DD-D4B0-E0F3-9961-86EF0064CCE8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28" name="Rounded Rectangle 627">
                  <a:extLst>
                    <a:ext uri="{FF2B5EF4-FFF2-40B4-BE49-F238E27FC236}">
                      <a16:creationId xmlns:a16="http://schemas.microsoft.com/office/drawing/2014/main" id="{221DBCEE-C98E-224F-97E8-DFA174F19D49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29" name="Rounded Rectangle 628">
                  <a:extLst>
                    <a:ext uri="{FF2B5EF4-FFF2-40B4-BE49-F238E27FC236}">
                      <a16:creationId xmlns:a16="http://schemas.microsoft.com/office/drawing/2014/main" id="{72052EC5-DFD6-7BD7-8DAE-3EB1317B0B7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CD65064C-1B1D-1D8C-FF94-3E419B17A84A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A1B6D224-38C4-F848-6F12-FEF1FBB3119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25" name="Rounded Rectangle 624">
                  <a:extLst>
                    <a:ext uri="{FF2B5EF4-FFF2-40B4-BE49-F238E27FC236}">
                      <a16:creationId xmlns:a16="http://schemas.microsoft.com/office/drawing/2014/main" id="{6D393094-DFB9-2D64-85AF-6F25E55EBC4A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26" name="Rounded Rectangle 625">
                  <a:extLst>
                    <a:ext uri="{FF2B5EF4-FFF2-40B4-BE49-F238E27FC236}">
                      <a16:creationId xmlns:a16="http://schemas.microsoft.com/office/drawing/2014/main" id="{28084DA5-3381-3E22-2731-87ED19C7CF0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DD68B1A6-304C-95B5-F86A-7A04FD13574C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0FE5815C-49D4-4E42-F466-F51F5AC6819D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22" name="Rounded Rectangle 621">
                  <a:extLst>
                    <a:ext uri="{FF2B5EF4-FFF2-40B4-BE49-F238E27FC236}">
                      <a16:creationId xmlns:a16="http://schemas.microsoft.com/office/drawing/2014/main" id="{24F74BE7-3B0F-B58F-8A8B-D0D1FFC8791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23" name="Rounded Rectangle 622">
                  <a:extLst>
                    <a:ext uri="{FF2B5EF4-FFF2-40B4-BE49-F238E27FC236}">
                      <a16:creationId xmlns:a16="http://schemas.microsoft.com/office/drawing/2014/main" id="{A916DE63-5CCC-7B52-1643-AFA73FDCF661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D6B4D247-6FA0-5C3B-3E3F-1B9371693F6E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2EA0843D-3710-707D-5D62-913F6C6DDC8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19" name="Rounded Rectangle 618">
                  <a:extLst>
                    <a:ext uri="{FF2B5EF4-FFF2-40B4-BE49-F238E27FC236}">
                      <a16:creationId xmlns:a16="http://schemas.microsoft.com/office/drawing/2014/main" id="{66BFE334-B780-7D85-EA6A-CC68C62E743A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20" name="Rounded Rectangle 619">
                  <a:extLst>
                    <a:ext uri="{FF2B5EF4-FFF2-40B4-BE49-F238E27FC236}">
                      <a16:creationId xmlns:a16="http://schemas.microsoft.com/office/drawing/2014/main" id="{78B624CC-A6F6-F590-4EB3-4122540CB92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C9DF7D45-BF93-750E-014A-8300EACBD2A4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16" name="Rounded Rectangle 615">
                  <a:extLst>
                    <a:ext uri="{FF2B5EF4-FFF2-40B4-BE49-F238E27FC236}">
                      <a16:creationId xmlns:a16="http://schemas.microsoft.com/office/drawing/2014/main" id="{52D0C268-53C0-748A-E625-569EA6521F1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17" name="Trapezium 616">
                  <a:extLst>
                    <a:ext uri="{FF2B5EF4-FFF2-40B4-BE49-F238E27FC236}">
                      <a16:creationId xmlns:a16="http://schemas.microsoft.com/office/drawing/2014/main" id="{5B7F755B-BF2D-19E5-44D4-192D6E95CF91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0C7A725A-227F-E3B3-F9DC-285D2B113E6E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14" name="Rounded Rectangle 613">
                  <a:extLst>
                    <a:ext uri="{FF2B5EF4-FFF2-40B4-BE49-F238E27FC236}">
                      <a16:creationId xmlns:a16="http://schemas.microsoft.com/office/drawing/2014/main" id="{646A3EB5-AB2B-870D-C23B-5B7084989360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15" name="Trapezium 614">
                  <a:extLst>
                    <a:ext uri="{FF2B5EF4-FFF2-40B4-BE49-F238E27FC236}">
                      <a16:creationId xmlns:a16="http://schemas.microsoft.com/office/drawing/2014/main" id="{67F614AA-040A-F8CA-4C2A-D2C0FAADF4D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D6868903-756C-4F1B-AE0F-41A993C39D73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12" name="Rounded Rectangle 611">
                  <a:extLst>
                    <a:ext uri="{FF2B5EF4-FFF2-40B4-BE49-F238E27FC236}">
                      <a16:creationId xmlns:a16="http://schemas.microsoft.com/office/drawing/2014/main" id="{A8967536-6555-6B34-B470-84ADC012EA1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13" name="Trapezium 612">
                  <a:extLst>
                    <a:ext uri="{FF2B5EF4-FFF2-40B4-BE49-F238E27FC236}">
                      <a16:creationId xmlns:a16="http://schemas.microsoft.com/office/drawing/2014/main" id="{24D585B3-EDED-38D2-7BB1-BC72EE7094D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5CA6856F-CB38-7ECE-9232-B5AB11A68287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610" name="Rounded Rectangle 609">
                  <a:extLst>
                    <a:ext uri="{FF2B5EF4-FFF2-40B4-BE49-F238E27FC236}">
                      <a16:creationId xmlns:a16="http://schemas.microsoft.com/office/drawing/2014/main" id="{AB2271DA-947C-D362-8023-BF07ECAAC898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611" name="Trapezium 610">
                  <a:extLst>
                    <a:ext uri="{FF2B5EF4-FFF2-40B4-BE49-F238E27FC236}">
                      <a16:creationId xmlns:a16="http://schemas.microsoft.com/office/drawing/2014/main" id="{396C7736-8704-98E0-BE83-398D911D2E5B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047819DE-8F9F-5F15-CFB8-39F4E5E652DF}"/>
                </a:ext>
              </a:extLst>
            </p:cNvPr>
            <p:cNvGrpSpPr/>
            <p:nvPr/>
          </p:nvGrpSpPr>
          <p:grpSpPr>
            <a:xfrm>
              <a:off x="2115603" y="2648692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8B77A289-4B09-65A1-E0E8-2C3D7520B364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BDE5B9F4-2DC0-E6DB-67B4-B89A18E0F3F9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3C1A0D49-FF67-C7F5-BB65-9414A457618A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99" name="Rounded Rectangle 598">
                  <a:extLst>
                    <a:ext uri="{FF2B5EF4-FFF2-40B4-BE49-F238E27FC236}">
                      <a16:creationId xmlns:a16="http://schemas.microsoft.com/office/drawing/2014/main" id="{B3B4F0C1-9348-E08A-6BA9-1B21EBDAF0C6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600" name="Rounded Rectangle 599">
                  <a:extLst>
                    <a:ext uri="{FF2B5EF4-FFF2-40B4-BE49-F238E27FC236}">
                      <a16:creationId xmlns:a16="http://schemas.microsoft.com/office/drawing/2014/main" id="{5159C5D0-5956-FFE8-0703-151918A5256B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E7CABE63-15F0-5BB3-B9D0-B550248CE968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7D89B739-ADAB-AF1A-68AD-3890B06724DF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96" name="Rounded Rectangle 595">
                  <a:extLst>
                    <a:ext uri="{FF2B5EF4-FFF2-40B4-BE49-F238E27FC236}">
                      <a16:creationId xmlns:a16="http://schemas.microsoft.com/office/drawing/2014/main" id="{23FAA10E-655D-2741-5B43-2279E8998294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97" name="Rounded Rectangle 596">
                  <a:extLst>
                    <a:ext uri="{FF2B5EF4-FFF2-40B4-BE49-F238E27FC236}">
                      <a16:creationId xmlns:a16="http://schemas.microsoft.com/office/drawing/2014/main" id="{EC21B137-05AE-28FD-F126-9D38B9E695BD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5D3D8ABC-AAC1-5694-A508-F6E17C6AAC89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2950CE16-A4CB-59D2-789C-DD69D67246AD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93" name="Rounded Rectangle 592">
                  <a:extLst>
                    <a:ext uri="{FF2B5EF4-FFF2-40B4-BE49-F238E27FC236}">
                      <a16:creationId xmlns:a16="http://schemas.microsoft.com/office/drawing/2014/main" id="{FC3C863B-5433-0609-C009-4636C72693EF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94" name="Rounded Rectangle 593">
                  <a:extLst>
                    <a:ext uri="{FF2B5EF4-FFF2-40B4-BE49-F238E27FC236}">
                      <a16:creationId xmlns:a16="http://schemas.microsoft.com/office/drawing/2014/main" id="{841AA84F-D08E-7D95-7C47-9DF0C27264EA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7E43F51F-5658-20D3-DC13-DFA04B4B9D9E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FE56D91B-E1CC-601F-991F-D2A3051A0767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90" name="Rounded Rectangle 589">
                  <a:extLst>
                    <a:ext uri="{FF2B5EF4-FFF2-40B4-BE49-F238E27FC236}">
                      <a16:creationId xmlns:a16="http://schemas.microsoft.com/office/drawing/2014/main" id="{92244B37-87FB-E956-E80D-C80C0D2F67F3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91" name="Rounded Rectangle 590">
                  <a:extLst>
                    <a:ext uri="{FF2B5EF4-FFF2-40B4-BE49-F238E27FC236}">
                      <a16:creationId xmlns:a16="http://schemas.microsoft.com/office/drawing/2014/main" id="{02076384-D773-2409-49C1-7B2E71CC7EE9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AC2A04CD-1378-D8DE-F2C2-8E96B543236A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87" name="Rounded Rectangle 586">
                  <a:extLst>
                    <a:ext uri="{FF2B5EF4-FFF2-40B4-BE49-F238E27FC236}">
                      <a16:creationId xmlns:a16="http://schemas.microsoft.com/office/drawing/2014/main" id="{EC9DCCF4-7EB6-2A51-63F8-5ACC1F05F390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88" name="Trapezium 587">
                  <a:extLst>
                    <a:ext uri="{FF2B5EF4-FFF2-40B4-BE49-F238E27FC236}">
                      <a16:creationId xmlns:a16="http://schemas.microsoft.com/office/drawing/2014/main" id="{CA4B66C1-552E-8990-1190-733ADE586F5B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97EFE235-2A8F-EBB3-CC83-CF117CD1B233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85" name="Rounded Rectangle 584">
                  <a:extLst>
                    <a:ext uri="{FF2B5EF4-FFF2-40B4-BE49-F238E27FC236}">
                      <a16:creationId xmlns:a16="http://schemas.microsoft.com/office/drawing/2014/main" id="{DE02636F-D1BB-2424-6F96-771FA3D47E1A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86" name="Trapezium 585">
                  <a:extLst>
                    <a:ext uri="{FF2B5EF4-FFF2-40B4-BE49-F238E27FC236}">
                      <a16:creationId xmlns:a16="http://schemas.microsoft.com/office/drawing/2014/main" id="{16785F58-91F8-4920-EDF9-8FB6B0667505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FC16A51E-0BE1-13AC-49DE-C1A66E7D7332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83" name="Rounded Rectangle 582">
                  <a:extLst>
                    <a:ext uri="{FF2B5EF4-FFF2-40B4-BE49-F238E27FC236}">
                      <a16:creationId xmlns:a16="http://schemas.microsoft.com/office/drawing/2014/main" id="{D0001E5E-96B7-42F8-EC8B-A1FBA02B83F6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84" name="Trapezium 583">
                  <a:extLst>
                    <a:ext uri="{FF2B5EF4-FFF2-40B4-BE49-F238E27FC236}">
                      <a16:creationId xmlns:a16="http://schemas.microsoft.com/office/drawing/2014/main" id="{42F013D8-95AF-3842-E94C-0216380D1163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4F874073-6AF6-E9E6-3690-55DA5F2B0590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81" name="Rounded Rectangle 580">
                  <a:extLst>
                    <a:ext uri="{FF2B5EF4-FFF2-40B4-BE49-F238E27FC236}">
                      <a16:creationId xmlns:a16="http://schemas.microsoft.com/office/drawing/2014/main" id="{8CF6CD57-5AA9-EC87-530C-65C895A4325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82" name="Trapezium 581">
                  <a:extLst>
                    <a:ext uri="{FF2B5EF4-FFF2-40B4-BE49-F238E27FC236}">
                      <a16:creationId xmlns:a16="http://schemas.microsoft.com/office/drawing/2014/main" id="{C778F3ED-C7E4-0CFC-401C-53FA3DDAB29A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858740D3-DB14-8BAA-5859-1A13B5E28905}"/>
                </a:ext>
              </a:extLst>
            </p:cNvPr>
            <p:cNvGrpSpPr/>
            <p:nvPr/>
          </p:nvGrpSpPr>
          <p:grpSpPr>
            <a:xfrm>
              <a:off x="3101291" y="2154158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B9B32692-0FAB-4F39-7242-997B49B83880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046C53FB-3060-C538-FBE2-60BA8221CEC3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05BF60A5-82FB-ABCF-F3B3-84AAC3D44CD3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70" name="Rounded Rectangle 569">
                  <a:extLst>
                    <a:ext uri="{FF2B5EF4-FFF2-40B4-BE49-F238E27FC236}">
                      <a16:creationId xmlns:a16="http://schemas.microsoft.com/office/drawing/2014/main" id="{49946B13-2888-7AFC-21A6-0291004B8CE1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71" name="Rounded Rectangle 570">
                  <a:extLst>
                    <a:ext uri="{FF2B5EF4-FFF2-40B4-BE49-F238E27FC236}">
                      <a16:creationId xmlns:a16="http://schemas.microsoft.com/office/drawing/2014/main" id="{A2A6C53F-8372-55E3-9F02-89B447D17311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45" name="Group 544">
                <a:extLst>
                  <a:ext uri="{FF2B5EF4-FFF2-40B4-BE49-F238E27FC236}">
                    <a16:creationId xmlns:a16="http://schemas.microsoft.com/office/drawing/2014/main" id="{D43E7E1C-C571-04EC-B0BD-FEAA697BD41E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BB451043-76D7-0F2B-DAFD-567954BF4D55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67" name="Rounded Rectangle 566">
                  <a:extLst>
                    <a:ext uri="{FF2B5EF4-FFF2-40B4-BE49-F238E27FC236}">
                      <a16:creationId xmlns:a16="http://schemas.microsoft.com/office/drawing/2014/main" id="{192B71AD-5FF9-1894-72B4-3780674CD61B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68" name="Rounded Rectangle 567">
                  <a:extLst>
                    <a:ext uri="{FF2B5EF4-FFF2-40B4-BE49-F238E27FC236}">
                      <a16:creationId xmlns:a16="http://schemas.microsoft.com/office/drawing/2014/main" id="{488DFBBB-A728-CCF5-D1C0-72F6A8560475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E42F4E23-38B2-FA19-7359-952F1525DE6E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7451D107-1063-C952-42B5-BFC5E98EDA33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64" name="Rounded Rectangle 563">
                  <a:extLst>
                    <a:ext uri="{FF2B5EF4-FFF2-40B4-BE49-F238E27FC236}">
                      <a16:creationId xmlns:a16="http://schemas.microsoft.com/office/drawing/2014/main" id="{3219C22B-4547-C8E8-5CB3-0243CB8F55F2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65" name="Rounded Rectangle 564">
                  <a:extLst>
                    <a:ext uri="{FF2B5EF4-FFF2-40B4-BE49-F238E27FC236}">
                      <a16:creationId xmlns:a16="http://schemas.microsoft.com/office/drawing/2014/main" id="{A9823A36-01AF-C05A-A1CD-28E9B33661C6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55088D7C-2948-2755-DB81-486ABB26452D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3BE3486-C8AD-6F0B-D0B6-B4B1500020FD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61" name="Rounded Rectangle 560">
                  <a:extLst>
                    <a:ext uri="{FF2B5EF4-FFF2-40B4-BE49-F238E27FC236}">
                      <a16:creationId xmlns:a16="http://schemas.microsoft.com/office/drawing/2014/main" id="{10AAB2DF-3B52-9343-A681-F27737BD46D4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62" name="Rounded Rectangle 561">
                  <a:extLst>
                    <a:ext uri="{FF2B5EF4-FFF2-40B4-BE49-F238E27FC236}">
                      <a16:creationId xmlns:a16="http://schemas.microsoft.com/office/drawing/2014/main" id="{81EBD806-470B-FCC7-806D-90012CC46753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791F5D60-9D7B-B51B-C63B-E321771A415D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58" name="Rounded Rectangle 557">
                  <a:extLst>
                    <a:ext uri="{FF2B5EF4-FFF2-40B4-BE49-F238E27FC236}">
                      <a16:creationId xmlns:a16="http://schemas.microsoft.com/office/drawing/2014/main" id="{65FD6774-5479-33DC-E586-F055669B7FDF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59" name="Trapezium 558">
                  <a:extLst>
                    <a:ext uri="{FF2B5EF4-FFF2-40B4-BE49-F238E27FC236}">
                      <a16:creationId xmlns:a16="http://schemas.microsoft.com/office/drawing/2014/main" id="{CDD0A145-3DC4-4F7C-47C5-92E3446842AC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F9C7A383-38B4-6A68-E39F-6E3714016C55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56" name="Rounded Rectangle 555">
                  <a:extLst>
                    <a:ext uri="{FF2B5EF4-FFF2-40B4-BE49-F238E27FC236}">
                      <a16:creationId xmlns:a16="http://schemas.microsoft.com/office/drawing/2014/main" id="{F0CD0342-4080-847F-19FB-CD8DE4085296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57" name="Trapezium 556">
                  <a:extLst>
                    <a:ext uri="{FF2B5EF4-FFF2-40B4-BE49-F238E27FC236}">
                      <a16:creationId xmlns:a16="http://schemas.microsoft.com/office/drawing/2014/main" id="{AED558E0-990D-CC94-7B46-A83E2A9B3F08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6E1A458C-44FB-202D-0029-8E58A10C48B9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54" name="Rounded Rectangle 553">
                  <a:extLst>
                    <a:ext uri="{FF2B5EF4-FFF2-40B4-BE49-F238E27FC236}">
                      <a16:creationId xmlns:a16="http://schemas.microsoft.com/office/drawing/2014/main" id="{CE6C81B7-B545-02BA-1046-ADEDA28EAA06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55" name="Trapezium 554">
                  <a:extLst>
                    <a:ext uri="{FF2B5EF4-FFF2-40B4-BE49-F238E27FC236}">
                      <a16:creationId xmlns:a16="http://schemas.microsoft.com/office/drawing/2014/main" id="{224A57CD-95A6-0D0B-FADA-71937965C10F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AC34B219-4541-5A08-F0B9-17989CD019B2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52" name="Rounded Rectangle 551">
                  <a:extLst>
                    <a:ext uri="{FF2B5EF4-FFF2-40B4-BE49-F238E27FC236}">
                      <a16:creationId xmlns:a16="http://schemas.microsoft.com/office/drawing/2014/main" id="{8DD50308-3752-B466-48A4-3D99CC4D9042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53" name="Trapezium 552">
                  <a:extLst>
                    <a:ext uri="{FF2B5EF4-FFF2-40B4-BE49-F238E27FC236}">
                      <a16:creationId xmlns:a16="http://schemas.microsoft.com/office/drawing/2014/main" id="{C7877F66-3ED0-A4F2-3667-9602B84EEA72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FE99FFC1-1EAB-3737-E825-A78450B3013F}"/>
                </a:ext>
              </a:extLst>
            </p:cNvPr>
            <p:cNvGrpSpPr/>
            <p:nvPr/>
          </p:nvGrpSpPr>
          <p:grpSpPr>
            <a:xfrm>
              <a:off x="3009928" y="3307511"/>
              <a:ext cx="838865" cy="827247"/>
              <a:chOff x="6584647" y="2922942"/>
              <a:chExt cx="838865" cy="827247"/>
            </a:xfrm>
            <a:grpFill/>
          </p:grpSpPr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BA964127-3784-5431-54FF-253C74741870}"/>
                  </a:ext>
                </a:extLst>
              </p:cNvPr>
              <p:cNvSpPr/>
              <p:nvPr/>
            </p:nvSpPr>
            <p:spPr>
              <a:xfrm>
                <a:off x="6755496" y="3079850"/>
                <a:ext cx="517981" cy="517981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861EC042-939F-F93F-68FB-38CBD8184184}"/>
                  </a:ext>
                </a:extLst>
              </p:cNvPr>
              <p:cNvGrpSpPr/>
              <p:nvPr/>
            </p:nvGrpSpPr>
            <p:grpSpPr>
              <a:xfrm>
                <a:off x="7211499" y="3232796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9D8E0D41-F224-6EC1-1580-4593EAC6A165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41" name="Rounded Rectangle 540">
                  <a:extLst>
                    <a:ext uri="{FF2B5EF4-FFF2-40B4-BE49-F238E27FC236}">
                      <a16:creationId xmlns:a16="http://schemas.microsoft.com/office/drawing/2014/main" id="{43127452-7B1D-8A54-A4D8-09C8968B4F7C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42" name="Rounded Rectangle 541">
                  <a:extLst>
                    <a:ext uri="{FF2B5EF4-FFF2-40B4-BE49-F238E27FC236}">
                      <a16:creationId xmlns:a16="http://schemas.microsoft.com/office/drawing/2014/main" id="{9B5080C3-9E21-95DC-9537-76A4F0ED53D8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986F0899-4399-F380-8BB5-85A9F9FC23AF}"/>
                  </a:ext>
                </a:extLst>
              </p:cNvPr>
              <p:cNvGrpSpPr/>
              <p:nvPr/>
            </p:nvGrpSpPr>
            <p:grpSpPr>
              <a:xfrm rot="5400000">
                <a:off x="6908479" y="3538139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A47B75A6-A681-E552-6CD1-4FAD3EC9A6E4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38" name="Rounded Rectangle 537">
                  <a:extLst>
                    <a:ext uri="{FF2B5EF4-FFF2-40B4-BE49-F238E27FC236}">
                      <a16:creationId xmlns:a16="http://schemas.microsoft.com/office/drawing/2014/main" id="{1A564FA6-F1E2-B0EB-5731-C220F206DD0E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39" name="Rounded Rectangle 538">
                  <a:extLst>
                    <a:ext uri="{FF2B5EF4-FFF2-40B4-BE49-F238E27FC236}">
                      <a16:creationId xmlns:a16="http://schemas.microsoft.com/office/drawing/2014/main" id="{9D2DFF03-6239-1BA9-F27B-BB427A6F1747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67B7F0AB-4898-2882-E5CA-57531E73E1C2}"/>
                  </a:ext>
                </a:extLst>
              </p:cNvPr>
              <p:cNvGrpSpPr/>
              <p:nvPr/>
            </p:nvGrpSpPr>
            <p:grpSpPr>
              <a:xfrm rot="16200000">
                <a:off x="6908480" y="2922905"/>
                <a:ext cx="212013" cy="212088"/>
                <a:chOff x="7689850" y="2781228"/>
                <a:chExt cx="212013" cy="212088"/>
              </a:xfrm>
              <a:grpFill/>
            </p:grpSpPr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3242CA88-AA3C-CDD8-4B69-38BB5EA37C6B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35" name="Rounded Rectangle 534">
                  <a:extLst>
                    <a:ext uri="{FF2B5EF4-FFF2-40B4-BE49-F238E27FC236}">
                      <a16:creationId xmlns:a16="http://schemas.microsoft.com/office/drawing/2014/main" id="{FBDDD2EC-CA73-CBEE-A7DB-4228472C1B78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36" name="Rounded Rectangle 535">
                  <a:extLst>
                    <a:ext uri="{FF2B5EF4-FFF2-40B4-BE49-F238E27FC236}">
                      <a16:creationId xmlns:a16="http://schemas.microsoft.com/office/drawing/2014/main" id="{8C4C243B-6482-E625-0800-95C31D8BF290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E1C44C1B-4167-1C80-A27B-38C369C893C3}"/>
                  </a:ext>
                </a:extLst>
              </p:cNvPr>
              <p:cNvGrpSpPr/>
              <p:nvPr/>
            </p:nvGrpSpPr>
            <p:grpSpPr>
              <a:xfrm flipH="1">
                <a:off x="6584647" y="3232796"/>
                <a:ext cx="224354" cy="212088"/>
                <a:chOff x="7689850" y="2781228"/>
                <a:chExt cx="212013" cy="212088"/>
              </a:xfrm>
              <a:grpFill/>
            </p:grpSpPr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FE898433-762F-B0AC-129F-EE76D618DF46}"/>
                    </a:ext>
                  </a:extLst>
                </p:cNvPr>
                <p:cNvSpPr/>
                <p:nvPr/>
              </p:nvSpPr>
              <p:spPr>
                <a:xfrm>
                  <a:off x="7781213" y="2826947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32" name="Rounded Rectangle 531">
                  <a:extLst>
                    <a:ext uri="{FF2B5EF4-FFF2-40B4-BE49-F238E27FC236}">
                      <a16:creationId xmlns:a16="http://schemas.microsoft.com/office/drawing/2014/main" id="{E05390B6-2BE2-228C-9D6E-B1A43F0853DB}"/>
                    </a:ext>
                  </a:extLst>
                </p:cNvPr>
                <p:cNvSpPr/>
                <p:nvPr/>
              </p:nvSpPr>
              <p:spPr>
                <a:xfrm>
                  <a:off x="7689850" y="2947597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  <p:sp>
              <p:nvSpPr>
                <p:cNvPr id="533" name="Rounded Rectangle 532">
                  <a:extLst>
                    <a:ext uri="{FF2B5EF4-FFF2-40B4-BE49-F238E27FC236}">
                      <a16:creationId xmlns:a16="http://schemas.microsoft.com/office/drawing/2014/main" id="{9A3DAF40-6EF6-74C5-98EE-D1EE35920C1F}"/>
                    </a:ext>
                  </a:extLst>
                </p:cNvPr>
                <p:cNvSpPr/>
                <p:nvPr/>
              </p:nvSpPr>
              <p:spPr>
                <a:xfrm>
                  <a:off x="7689850" y="2781228"/>
                  <a:ext cx="120650" cy="457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8E1F04F4-7483-B998-39EF-26733B3C3612}"/>
                  </a:ext>
                </a:extLst>
              </p:cNvPr>
              <p:cNvGrpSpPr/>
              <p:nvPr/>
            </p:nvGrpSpPr>
            <p:grpSpPr>
              <a:xfrm>
                <a:off x="6946413" y="344527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29" name="Rounded Rectangle 528">
                  <a:extLst>
                    <a:ext uri="{FF2B5EF4-FFF2-40B4-BE49-F238E27FC236}">
                      <a16:creationId xmlns:a16="http://schemas.microsoft.com/office/drawing/2014/main" id="{C284B788-4CBE-9F29-04EA-5E900067122C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30" name="Trapezium 529">
                  <a:extLst>
                    <a:ext uri="{FF2B5EF4-FFF2-40B4-BE49-F238E27FC236}">
                      <a16:creationId xmlns:a16="http://schemas.microsoft.com/office/drawing/2014/main" id="{DCFC83EA-3ECE-3217-2B85-CF8ADA5D931F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57A76432-A1D4-9F3C-35C3-83B7B4CFF4BC}"/>
                  </a:ext>
                </a:extLst>
              </p:cNvPr>
              <p:cNvGrpSpPr/>
              <p:nvPr/>
            </p:nvGrpSpPr>
            <p:grpSpPr>
              <a:xfrm rot="16200000">
                <a:off x="7104487" y="3298131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27" name="Rounded Rectangle 526">
                  <a:extLst>
                    <a:ext uri="{FF2B5EF4-FFF2-40B4-BE49-F238E27FC236}">
                      <a16:creationId xmlns:a16="http://schemas.microsoft.com/office/drawing/2014/main" id="{57FB952B-89CE-4552-0ADC-9F1567266C8B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28" name="Trapezium 527">
                  <a:extLst>
                    <a:ext uri="{FF2B5EF4-FFF2-40B4-BE49-F238E27FC236}">
                      <a16:creationId xmlns:a16="http://schemas.microsoft.com/office/drawing/2014/main" id="{536D7322-AD79-C01A-4164-E08728B88B2D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CE1ABED3-902E-3CD3-AD0B-43B41335D172}"/>
                  </a:ext>
                </a:extLst>
              </p:cNvPr>
              <p:cNvGrpSpPr/>
              <p:nvPr/>
            </p:nvGrpSpPr>
            <p:grpSpPr>
              <a:xfrm rot="10800000">
                <a:off x="6954161" y="3142999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25" name="Rounded Rectangle 524">
                  <a:extLst>
                    <a:ext uri="{FF2B5EF4-FFF2-40B4-BE49-F238E27FC236}">
                      <a16:creationId xmlns:a16="http://schemas.microsoft.com/office/drawing/2014/main" id="{AF3D3DC8-218F-60DB-22ED-A06CB9302C23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26" name="Trapezium 525">
                  <a:extLst>
                    <a:ext uri="{FF2B5EF4-FFF2-40B4-BE49-F238E27FC236}">
                      <a16:creationId xmlns:a16="http://schemas.microsoft.com/office/drawing/2014/main" id="{988F92FD-272D-C64E-4D16-A5054AA0CE52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44AE728E-FD65-8F5E-2B6F-EEBAAB143070}"/>
                  </a:ext>
                </a:extLst>
              </p:cNvPr>
              <p:cNvGrpSpPr/>
              <p:nvPr/>
            </p:nvGrpSpPr>
            <p:grpSpPr>
              <a:xfrm rot="5400000">
                <a:off x="6779478" y="3298132"/>
                <a:ext cx="127673" cy="79708"/>
                <a:chOff x="4910424" y="3468700"/>
                <a:chExt cx="198499" cy="140265"/>
              </a:xfrm>
              <a:grpFill/>
            </p:grpSpPr>
            <p:sp>
              <p:nvSpPr>
                <p:cNvPr id="523" name="Rounded Rectangle 522">
                  <a:extLst>
                    <a:ext uri="{FF2B5EF4-FFF2-40B4-BE49-F238E27FC236}">
                      <a16:creationId xmlns:a16="http://schemas.microsoft.com/office/drawing/2014/main" id="{6ED8EC32-3C4F-264C-1A51-9292DBECFF75}"/>
                    </a:ext>
                  </a:extLst>
                </p:cNvPr>
                <p:cNvSpPr/>
                <p:nvPr/>
              </p:nvSpPr>
              <p:spPr>
                <a:xfrm>
                  <a:off x="4917745" y="3532750"/>
                  <a:ext cx="183858" cy="76215"/>
                </a:xfrm>
                <a:prstGeom prst="roundRect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  <p:sp>
              <p:nvSpPr>
                <p:cNvPr id="524" name="Trapezium 523">
                  <a:extLst>
                    <a:ext uri="{FF2B5EF4-FFF2-40B4-BE49-F238E27FC236}">
                      <a16:creationId xmlns:a16="http://schemas.microsoft.com/office/drawing/2014/main" id="{CAC20B8F-BB4E-0B80-8C31-EDA5E6A24B29}"/>
                    </a:ext>
                  </a:extLst>
                </p:cNvPr>
                <p:cNvSpPr/>
                <p:nvPr/>
              </p:nvSpPr>
              <p:spPr>
                <a:xfrm rot="10800000">
                  <a:off x="4910424" y="3468700"/>
                  <a:ext cx="198499" cy="45719"/>
                </a:xfrm>
                <a:prstGeom prst="trapezoid">
                  <a:avLst/>
                </a:prstGeom>
                <a:grp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EE" dirty="0"/>
                </a:p>
              </p:txBody>
            </p:sp>
          </p:grpSp>
        </p:grpSp>
        <p:sp>
          <p:nvSpPr>
            <p:cNvPr id="506" name="Trapezium 505">
              <a:extLst>
                <a:ext uri="{FF2B5EF4-FFF2-40B4-BE49-F238E27FC236}">
                  <a16:creationId xmlns:a16="http://schemas.microsoft.com/office/drawing/2014/main" id="{FC69F2DE-094B-DD74-E5B8-CF74D94E6CE9}"/>
                </a:ext>
              </a:extLst>
            </p:cNvPr>
            <p:cNvSpPr/>
            <p:nvPr/>
          </p:nvSpPr>
          <p:spPr>
            <a:xfrm rot="10800000">
              <a:off x="1881235" y="1074728"/>
              <a:ext cx="1843087" cy="182003"/>
            </a:xfrm>
            <a:prstGeom prst="trapezoid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C0CD1495-7ABB-4207-2205-905F2E16ECC6}"/>
                </a:ext>
              </a:extLst>
            </p:cNvPr>
            <p:cNvGrpSpPr/>
            <p:nvPr/>
          </p:nvGrpSpPr>
          <p:grpSpPr>
            <a:xfrm rot="10800000">
              <a:off x="3714567" y="1400641"/>
              <a:ext cx="229518" cy="125961"/>
              <a:chOff x="5510270" y="4519485"/>
              <a:chExt cx="229518" cy="125961"/>
            </a:xfrm>
            <a:grpFill/>
          </p:grpSpPr>
          <p:sp>
            <p:nvSpPr>
              <p:cNvPr id="512" name="Rounded Rectangle 511">
                <a:extLst>
                  <a:ext uri="{FF2B5EF4-FFF2-40B4-BE49-F238E27FC236}">
                    <a16:creationId xmlns:a16="http://schemas.microsoft.com/office/drawing/2014/main" id="{9B313428-09E8-13B2-84E4-08BE488E7616}"/>
                  </a:ext>
                </a:extLst>
              </p:cNvPr>
              <p:cNvSpPr/>
              <p:nvPr/>
            </p:nvSpPr>
            <p:spPr>
              <a:xfrm>
                <a:off x="5510270" y="4519485"/>
                <a:ext cx="229518" cy="125961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pic>
            <p:nvPicPr>
              <p:cNvPr id="513" name="Graphic 512" descr="Bar chart with solid fill">
                <a:extLst>
                  <a:ext uri="{FF2B5EF4-FFF2-40B4-BE49-F238E27FC236}">
                    <a16:creationId xmlns:a16="http://schemas.microsoft.com/office/drawing/2014/main" id="{25390DE2-307F-0B0D-26AE-5059F416A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23029" y="4529217"/>
                <a:ext cx="106496" cy="106496"/>
              </a:xfrm>
              <a:prstGeom prst="rect">
                <a:avLst/>
              </a:prstGeom>
            </p:spPr>
          </p:pic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3F8775F6-AE02-C301-88D2-66148F8BE57D}"/>
                </a:ext>
              </a:extLst>
            </p:cNvPr>
            <p:cNvGrpSpPr/>
            <p:nvPr/>
          </p:nvGrpSpPr>
          <p:grpSpPr>
            <a:xfrm>
              <a:off x="3726848" y="1211829"/>
              <a:ext cx="213308" cy="211866"/>
              <a:chOff x="4890457" y="1648075"/>
              <a:chExt cx="213308" cy="211866"/>
            </a:xfrm>
            <a:grpFill/>
          </p:grpSpPr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6698D2D2-9805-2F7D-F822-61E6F4284EF8}"/>
                  </a:ext>
                </a:extLst>
              </p:cNvPr>
              <p:cNvSpPr/>
              <p:nvPr/>
            </p:nvSpPr>
            <p:spPr>
              <a:xfrm>
                <a:off x="4936177" y="1648075"/>
                <a:ext cx="121869" cy="1218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510" name="Rounded Rectangle 509">
                <a:extLst>
                  <a:ext uri="{FF2B5EF4-FFF2-40B4-BE49-F238E27FC236}">
                    <a16:creationId xmlns:a16="http://schemas.microsoft.com/office/drawing/2014/main" id="{6C2EC9BF-D5A7-CA7A-8C5F-83FB01F40197}"/>
                  </a:ext>
                </a:extLst>
              </p:cNvPr>
              <p:cNvSpPr/>
              <p:nvPr/>
            </p:nvSpPr>
            <p:spPr>
              <a:xfrm rot="5400000">
                <a:off x="5020581" y="1776756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511" name="Rounded Rectangle 510">
                <a:extLst>
                  <a:ext uri="{FF2B5EF4-FFF2-40B4-BE49-F238E27FC236}">
                    <a16:creationId xmlns:a16="http://schemas.microsoft.com/office/drawing/2014/main" id="{97F3582B-1F70-3BD2-07EB-283BD39AE84B}"/>
                  </a:ext>
                </a:extLst>
              </p:cNvPr>
              <p:cNvSpPr/>
              <p:nvPr/>
            </p:nvSpPr>
            <p:spPr>
              <a:xfrm rot="5400000">
                <a:off x="4852992" y="1771745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</p:grpSp>
      <p:sp>
        <p:nvSpPr>
          <p:cNvPr id="659" name="TextBox 658">
            <a:extLst>
              <a:ext uri="{FF2B5EF4-FFF2-40B4-BE49-F238E27FC236}">
                <a16:creationId xmlns:a16="http://schemas.microsoft.com/office/drawing/2014/main" id="{5FE28FDC-6D37-F808-7AA2-B471D89C6B61}"/>
              </a:ext>
            </a:extLst>
          </p:cNvPr>
          <p:cNvSpPr txBox="1"/>
          <p:nvPr/>
        </p:nvSpPr>
        <p:spPr>
          <a:xfrm>
            <a:off x="9205783" y="2804633"/>
            <a:ext cx="175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Different tasks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E7487429-21C9-A529-B039-B3E7B45F688D}"/>
              </a:ext>
            </a:extLst>
          </p:cNvPr>
          <p:cNvSpPr txBox="1"/>
          <p:nvPr/>
        </p:nvSpPr>
        <p:spPr>
          <a:xfrm>
            <a:off x="9197001" y="4229193"/>
            <a:ext cx="175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Different task types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00A68DE8-74ED-662E-9146-78ECAFEDA0D6}"/>
              </a:ext>
            </a:extLst>
          </p:cNvPr>
          <p:cNvSpPr txBox="1"/>
          <p:nvPr/>
        </p:nvSpPr>
        <p:spPr>
          <a:xfrm>
            <a:off x="9197832" y="5470407"/>
            <a:ext cx="20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Different schools</a:t>
            </a:r>
          </a:p>
        </p:txBody>
      </p:sp>
      <p:sp>
        <p:nvSpPr>
          <p:cNvPr id="662" name="Rounded Rectangle 661">
            <a:extLst>
              <a:ext uri="{FF2B5EF4-FFF2-40B4-BE49-F238E27FC236}">
                <a16:creationId xmlns:a16="http://schemas.microsoft.com/office/drawing/2014/main" id="{F2D26840-F297-A4FB-9155-28914303CAF6}"/>
              </a:ext>
            </a:extLst>
          </p:cNvPr>
          <p:cNvSpPr/>
          <p:nvPr/>
        </p:nvSpPr>
        <p:spPr>
          <a:xfrm>
            <a:off x="4386648" y="4229158"/>
            <a:ext cx="1544594" cy="55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ML model</a:t>
            </a:r>
          </a:p>
        </p:txBody>
      </p:sp>
      <p:sp>
        <p:nvSpPr>
          <p:cNvPr id="663" name="Right Arrow 662">
            <a:extLst>
              <a:ext uri="{FF2B5EF4-FFF2-40B4-BE49-F238E27FC236}">
                <a16:creationId xmlns:a16="http://schemas.microsoft.com/office/drawing/2014/main" id="{E6C020F8-B09D-F1D0-41A7-78CB80CF52EE}"/>
              </a:ext>
            </a:extLst>
          </p:cNvPr>
          <p:cNvSpPr/>
          <p:nvPr/>
        </p:nvSpPr>
        <p:spPr>
          <a:xfrm>
            <a:off x="3966518" y="4378144"/>
            <a:ext cx="308919" cy="295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666" name="Graphic 665" descr="Question Mark with solid fill">
            <a:extLst>
              <a:ext uri="{FF2B5EF4-FFF2-40B4-BE49-F238E27FC236}">
                <a16:creationId xmlns:a16="http://schemas.microsoft.com/office/drawing/2014/main" id="{C0CD5353-B6DD-EB1C-7897-A537B67F42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5203" y="40211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9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4AC0F-049F-4C79-9950-EAFB159F6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0;p15">
            <a:extLst>
              <a:ext uri="{FF2B5EF4-FFF2-40B4-BE49-F238E27FC236}">
                <a16:creationId xmlns:a16="http://schemas.microsoft.com/office/drawing/2014/main" id="{D80DA01F-DC43-66FE-1B01-B3A44E903C12}"/>
              </a:ext>
            </a:extLst>
          </p:cNvPr>
          <p:cNvSpPr txBox="1"/>
          <p:nvPr/>
        </p:nvSpPr>
        <p:spPr>
          <a:xfrm>
            <a:off x="435896" y="201004"/>
            <a:ext cx="11320208" cy="214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CONTEXT GENERALIZABILITY</a:t>
            </a:r>
          </a:p>
        </p:txBody>
      </p:sp>
      <p:pic>
        <p:nvPicPr>
          <p:cNvPr id="2" name="Google Shape;262;p29">
            <a:extLst>
              <a:ext uri="{FF2B5EF4-FFF2-40B4-BE49-F238E27FC236}">
                <a16:creationId xmlns:a16="http://schemas.microsoft.com/office/drawing/2014/main" id="{2E4AEC93-11EF-F3AF-902C-9B95453A9E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2947" y="3634261"/>
            <a:ext cx="1112516" cy="768046"/>
          </a:xfrm>
          <a:prstGeom prst="roundRect">
            <a:avLst>
              <a:gd name="adj" fmla="val 9290"/>
            </a:avLst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C1B627-3622-3478-893F-B00FA5F6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318" y="3317403"/>
            <a:ext cx="472732" cy="472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BEDCE-1AB9-FB26-4B4F-0B1E6521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83" y="4269208"/>
            <a:ext cx="423510" cy="423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8730A-46E6-835E-5EA7-F4353E911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19" y="3822778"/>
            <a:ext cx="405474" cy="40547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2D47E2E-209E-2AD7-7552-AC5D5C17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83" y="3832708"/>
            <a:ext cx="1156250" cy="3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4575F15-5E69-F0DC-CC5C-C39CA6A96613}"/>
              </a:ext>
            </a:extLst>
          </p:cNvPr>
          <p:cNvSpPr/>
          <p:nvPr/>
        </p:nvSpPr>
        <p:spPr>
          <a:xfrm>
            <a:off x="2589983" y="3939753"/>
            <a:ext cx="203200" cy="171525"/>
          </a:xfrm>
          <a:prstGeom prst="rightArrow">
            <a:avLst/>
          </a:prstGeom>
          <a:solidFill>
            <a:srgbClr val="562F93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D75EC9-9732-ED81-9200-20F12380A7FC}"/>
              </a:ext>
            </a:extLst>
          </p:cNvPr>
          <p:cNvSpPr/>
          <p:nvPr/>
        </p:nvSpPr>
        <p:spPr>
          <a:xfrm>
            <a:off x="8052073" y="3693154"/>
            <a:ext cx="1100960" cy="602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200" dirty="0">
                <a:solidFill>
                  <a:schemeClr val="tx1"/>
                </a:solidFill>
                <a:latin typeface="+mj-lt"/>
              </a:rPr>
              <a:t>Supervised machine learning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EE36012-EB7A-04C8-F298-09A30FF03DC0}"/>
              </a:ext>
            </a:extLst>
          </p:cNvPr>
          <p:cNvSpPr/>
          <p:nvPr/>
        </p:nvSpPr>
        <p:spPr>
          <a:xfrm>
            <a:off x="4569718" y="3950999"/>
            <a:ext cx="203200" cy="171525"/>
          </a:xfrm>
          <a:prstGeom prst="rightArrow">
            <a:avLst/>
          </a:prstGeom>
          <a:solidFill>
            <a:srgbClr val="562F93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E3BA4-9298-9EA3-B918-E534A89D02A5}"/>
              </a:ext>
            </a:extLst>
          </p:cNvPr>
          <p:cNvSpPr txBox="1"/>
          <p:nvPr/>
        </p:nvSpPr>
        <p:spPr>
          <a:xfrm>
            <a:off x="1148354" y="4512732"/>
            <a:ext cx="227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Estonian Vocational school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D651C5-8C11-0B15-14E5-DA8F8B8A6A34}"/>
              </a:ext>
            </a:extLst>
          </p:cNvPr>
          <p:cNvSpPr/>
          <p:nvPr/>
        </p:nvSpPr>
        <p:spPr>
          <a:xfrm>
            <a:off x="5029200" y="3634261"/>
            <a:ext cx="2261286" cy="634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200" dirty="0">
                <a:solidFill>
                  <a:schemeClr val="tx1"/>
                </a:solidFill>
              </a:rPr>
              <a:t>Feature extraction &amp; merging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C3DC6AB-4244-9548-55ED-A27CCEA69A08}"/>
              </a:ext>
            </a:extLst>
          </p:cNvPr>
          <p:cNvSpPr/>
          <p:nvPr/>
        </p:nvSpPr>
        <p:spPr>
          <a:xfrm>
            <a:off x="7445167" y="3932521"/>
            <a:ext cx="452225" cy="190003"/>
          </a:xfrm>
          <a:prstGeom prst="rightArrow">
            <a:avLst/>
          </a:prstGeom>
          <a:solidFill>
            <a:srgbClr val="562F93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42763-C464-D60A-19CA-046B61E2DC93}"/>
              </a:ext>
            </a:extLst>
          </p:cNvPr>
          <p:cNvSpPr txBox="1"/>
          <p:nvPr/>
        </p:nvSpPr>
        <p:spPr>
          <a:xfrm>
            <a:off x="435896" y="6205838"/>
            <a:ext cx="11320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Chejara</a:t>
            </a:r>
            <a:r>
              <a:rPr lang="en-GB" sz="12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P.,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Kasepalu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R., Prieto, L., P., Rodríguez-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Triana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M. J., Ruiz-Calleja, A., &amp; Schneider, B. (2023). How well do collaboration quality estimation models generalize across authentic school contexts. </a:t>
            </a:r>
            <a:r>
              <a:rPr lang="en-GB" sz="12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British Journal of Educational Technology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00, 1–23. https://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doi.org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/10.1111/bjet.13402</a:t>
            </a:r>
            <a:endParaRPr lang="en-EE" sz="12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C8C7480-0C71-BE08-E9A9-0CA818B8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" y="1780573"/>
            <a:ext cx="10567419" cy="36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745DA7F8-4640-2C87-1CCF-B04EA1302CBD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EVALUATION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B197E70-0B74-4432-6285-182F5300142D}"/>
              </a:ext>
            </a:extLst>
          </p:cNvPr>
          <p:cNvSpPr/>
          <p:nvPr/>
        </p:nvSpPr>
        <p:spPr>
          <a:xfrm>
            <a:off x="-9825982" y="1319283"/>
            <a:ext cx="24964382" cy="6232518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2995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EB9CE-F7C0-6135-38FD-FEB437C8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F90B754-7B44-F19B-4FAE-B4D32189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" y="1780573"/>
            <a:ext cx="10567419" cy="36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E1AB9052-1A46-9C8B-B6CA-BBE70F81A5EF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EVALUATION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C919D93-FD3F-7F84-4CF8-EDE3E255AA16}"/>
              </a:ext>
            </a:extLst>
          </p:cNvPr>
          <p:cNvSpPr/>
          <p:nvPr/>
        </p:nvSpPr>
        <p:spPr>
          <a:xfrm>
            <a:off x="-7133582" y="1319283"/>
            <a:ext cx="24964382" cy="6232518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57063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1417-DC44-36D9-3E7B-69F7A36B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BCBFA73-397F-64C0-93EC-0FE3481A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" y="1780573"/>
            <a:ext cx="10567419" cy="36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0156D129-01BC-35C7-2AB2-EF04A52D138D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EVALUATION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9EB327B-BB40-9957-28AA-F32219BCBA2F}"/>
              </a:ext>
            </a:extLst>
          </p:cNvPr>
          <p:cNvSpPr/>
          <p:nvPr/>
        </p:nvSpPr>
        <p:spPr>
          <a:xfrm>
            <a:off x="-4876800" y="1319283"/>
            <a:ext cx="25995085" cy="6232518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7665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B0CA-E01B-1820-5B96-26523BB5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2D6BED4-517D-303D-20C9-6C019651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" y="1780573"/>
            <a:ext cx="10567419" cy="36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21E3CE8D-4BA9-E7A8-9B36-F1CE9B9D0EB4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EVALUATION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4923B0E-CEB2-2837-6AAF-AF1DE742B189}"/>
              </a:ext>
            </a:extLst>
          </p:cNvPr>
          <p:cNvSpPr/>
          <p:nvPr/>
        </p:nvSpPr>
        <p:spPr>
          <a:xfrm>
            <a:off x="-2220685" y="1319283"/>
            <a:ext cx="25995085" cy="6232518"/>
          </a:xfrm>
          <a:custGeom>
            <a:avLst/>
            <a:gdLst>
              <a:gd name="connsiteX0" fmla="*/ 8990341 w 20900572"/>
              <a:gd name="connsiteY0" fmla="*/ 277548 h 4807132"/>
              <a:gd name="connsiteX1" fmla="*/ 8846035 w 20900572"/>
              <a:gd name="connsiteY1" fmla="*/ 466293 h 4807132"/>
              <a:gd name="connsiteX2" fmla="*/ 8846035 w 20900572"/>
              <a:gd name="connsiteY2" fmla="*/ 4429655 h 4807132"/>
              <a:gd name="connsiteX3" fmla="*/ 8990341 w 20900572"/>
              <a:gd name="connsiteY3" fmla="*/ 4618399 h 4807132"/>
              <a:gd name="connsiteX4" fmla="*/ 10789800 w 20900572"/>
              <a:gd name="connsiteY4" fmla="*/ 4618399 h 4807132"/>
              <a:gd name="connsiteX5" fmla="*/ 10934106 w 20900572"/>
              <a:gd name="connsiteY5" fmla="*/ 4429655 h 4807132"/>
              <a:gd name="connsiteX6" fmla="*/ 10934106 w 20900572"/>
              <a:gd name="connsiteY6" fmla="*/ 466293 h 4807132"/>
              <a:gd name="connsiteX7" fmla="*/ 10789800 w 20900572"/>
              <a:gd name="connsiteY7" fmla="*/ 277548 h 4807132"/>
              <a:gd name="connsiteX8" fmla="*/ 0 w 20900572"/>
              <a:gd name="connsiteY8" fmla="*/ 0 h 4807132"/>
              <a:gd name="connsiteX9" fmla="*/ 6426926 w 20900572"/>
              <a:gd name="connsiteY9" fmla="*/ 0 h 4807132"/>
              <a:gd name="connsiteX10" fmla="*/ 14473645 w 20900572"/>
              <a:gd name="connsiteY10" fmla="*/ 0 h 4807132"/>
              <a:gd name="connsiteX11" fmla="*/ 20900572 w 20900572"/>
              <a:gd name="connsiteY11" fmla="*/ 0 h 4807132"/>
              <a:gd name="connsiteX12" fmla="*/ 20900572 w 20900572"/>
              <a:gd name="connsiteY12" fmla="*/ 4807132 h 4807132"/>
              <a:gd name="connsiteX13" fmla="*/ 14473645 w 20900572"/>
              <a:gd name="connsiteY13" fmla="*/ 4807132 h 4807132"/>
              <a:gd name="connsiteX14" fmla="*/ 6426926 w 20900572"/>
              <a:gd name="connsiteY14" fmla="*/ 4807132 h 4807132"/>
              <a:gd name="connsiteX15" fmla="*/ 0 w 20900572"/>
              <a:gd name="connsiteY15" fmla="*/ 4807132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2" h="4807132">
                <a:moveTo>
                  <a:pt x="8990341" y="277548"/>
                </a:moveTo>
                <a:cubicBezTo>
                  <a:pt x="8910643" y="277548"/>
                  <a:pt x="8846035" y="362052"/>
                  <a:pt x="8846035" y="466293"/>
                </a:cubicBezTo>
                <a:lnTo>
                  <a:pt x="8846035" y="4429655"/>
                </a:lnTo>
                <a:cubicBezTo>
                  <a:pt x="8846035" y="4533896"/>
                  <a:pt x="8910643" y="4618399"/>
                  <a:pt x="8990341" y="4618399"/>
                </a:cubicBezTo>
                <a:lnTo>
                  <a:pt x="10789800" y="4618399"/>
                </a:lnTo>
                <a:cubicBezTo>
                  <a:pt x="10869498" y="4618399"/>
                  <a:pt x="10934106" y="4533896"/>
                  <a:pt x="10934106" y="4429655"/>
                </a:cubicBezTo>
                <a:lnTo>
                  <a:pt x="10934106" y="466293"/>
                </a:lnTo>
                <a:cubicBezTo>
                  <a:pt x="10934106" y="362052"/>
                  <a:pt x="10869498" y="277548"/>
                  <a:pt x="10789800" y="277548"/>
                </a:cubicBezTo>
                <a:close/>
                <a:moveTo>
                  <a:pt x="0" y="0"/>
                </a:moveTo>
                <a:lnTo>
                  <a:pt x="6426926" y="0"/>
                </a:lnTo>
                <a:lnTo>
                  <a:pt x="14473645" y="0"/>
                </a:lnTo>
                <a:lnTo>
                  <a:pt x="20900572" y="0"/>
                </a:lnTo>
                <a:lnTo>
                  <a:pt x="20900572" y="4807132"/>
                </a:lnTo>
                <a:lnTo>
                  <a:pt x="14473645" y="4807132"/>
                </a:lnTo>
                <a:lnTo>
                  <a:pt x="6426926" y="4807132"/>
                </a:lnTo>
                <a:lnTo>
                  <a:pt x="0" y="4807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06618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D4B3-0232-B5AD-C867-4A2DBE87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46DD4811-52F8-20B4-0D61-C801BC641126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RESULTS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63A55D-ADAF-D349-561C-B918B2F641A6}"/>
              </a:ext>
            </a:extLst>
          </p:cNvPr>
          <p:cNvSpPr/>
          <p:nvPr/>
        </p:nvSpPr>
        <p:spPr>
          <a:xfrm>
            <a:off x="3521677" y="1803257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68A1D9-A70F-0738-6E2A-16C3B4F59D97}"/>
              </a:ext>
            </a:extLst>
          </p:cNvPr>
          <p:cNvSpPr/>
          <p:nvPr/>
        </p:nvSpPr>
        <p:spPr>
          <a:xfrm>
            <a:off x="3521676" y="1803257"/>
            <a:ext cx="4263081" cy="53134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87 %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C03BF-B5B2-BD27-AF8E-AB74AD750894}"/>
              </a:ext>
            </a:extLst>
          </p:cNvPr>
          <p:cNvSpPr txBox="1"/>
          <p:nvPr/>
        </p:nvSpPr>
        <p:spPr>
          <a:xfrm>
            <a:off x="1569309" y="1803257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HUMAN PERFORMANCE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88C932-9EEF-502C-4835-198391108909}"/>
              </a:ext>
            </a:extLst>
          </p:cNvPr>
          <p:cNvSpPr/>
          <p:nvPr/>
        </p:nvSpPr>
        <p:spPr>
          <a:xfrm>
            <a:off x="3521676" y="2897660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CC745A-25BA-5EBC-B5B2-83B34C532C56}"/>
              </a:ext>
            </a:extLst>
          </p:cNvPr>
          <p:cNvSpPr/>
          <p:nvPr/>
        </p:nvSpPr>
        <p:spPr>
          <a:xfrm>
            <a:off x="3521676" y="2897660"/>
            <a:ext cx="3917092" cy="5313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82 %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2CAD4-501D-0FD3-AC13-DCF9000D28D6}"/>
              </a:ext>
            </a:extLst>
          </p:cNvPr>
          <p:cNvSpPr txBox="1"/>
          <p:nvPr/>
        </p:nvSpPr>
        <p:spPr>
          <a:xfrm>
            <a:off x="1569308" y="2897660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PERFORMANCE</a:t>
            </a:r>
          </a:p>
        </p:txBody>
      </p:sp>
      <p:sp>
        <p:nvSpPr>
          <p:cNvPr id="20" name="Google Shape;70;p15">
            <a:extLst>
              <a:ext uri="{FF2B5EF4-FFF2-40B4-BE49-F238E27FC236}">
                <a16:creationId xmlns:a16="http://schemas.microsoft.com/office/drawing/2014/main" id="{BFCC856F-A5D3-3935-4B28-3E134569D2C9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ACROSS CONTEXTS</a:t>
            </a:r>
          </a:p>
        </p:txBody>
      </p:sp>
    </p:spTree>
    <p:extLst>
      <p:ext uri="{BB962C8B-B14F-4D97-AF65-F5344CB8AC3E}">
        <p14:creationId xmlns:p14="http://schemas.microsoft.com/office/powerpoint/2010/main" val="4272040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F81D-F63A-CAAB-2E0A-7A1E3E2CD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141EB602-CA1F-4109-FDD8-E98289A5FEB2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RESULTS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4442F7-2B51-6D26-09EC-5997CF13B89D}"/>
              </a:ext>
            </a:extLst>
          </p:cNvPr>
          <p:cNvSpPr/>
          <p:nvPr/>
        </p:nvSpPr>
        <p:spPr>
          <a:xfrm>
            <a:off x="3521677" y="1803257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4BB7C8-AFCA-DE92-8C9F-AC08896BC515}"/>
              </a:ext>
            </a:extLst>
          </p:cNvPr>
          <p:cNvSpPr/>
          <p:nvPr/>
        </p:nvSpPr>
        <p:spPr>
          <a:xfrm>
            <a:off x="3521676" y="1803257"/>
            <a:ext cx="4263081" cy="53134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87 %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3A65F-486B-FB82-099A-F7B99F05B729}"/>
              </a:ext>
            </a:extLst>
          </p:cNvPr>
          <p:cNvSpPr txBox="1"/>
          <p:nvPr/>
        </p:nvSpPr>
        <p:spPr>
          <a:xfrm>
            <a:off x="1569309" y="1803257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HUMAN PERFORMANCE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1A3721-C720-59E2-D4AF-6C196793516C}"/>
              </a:ext>
            </a:extLst>
          </p:cNvPr>
          <p:cNvSpPr/>
          <p:nvPr/>
        </p:nvSpPr>
        <p:spPr>
          <a:xfrm>
            <a:off x="3521676" y="2897660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C555DF-4494-0B7C-1852-4B64D591671D}"/>
              </a:ext>
            </a:extLst>
          </p:cNvPr>
          <p:cNvSpPr/>
          <p:nvPr/>
        </p:nvSpPr>
        <p:spPr>
          <a:xfrm>
            <a:off x="3521676" y="2897660"/>
            <a:ext cx="3917092" cy="5313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82 %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8CDE8-18BE-854B-3522-AD3D003F7821}"/>
              </a:ext>
            </a:extLst>
          </p:cNvPr>
          <p:cNvSpPr txBox="1"/>
          <p:nvPr/>
        </p:nvSpPr>
        <p:spPr>
          <a:xfrm>
            <a:off x="1569308" y="2897660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7579-69C2-53CD-A087-7D112FA5329C}"/>
              </a:ext>
            </a:extLst>
          </p:cNvPr>
          <p:cNvSpPr txBox="1"/>
          <p:nvPr/>
        </p:nvSpPr>
        <p:spPr>
          <a:xfrm>
            <a:off x="8670326" y="2978664"/>
            <a:ext cx="35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Within context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5816EC-D07F-11E7-0330-4396E3581BB8}"/>
              </a:ext>
            </a:extLst>
          </p:cNvPr>
          <p:cNvSpPr/>
          <p:nvPr/>
        </p:nvSpPr>
        <p:spPr>
          <a:xfrm>
            <a:off x="3521676" y="3929451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9F8784-FF3D-CE14-1041-34F53B6F4C45}"/>
              </a:ext>
            </a:extLst>
          </p:cNvPr>
          <p:cNvSpPr/>
          <p:nvPr/>
        </p:nvSpPr>
        <p:spPr>
          <a:xfrm>
            <a:off x="3521676" y="3929451"/>
            <a:ext cx="3459892" cy="5313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68 %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8E266-B79A-3453-2704-78413FB3A83A}"/>
              </a:ext>
            </a:extLst>
          </p:cNvPr>
          <p:cNvSpPr txBox="1"/>
          <p:nvPr/>
        </p:nvSpPr>
        <p:spPr>
          <a:xfrm>
            <a:off x="8670326" y="4010455"/>
            <a:ext cx="352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Across different tasks (group discussion)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409F508-5C84-FC82-E0FE-E3761F466E00}"/>
              </a:ext>
            </a:extLst>
          </p:cNvPr>
          <p:cNvSpPr/>
          <p:nvPr/>
        </p:nvSpPr>
        <p:spPr>
          <a:xfrm>
            <a:off x="3546389" y="5023854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A71D383-9168-3F85-EFA5-8FBE7499DA4D}"/>
              </a:ext>
            </a:extLst>
          </p:cNvPr>
          <p:cNvSpPr/>
          <p:nvPr/>
        </p:nvSpPr>
        <p:spPr>
          <a:xfrm>
            <a:off x="3546389" y="5023854"/>
            <a:ext cx="2903838" cy="5313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59 %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DAC6C-F6BF-8049-225D-5932F0D5931C}"/>
              </a:ext>
            </a:extLst>
          </p:cNvPr>
          <p:cNvSpPr txBox="1"/>
          <p:nvPr/>
        </p:nvSpPr>
        <p:spPr>
          <a:xfrm>
            <a:off x="8695039" y="5104858"/>
            <a:ext cx="35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Across different tasks types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6A7F6C7-5477-6A8A-D2EB-2100AD0F94C8}"/>
              </a:ext>
            </a:extLst>
          </p:cNvPr>
          <p:cNvSpPr/>
          <p:nvPr/>
        </p:nvSpPr>
        <p:spPr>
          <a:xfrm>
            <a:off x="3546389" y="6055645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F9D323-6A65-3450-9203-06A215824FD4}"/>
              </a:ext>
            </a:extLst>
          </p:cNvPr>
          <p:cNvSpPr/>
          <p:nvPr/>
        </p:nvSpPr>
        <p:spPr>
          <a:xfrm>
            <a:off x="3546389" y="6055645"/>
            <a:ext cx="3002692" cy="5313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61 %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6D9FE-2945-47ED-D240-D0D31022CFDA}"/>
              </a:ext>
            </a:extLst>
          </p:cNvPr>
          <p:cNvSpPr txBox="1"/>
          <p:nvPr/>
        </p:nvSpPr>
        <p:spPr>
          <a:xfrm>
            <a:off x="8695039" y="6136649"/>
            <a:ext cx="352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Across schools (group discussion tasks)</a:t>
            </a:r>
          </a:p>
        </p:txBody>
      </p:sp>
      <p:sp>
        <p:nvSpPr>
          <p:cNvPr id="20" name="Google Shape;70;p15">
            <a:extLst>
              <a:ext uri="{FF2B5EF4-FFF2-40B4-BE49-F238E27FC236}">
                <a16:creationId xmlns:a16="http://schemas.microsoft.com/office/drawing/2014/main" id="{497D62C2-0942-EDD3-8383-B6D2E9102BEE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ACROSS CONTEXTS</a:t>
            </a:r>
          </a:p>
        </p:txBody>
      </p:sp>
    </p:spTree>
    <p:extLst>
      <p:ext uri="{BB962C8B-B14F-4D97-AF65-F5344CB8AC3E}">
        <p14:creationId xmlns:p14="http://schemas.microsoft.com/office/powerpoint/2010/main" val="2393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98F72-85A3-4D44-2F51-C85995184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B1D8C0CB-EF63-04D8-2746-2B6A91E763D9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RESULTS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6A991D-0B16-08D4-0343-D3641CAE6FF9}"/>
              </a:ext>
            </a:extLst>
          </p:cNvPr>
          <p:cNvSpPr/>
          <p:nvPr/>
        </p:nvSpPr>
        <p:spPr>
          <a:xfrm>
            <a:off x="3521677" y="1803257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C4BA44-A6CD-13F2-6495-A608F51557CC}"/>
              </a:ext>
            </a:extLst>
          </p:cNvPr>
          <p:cNvSpPr/>
          <p:nvPr/>
        </p:nvSpPr>
        <p:spPr>
          <a:xfrm>
            <a:off x="3521676" y="1803257"/>
            <a:ext cx="4263081" cy="53134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87 %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66BDA-6F8E-BB98-B469-58754B59B8A6}"/>
              </a:ext>
            </a:extLst>
          </p:cNvPr>
          <p:cNvSpPr txBox="1"/>
          <p:nvPr/>
        </p:nvSpPr>
        <p:spPr>
          <a:xfrm>
            <a:off x="1569309" y="1803257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HUMAN PERFORMANCE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445011-016D-32A5-4990-E98D29D6AF44}"/>
              </a:ext>
            </a:extLst>
          </p:cNvPr>
          <p:cNvSpPr/>
          <p:nvPr/>
        </p:nvSpPr>
        <p:spPr>
          <a:xfrm>
            <a:off x="3521676" y="2897660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41C5E2-61BB-A058-EDCE-345A78419D39}"/>
              </a:ext>
            </a:extLst>
          </p:cNvPr>
          <p:cNvSpPr/>
          <p:nvPr/>
        </p:nvSpPr>
        <p:spPr>
          <a:xfrm>
            <a:off x="3521676" y="2897660"/>
            <a:ext cx="3917092" cy="5313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82 %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04461-329A-8FF7-67C6-D2F1332337CA}"/>
              </a:ext>
            </a:extLst>
          </p:cNvPr>
          <p:cNvSpPr txBox="1"/>
          <p:nvPr/>
        </p:nvSpPr>
        <p:spPr>
          <a:xfrm>
            <a:off x="1569308" y="2897660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MODEL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26D21-CC85-1FDC-B4A4-CE069999EB01}"/>
              </a:ext>
            </a:extLst>
          </p:cNvPr>
          <p:cNvSpPr txBox="1"/>
          <p:nvPr/>
        </p:nvSpPr>
        <p:spPr>
          <a:xfrm>
            <a:off x="8670326" y="2978664"/>
            <a:ext cx="35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Within context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1F25D4-4742-48EF-99A1-EEA1B30859AC}"/>
              </a:ext>
            </a:extLst>
          </p:cNvPr>
          <p:cNvSpPr/>
          <p:nvPr/>
        </p:nvSpPr>
        <p:spPr>
          <a:xfrm>
            <a:off x="3521676" y="3929451"/>
            <a:ext cx="4856205" cy="5313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7BFC9B-10B2-FAB6-F6AD-F9A990256542}"/>
              </a:ext>
            </a:extLst>
          </p:cNvPr>
          <p:cNvSpPr/>
          <p:nvPr/>
        </p:nvSpPr>
        <p:spPr>
          <a:xfrm>
            <a:off x="3521676" y="3929451"/>
            <a:ext cx="2135205" cy="5313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49 %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1FED7-EFF9-3092-6D6C-8C31C4AEC890}"/>
              </a:ext>
            </a:extLst>
          </p:cNvPr>
          <p:cNvSpPr txBox="1"/>
          <p:nvPr/>
        </p:nvSpPr>
        <p:spPr>
          <a:xfrm>
            <a:off x="8670326" y="3871955"/>
            <a:ext cx="352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Across different tasks (collaborative writing)</a:t>
            </a:r>
          </a:p>
        </p:txBody>
      </p:sp>
      <p:sp>
        <p:nvSpPr>
          <p:cNvPr id="20" name="Google Shape;70;p15">
            <a:extLst>
              <a:ext uri="{FF2B5EF4-FFF2-40B4-BE49-F238E27FC236}">
                <a16:creationId xmlns:a16="http://schemas.microsoft.com/office/drawing/2014/main" id="{D676CEB8-8D2D-2CD8-D5E9-0749301901F9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GENERALIZABILITY ACROSS CONTEXTS</a:t>
            </a:r>
          </a:p>
        </p:txBody>
      </p:sp>
    </p:spTree>
    <p:extLst>
      <p:ext uri="{BB962C8B-B14F-4D97-AF65-F5344CB8AC3E}">
        <p14:creationId xmlns:p14="http://schemas.microsoft.com/office/powerpoint/2010/main" val="11991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11512-D252-DCC5-E90F-9235FD08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47F24C2-99B6-40E6-40C4-EAEE1C42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4" y="1995948"/>
            <a:ext cx="6011406" cy="37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BDDE5FCF-6AF2-3B39-AFAC-83B98B3A63B1}"/>
              </a:ext>
            </a:extLst>
          </p:cNvPr>
          <p:cNvSpPr txBox="1"/>
          <p:nvPr/>
        </p:nvSpPr>
        <p:spPr>
          <a:xfrm>
            <a:off x="435896" y="201004"/>
            <a:ext cx="739828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1F672106-C175-883A-A38B-78E60BCB5AFB}"/>
              </a:ext>
            </a:extLst>
          </p:cNvPr>
          <p:cNvSpPr txBox="1"/>
          <p:nvPr/>
        </p:nvSpPr>
        <p:spPr>
          <a:xfrm>
            <a:off x="435895" y="1087348"/>
            <a:ext cx="84609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E9917-6750-77B3-1B3B-3A4490FC380F}"/>
              </a:ext>
            </a:extLst>
          </p:cNvPr>
          <p:cNvSpPr txBox="1"/>
          <p:nvPr/>
        </p:nvSpPr>
        <p:spPr>
          <a:xfrm>
            <a:off x="435894" y="2400691"/>
            <a:ext cx="547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Collaboration is a complex construct 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(Rummel et al., 2011).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AE249-C6C2-A452-F600-243340F567B4}"/>
              </a:ext>
            </a:extLst>
          </p:cNvPr>
          <p:cNvSpPr txBox="1"/>
          <p:nvPr/>
        </p:nvSpPr>
        <p:spPr>
          <a:xfrm>
            <a:off x="2198900" y="4950373"/>
            <a:ext cx="1172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050" dirty="0"/>
              <a:t>Collaboration Quality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F376BB-C234-14FF-BD32-0D1A07C96868}"/>
              </a:ext>
            </a:extLst>
          </p:cNvPr>
          <p:cNvSpPr/>
          <p:nvPr/>
        </p:nvSpPr>
        <p:spPr>
          <a:xfrm>
            <a:off x="2617272" y="4308462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761C07-6320-AB39-64AD-10E4B08E39C7}"/>
              </a:ext>
            </a:extLst>
          </p:cNvPr>
          <p:cNvSpPr/>
          <p:nvPr/>
        </p:nvSpPr>
        <p:spPr>
          <a:xfrm>
            <a:off x="2617270" y="432078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CAAEEE-DE6C-8EA6-1FA1-0F2B9474A779}"/>
              </a:ext>
            </a:extLst>
          </p:cNvPr>
          <p:cNvSpPr/>
          <p:nvPr/>
        </p:nvSpPr>
        <p:spPr>
          <a:xfrm>
            <a:off x="2630686" y="4313565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0EFE5A-972F-F115-CB9C-882ADB5DF0B7}"/>
              </a:ext>
            </a:extLst>
          </p:cNvPr>
          <p:cNvSpPr/>
          <p:nvPr/>
        </p:nvSpPr>
        <p:spPr>
          <a:xfrm>
            <a:off x="2597810" y="4306346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A10E39-E000-C00B-F0CD-E4820DAE7363}"/>
              </a:ext>
            </a:extLst>
          </p:cNvPr>
          <p:cNvSpPr/>
          <p:nvPr/>
        </p:nvSpPr>
        <p:spPr>
          <a:xfrm>
            <a:off x="2617269" y="4306346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AAC735-F7EF-A030-7A2C-4D4B249BF989}"/>
              </a:ext>
            </a:extLst>
          </p:cNvPr>
          <p:cNvSpPr/>
          <p:nvPr/>
        </p:nvSpPr>
        <p:spPr>
          <a:xfrm>
            <a:off x="2617272" y="4306347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523501-5FDA-F65B-E3D5-4FB56B277F27}"/>
              </a:ext>
            </a:extLst>
          </p:cNvPr>
          <p:cNvSpPr/>
          <p:nvPr/>
        </p:nvSpPr>
        <p:spPr>
          <a:xfrm>
            <a:off x="2617271" y="4309956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AC630-7EBE-7CF6-82B0-236184427339}"/>
              </a:ext>
            </a:extLst>
          </p:cNvPr>
          <p:cNvSpPr txBox="1"/>
          <p:nvPr/>
        </p:nvSpPr>
        <p:spPr>
          <a:xfrm>
            <a:off x="2985303" y="3460216"/>
            <a:ext cx="1067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Argumentation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166F8-2ADC-3B1D-67B3-B41234C04164}"/>
              </a:ext>
            </a:extLst>
          </p:cNvPr>
          <p:cNvSpPr txBox="1"/>
          <p:nvPr/>
        </p:nvSpPr>
        <p:spPr>
          <a:xfrm>
            <a:off x="3726202" y="3845305"/>
            <a:ext cx="94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Mutual understanding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00546-E3D5-8251-4C80-3922663544C0}"/>
              </a:ext>
            </a:extLst>
          </p:cNvPr>
          <p:cNvSpPr txBox="1"/>
          <p:nvPr/>
        </p:nvSpPr>
        <p:spPr>
          <a:xfrm>
            <a:off x="3874044" y="4615930"/>
            <a:ext cx="10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Cooperative orientation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D3EC9E-21B3-33BC-3A4E-C580122276A2}"/>
              </a:ext>
            </a:extLst>
          </p:cNvPr>
          <p:cNvSpPr txBox="1"/>
          <p:nvPr/>
        </p:nvSpPr>
        <p:spPr>
          <a:xfrm>
            <a:off x="3404375" y="5221275"/>
            <a:ext cx="10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Structuring problem-solving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AFB1D-FB56-B0DE-9E5F-F5827B9B35F2}"/>
              </a:ext>
            </a:extLst>
          </p:cNvPr>
          <p:cNvSpPr txBox="1"/>
          <p:nvPr/>
        </p:nvSpPr>
        <p:spPr>
          <a:xfrm>
            <a:off x="1372607" y="5216168"/>
            <a:ext cx="8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Knolwledge exchange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B2B0A-64AC-078B-BFA7-4B62A3EC28C6}"/>
              </a:ext>
            </a:extLst>
          </p:cNvPr>
          <p:cNvSpPr txBox="1"/>
          <p:nvPr/>
        </p:nvSpPr>
        <p:spPr>
          <a:xfrm>
            <a:off x="785500" y="4615930"/>
            <a:ext cx="9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Collaboration 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DD6D5-8AE6-C2AF-216F-A4E52150DBC7}"/>
              </a:ext>
            </a:extLst>
          </p:cNvPr>
          <p:cNvSpPr txBox="1"/>
          <p:nvPr/>
        </p:nvSpPr>
        <p:spPr>
          <a:xfrm>
            <a:off x="909272" y="3854409"/>
            <a:ext cx="97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 dirty="0">
                <a:solidFill>
                  <a:schemeClr val="bg1"/>
                </a:solidFill>
                <a:latin typeface="Avenir Light" panose="020B0402020203020204" pitchFamily="34" charset="77"/>
              </a:rPr>
              <a:t>Individual task orientation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5872FB-AC25-6695-1E39-EB1CC18F795F}"/>
              </a:ext>
            </a:extLst>
          </p:cNvPr>
          <p:cNvSpPr/>
          <p:nvPr/>
        </p:nvSpPr>
        <p:spPr>
          <a:xfrm>
            <a:off x="2322787" y="4025463"/>
            <a:ext cx="924910" cy="92491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AE4AD-EF31-6BCE-385C-49A48C567423}"/>
              </a:ext>
            </a:extLst>
          </p:cNvPr>
          <p:cNvSpPr txBox="1"/>
          <p:nvPr/>
        </p:nvSpPr>
        <p:spPr>
          <a:xfrm>
            <a:off x="11292846" y="6673334"/>
            <a:ext cx="55906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E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2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68B89-F860-B29A-1C58-4A1651CB5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7230936E-E7AE-5ABE-16BE-B837B92702B8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3EDBE-31B1-3367-D956-B35F3744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59" y="1632338"/>
            <a:ext cx="5226908" cy="4829012"/>
          </a:xfrm>
          <a:prstGeom prst="roundRect">
            <a:avLst>
              <a:gd name="adj" fmla="val 218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FDEBD3-2CF9-B26A-BCD4-EF653F82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46" y="1497735"/>
            <a:ext cx="2903837" cy="4907117"/>
          </a:xfrm>
          <a:prstGeom prst="roundRect">
            <a:avLst>
              <a:gd name="adj" fmla="val 485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Google Shape;70;p15">
            <a:extLst>
              <a:ext uri="{FF2B5EF4-FFF2-40B4-BE49-F238E27FC236}">
                <a16:creationId xmlns:a16="http://schemas.microsoft.com/office/drawing/2014/main" id="{3FBF82C5-0BAD-3D9C-5923-B6E0A2F8C914}"/>
              </a:ext>
            </a:extLst>
          </p:cNvPr>
          <p:cNvSpPr txBox="1"/>
          <p:nvPr/>
        </p:nvSpPr>
        <p:spPr>
          <a:xfrm>
            <a:off x="435895" y="1087348"/>
            <a:ext cx="112030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DATA IMPORTANCE</a:t>
            </a:r>
          </a:p>
        </p:txBody>
      </p:sp>
    </p:spTree>
    <p:extLst>
      <p:ext uri="{BB962C8B-B14F-4D97-AF65-F5344CB8AC3E}">
        <p14:creationId xmlns:p14="http://schemas.microsoft.com/office/powerpoint/2010/main" val="26310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38FD3-FA88-57C2-B6B9-BEA61B13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174C67-3D68-E414-E87B-44125984DD82}"/>
              </a:ext>
            </a:extLst>
          </p:cNvPr>
          <p:cNvSpPr txBox="1"/>
          <p:nvPr/>
        </p:nvSpPr>
        <p:spPr>
          <a:xfrm>
            <a:off x="854321" y="2551837"/>
            <a:ext cx="11175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How to collect multimodal data from classrooms?</a:t>
            </a:r>
          </a:p>
        </p:txBody>
      </p:sp>
    </p:spTree>
    <p:extLst>
      <p:ext uri="{BB962C8B-B14F-4D97-AF65-F5344CB8AC3E}">
        <p14:creationId xmlns:p14="http://schemas.microsoft.com/office/powerpoint/2010/main" val="136495199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C0CC26D-0B21-1209-9C3F-62EDF432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2" y="126714"/>
            <a:ext cx="10544190" cy="35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A9397-13D6-8201-25E5-EE3F9F5A74E9}"/>
              </a:ext>
            </a:extLst>
          </p:cNvPr>
          <p:cNvSpPr txBox="1"/>
          <p:nvPr/>
        </p:nvSpPr>
        <p:spPr>
          <a:xfrm>
            <a:off x="1987809" y="3439576"/>
            <a:ext cx="454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400" dirty="0">
                <a:latin typeface="Avenir Book" panose="02000503020000020003" pitchFamily="2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43003-BCBD-4F25-0400-159E0BCA8EDC}"/>
              </a:ext>
            </a:extLst>
          </p:cNvPr>
          <p:cNvSpPr txBox="1"/>
          <p:nvPr/>
        </p:nvSpPr>
        <p:spPr>
          <a:xfrm>
            <a:off x="2442777" y="3655020"/>
            <a:ext cx="138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>
                <a:latin typeface="Avenir Book" panose="02000503020000020003" pitchFamily="2" charset="0"/>
              </a:rPr>
              <a:t>Researchers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74C2E-26E4-6980-36C7-76765C6A4C70}"/>
              </a:ext>
            </a:extLst>
          </p:cNvPr>
          <p:cNvSpPr txBox="1"/>
          <p:nvPr/>
        </p:nvSpPr>
        <p:spPr>
          <a:xfrm>
            <a:off x="5143839" y="3442458"/>
            <a:ext cx="807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400" dirty="0">
                <a:latin typeface="Avenir Book" panose="02000503020000020003" pitchFamily="2" charset="0"/>
              </a:rPr>
              <a:t>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A8765-9F5A-DDF2-A84D-0F149E84F0A8}"/>
              </a:ext>
            </a:extLst>
          </p:cNvPr>
          <p:cNvSpPr txBox="1"/>
          <p:nvPr/>
        </p:nvSpPr>
        <p:spPr>
          <a:xfrm>
            <a:off x="5885087" y="3643274"/>
            <a:ext cx="138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>
                <a:latin typeface="Avenir Book" panose="02000503020000020003" pitchFamily="2" charset="0"/>
              </a:rPr>
              <a:t>Teachers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C2217-9088-D551-E2DD-4A26C515CFD0}"/>
              </a:ext>
            </a:extLst>
          </p:cNvPr>
          <p:cNvSpPr txBox="1"/>
          <p:nvPr/>
        </p:nvSpPr>
        <p:spPr>
          <a:xfrm>
            <a:off x="8248614" y="3302755"/>
            <a:ext cx="120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400" dirty="0">
                <a:latin typeface="Avenir Book" panose="02000503020000020003" pitchFamily="2" charset="0"/>
              </a:rPr>
              <a:t>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692CA-6DFE-B3A1-AA60-D11CF65C2A9F}"/>
              </a:ext>
            </a:extLst>
          </p:cNvPr>
          <p:cNvSpPr txBox="1"/>
          <p:nvPr/>
        </p:nvSpPr>
        <p:spPr>
          <a:xfrm>
            <a:off x="9278863" y="3511676"/>
            <a:ext cx="138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>
                <a:latin typeface="Avenir Book" panose="02000503020000020003" pitchFamily="2" charset="0"/>
              </a:rPr>
              <a:t>Students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CA6E91-22A6-32FC-8DCF-48C5F79D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75" y="4326524"/>
            <a:ext cx="4547689" cy="3083442"/>
          </a:xfrm>
          <a:prstGeom prst="roundRect">
            <a:avLst>
              <a:gd name="adj" fmla="val 321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08989B-3309-DF44-A1B1-6FD7085BC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577" y="4281117"/>
            <a:ext cx="4625695" cy="3136332"/>
          </a:xfrm>
          <a:prstGeom prst="roundRect">
            <a:avLst>
              <a:gd name="adj" fmla="val 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3A7341-5C98-2EAE-2441-9A6B77E766BF}"/>
              </a:ext>
            </a:extLst>
          </p:cNvPr>
          <p:cNvSpPr txBox="1"/>
          <p:nvPr/>
        </p:nvSpPr>
        <p:spPr>
          <a:xfrm>
            <a:off x="3049030" y="356560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dirty="0"/>
              <a:t> </a:t>
            </a:r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91E2CE3-C65C-0C4B-A5BC-A8C4E5CA0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413" y="27071"/>
            <a:ext cx="1641091" cy="16410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D35C06-927D-5074-D065-964637A391EF}"/>
              </a:ext>
            </a:extLst>
          </p:cNvPr>
          <p:cNvSpPr txBox="1"/>
          <p:nvPr/>
        </p:nvSpPr>
        <p:spPr>
          <a:xfrm>
            <a:off x="10453817" y="1463778"/>
            <a:ext cx="14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Tool Demo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19EE87-DBB0-F7EB-F37B-F37D57DFA731}"/>
              </a:ext>
            </a:extLst>
          </p:cNvPr>
          <p:cNvSpPr txBox="1"/>
          <p:nvPr/>
        </p:nvSpPr>
        <p:spPr>
          <a:xfrm>
            <a:off x="4455984" y="2854652"/>
            <a:ext cx="4246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strike="noStrike" dirty="0">
                <a:solidFill>
                  <a:srgbClr val="4FC3F7"/>
                </a:solidFill>
                <a:effectLst/>
                <a:latin typeface="Avenir Book" panose="02000503020000020003" pitchFamily="2" charset="0"/>
                <a:hlinkClick r:id="rId6"/>
              </a:rPr>
              <a:t>https://www.cotrack.website</a:t>
            </a:r>
            <a:endParaRPr lang="en-EE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848" y="745950"/>
            <a:ext cx="7637610" cy="477653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8"/>
          <p:cNvSpPr/>
          <p:nvPr/>
        </p:nvSpPr>
        <p:spPr>
          <a:xfrm>
            <a:off x="457200" y="755979"/>
            <a:ext cx="1540042" cy="348915"/>
          </a:xfrm>
          <a:prstGeom prst="wedgeRectCallout">
            <a:avLst>
              <a:gd name="adj1" fmla="val 223698"/>
              <a:gd name="adj2" fmla="val 296036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Configure the dashboard.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457200" y="1646313"/>
            <a:ext cx="1540042" cy="749969"/>
          </a:xfrm>
          <a:prstGeom prst="wedgeRectCallout">
            <a:avLst>
              <a:gd name="adj1" fmla="val 260417"/>
              <a:gd name="adj2" fmla="val 154197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dynamics in terms of who is talking to whom.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457200" y="2937701"/>
            <a:ext cx="1540042" cy="453191"/>
          </a:xfrm>
          <a:prstGeom prst="wedgeRectCallout">
            <a:avLst>
              <a:gd name="adj1" fmla="val 241667"/>
              <a:gd name="adj2" fmla="val 227694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time of each group member.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8"/>
          <p:cNvSpPr/>
          <p:nvPr/>
        </p:nvSpPr>
        <p:spPr>
          <a:xfrm>
            <a:off x="470982" y="4359434"/>
            <a:ext cx="1540042" cy="790074"/>
          </a:xfrm>
          <a:prstGeom prst="wedgeRectCallout">
            <a:avLst>
              <a:gd name="adj1" fmla="val 374480"/>
              <a:gd name="adj2" fmla="val -32953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shows how much everyone in the group contributed to written text document.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8"/>
          <p:cNvSpPr/>
          <p:nvPr/>
        </p:nvSpPr>
        <p:spPr>
          <a:xfrm>
            <a:off x="10432437" y="1231223"/>
            <a:ext cx="1540042" cy="790074"/>
          </a:xfrm>
          <a:prstGeom prst="wedgeRectCallout">
            <a:avLst>
              <a:gd name="adj1" fmla="val -109114"/>
              <a:gd name="adj2" fmla="val 171107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chances of high collaboration quality. Higher is better.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8"/>
          <p:cNvSpPr/>
          <p:nvPr/>
        </p:nvSpPr>
        <p:spPr>
          <a:xfrm>
            <a:off x="10548743" y="2542664"/>
            <a:ext cx="1540042" cy="790074"/>
          </a:xfrm>
          <a:prstGeom prst="wedgeRectCallout">
            <a:avLst>
              <a:gd name="adj1" fmla="val -152864"/>
              <a:gd name="adj2" fmla="val 108671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level of three dimensions of collaboration quality.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4906624" y="5827287"/>
            <a:ext cx="1540042" cy="465221"/>
          </a:xfrm>
          <a:prstGeom prst="wedgeRectCallout">
            <a:avLst>
              <a:gd name="adj1" fmla="val 1042"/>
              <a:gd name="adj2" fmla="val -199638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the word cloud of group’s conversation.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6779540" y="5827287"/>
            <a:ext cx="1540042" cy="465221"/>
          </a:xfrm>
          <a:prstGeom prst="wedgeRectCallout">
            <a:avLst>
              <a:gd name="adj1" fmla="val 1042"/>
              <a:gd name="adj2" fmla="val -199638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group's written document.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8740687" y="5827287"/>
            <a:ext cx="1540042" cy="465221"/>
          </a:xfrm>
          <a:prstGeom prst="wedgeRectCallout">
            <a:avLst>
              <a:gd name="adj1" fmla="val -4427"/>
              <a:gd name="adj2" fmla="val -191880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suggestions on interventions.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8"/>
          <p:cNvSpPr txBox="1"/>
          <p:nvPr/>
        </p:nvSpPr>
        <p:spPr>
          <a:xfrm>
            <a:off x="685798" y="0"/>
            <a:ext cx="4199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Group VIEW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2485" y="469230"/>
            <a:ext cx="8657241" cy="541421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9"/>
          <p:cNvSpPr/>
          <p:nvPr/>
        </p:nvSpPr>
        <p:spPr>
          <a:xfrm>
            <a:off x="685800" y="613611"/>
            <a:ext cx="1540042" cy="348915"/>
          </a:xfrm>
          <a:prstGeom prst="wedgeRectCallout">
            <a:avLst>
              <a:gd name="adj1" fmla="val 203386"/>
              <a:gd name="adj2" fmla="val 323623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details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9"/>
          <p:cNvSpPr/>
          <p:nvPr/>
        </p:nvSpPr>
        <p:spPr>
          <a:xfrm>
            <a:off x="4584032" y="1371600"/>
            <a:ext cx="5955631" cy="1022684"/>
          </a:xfrm>
          <a:prstGeom prst="roundRect">
            <a:avLst>
              <a:gd name="adj" fmla="val 7255"/>
            </a:avLst>
          </a:prstGeom>
          <a:noFill/>
          <a:ln w="127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9"/>
          <p:cNvSpPr/>
          <p:nvPr/>
        </p:nvSpPr>
        <p:spPr>
          <a:xfrm>
            <a:off x="685799" y="2219826"/>
            <a:ext cx="2546685" cy="872290"/>
          </a:xfrm>
          <a:prstGeom prst="wedgeRectCallout">
            <a:avLst>
              <a:gd name="adj1" fmla="val 144231"/>
              <a:gd name="adj2" fmla="val 96727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Showing how equally group participants are speaking (in this example, only three students are talking to each other more often)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9"/>
          <p:cNvSpPr/>
          <p:nvPr/>
        </p:nvSpPr>
        <p:spPr>
          <a:xfrm>
            <a:off x="685799" y="3585410"/>
            <a:ext cx="2546685" cy="764005"/>
          </a:xfrm>
          <a:prstGeom prst="wedgeRectCallout">
            <a:avLst>
              <a:gd name="adj1" fmla="val 191003"/>
              <a:gd name="adj2" fmla="val -23273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shows the size of text each group has produced in comparison with other groups.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9"/>
          <p:cNvSpPr/>
          <p:nvPr/>
        </p:nvSpPr>
        <p:spPr>
          <a:xfrm>
            <a:off x="685798" y="5119436"/>
            <a:ext cx="2546685" cy="764005"/>
          </a:xfrm>
          <a:prstGeom prst="wedgeRectCallout">
            <a:avLst>
              <a:gd name="adj1" fmla="val 245334"/>
              <a:gd name="adj2" fmla="val -141383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traffic system shows the predicted collaboration quality level of the group. (Green: High, Yellow: Medium, Red: Low)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9"/>
          <p:cNvSpPr txBox="1"/>
          <p:nvPr/>
        </p:nvSpPr>
        <p:spPr>
          <a:xfrm>
            <a:off x="685798" y="0"/>
            <a:ext cx="4199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CLASSROOM VIEW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73AD1-5EE1-7EA4-5CC5-EAFE90646211}"/>
              </a:ext>
            </a:extLst>
          </p:cNvPr>
          <p:cNvSpPr txBox="1"/>
          <p:nvPr/>
        </p:nvSpPr>
        <p:spPr>
          <a:xfrm>
            <a:off x="685798" y="6125078"/>
            <a:ext cx="1107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Chejara</a:t>
            </a:r>
            <a:r>
              <a:rPr lang="en-GB" sz="12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P.,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Kasepalu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R., Prieto, L., P., Rodríguez-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Triana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, M. J., &amp; Ruiz-Calleja, A. (2024). Bringing collaboration analytics using multimodal data to the masses: Evaluation and design guidelines for developing a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mmla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 system for research and teaching practices in CSCL. </a:t>
            </a:r>
            <a:r>
              <a:rPr lang="en-GB" sz="12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In the 14th International Learning Analytics and Knowledge Conference (LAK24)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. ACM. https://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doi.org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/10.1145/3636555.3636877</a:t>
            </a:r>
            <a:endParaRPr lang="en-EE" sz="12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DC5F3-5776-66F4-BACD-1D4191E67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6C777-B9C6-B857-517C-E3C4D4A55EA1}"/>
              </a:ext>
            </a:extLst>
          </p:cNvPr>
          <p:cNvSpPr txBox="1"/>
          <p:nvPr/>
        </p:nvSpPr>
        <p:spPr>
          <a:xfrm>
            <a:off x="730754" y="2136338"/>
            <a:ext cx="11175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54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How to build across context generalizable ML models for collaboration quality estimation?</a:t>
            </a:r>
          </a:p>
        </p:txBody>
      </p:sp>
    </p:spTree>
    <p:extLst>
      <p:ext uri="{BB962C8B-B14F-4D97-AF65-F5344CB8AC3E}">
        <p14:creationId xmlns:p14="http://schemas.microsoft.com/office/powerpoint/2010/main" val="766253580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3595CE-97B2-B271-3D19-238DCE6E0E6C}"/>
              </a:ext>
            </a:extLst>
          </p:cNvPr>
          <p:cNvGrpSpPr/>
          <p:nvPr/>
        </p:nvGrpSpPr>
        <p:grpSpPr>
          <a:xfrm>
            <a:off x="1019996" y="1692416"/>
            <a:ext cx="514524" cy="400110"/>
            <a:chOff x="3432520" y="1190193"/>
            <a:chExt cx="981480" cy="76322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8598CF4-272D-E118-085A-BF752C5C29D7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7A942CF-A978-4A07-3EB6-82C09F669F85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CF9BD9-D1BE-F103-95AB-72BA3710A6DF}"/>
              </a:ext>
            </a:extLst>
          </p:cNvPr>
          <p:cNvSpPr txBox="1"/>
          <p:nvPr/>
        </p:nvSpPr>
        <p:spPr>
          <a:xfrm>
            <a:off x="1051581" y="1710245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A19D13-0E2E-1E2E-F686-F8CEA9FE3627}"/>
              </a:ext>
            </a:extLst>
          </p:cNvPr>
          <p:cNvGrpSpPr/>
          <p:nvPr/>
        </p:nvGrpSpPr>
        <p:grpSpPr>
          <a:xfrm>
            <a:off x="1038323" y="3988171"/>
            <a:ext cx="514524" cy="400110"/>
            <a:chOff x="3432520" y="1190193"/>
            <a:chExt cx="981480" cy="76322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D256879-10FB-693B-B050-44070109833F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A9DF59B-9339-2470-3E13-8D9CF9DC8840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7F1CEF-728C-E5D0-8145-EE401CEE6B97}"/>
              </a:ext>
            </a:extLst>
          </p:cNvPr>
          <p:cNvSpPr txBox="1"/>
          <p:nvPr/>
        </p:nvSpPr>
        <p:spPr>
          <a:xfrm>
            <a:off x="1069908" y="4006000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D2C530-F7A5-9B0E-D317-396C48432580}"/>
              </a:ext>
            </a:extLst>
          </p:cNvPr>
          <p:cNvGrpSpPr/>
          <p:nvPr/>
        </p:nvGrpSpPr>
        <p:grpSpPr>
          <a:xfrm>
            <a:off x="1046992" y="5159895"/>
            <a:ext cx="514524" cy="400110"/>
            <a:chOff x="3432520" y="1190193"/>
            <a:chExt cx="981480" cy="76322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D7EC1F2-968F-C1A0-BF84-4E3876972349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F9DA05A-EAE3-5466-ABA6-F9F5EC4B8E38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CEC430C-36F1-F2EF-B544-58CC1DA5AB05}"/>
              </a:ext>
            </a:extLst>
          </p:cNvPr>
          <p:cNvSpPr txBox="1"/>
          <p:nvPr/>
        </p:nvSpPr>
        <p:spPr>
          <a:xfrm>
            <a:off x="1078577" y="5177724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B9E47-4223-C3AF-3452-12FF68DB10C4}"/>
              </a:ext>
            </a:extLst>
          </p:cNvPr>
          <p:cNvSpPr txBox="1"/>
          <p:nvPr/>
        </p:nvSpPr>
        <p:spPr>
          <a:xfrm>
            <a:off x="1652952" y="2844858"/>
            <a:ext cx="83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Use </a:t>
            </a:r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Random Forest </a:t>
            </a:r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for building robust ML models for collaboration quality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62F7E-029A-A7E6-EE3C-AB6C3A5980DF}"/>
              </a:ext>
            </a:extLst>
          </p:cNvPr>
          <p:cNvSpPr txBox="1"/>
          <p:nvPr/>
        </p:nvSpPr>
        <p:spPr>
          <a:xfrm>
            <a:off x="1686920" y="3906041"/>
            <a:ext cx="83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Use of </a:t>
            </a:r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contextual data to </a:t>
            </a:r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build context </a:t>
            </a:r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generalizable models for estimating collaboration quality</a:t>
            </a:r>
            <a:endParaRPr lang="en-EE" dirty="0">
              <a:solidFill>
                <a:srgbClr val="562F93"/>
              </a:solidFill>
              <a:latin typeface="Avenir Light" panose="020B040202020302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E3089-2D91-597B-E7CD-0F04BD51EDEB}"/>
              </a:ext>
            </a:extLst>
          </p:cNvPr>
          <p:cNvSpPr txBox="1"/>
          <p:nvPr/>
        </p:nvSpPr>
        <p:spPr>
          <a:xfrm>
            <a:off x="1652952" y="5077066"/>
            <a:ext cx="83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Use of </a:t>
            </a:r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audio data alone may </a:t>
            </a:r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enable development </a:t>
            </a:r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of across-context generalizable collaboration quality estimation models</a:t>
            </a:r>
            <a:endParaRPr lang="en-EE" dirty="0">
              <a:solidFill>
                <a:srgbClr val="562F93"/>
              </a:solidFill>
              <a:latin typeface="Avenir Light" panose="020B0402020203020204" pitchFamily="34" charset="77"/>
            </a:endParaRPr>
          </a:p>
        </p:txBody>
      </p:sp>
      <p:sp>
        <p:nvSpPr>
          <p:cNvPr id="20" name="Google Shape;70;p15">
            <a:extLst>
              <a:ext uri="{FF2B5EF4-FFF2-40B4-BE49-F238E27FC236}">
                <a16:creationId xmlns:a16="http://schemas.microsoft.com/office/drawing/2014/main" id="{18DA92ED-D964-920B-E7C2-C1DD86E0DAF8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GUIDELINES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A4A999-8E97-5462-AAE3-CD77EEF393E6}"/>
              </a:ext>
            </a:extLst>
          </p:cNvPr>
          <p:cNvGrpSpPr/>
          <p:nvPr/>
        </p:nvGrpSpPr>
        <p:grpSpPr>
          <a:xfrm>
            <a:off x="1006738" y="2837224"/>
            <a:ext cx="514524" cy="400110"/>
            <a:chOff x="3432520" y="1190193"/>
            <a:chExt cx="981480" cy="7632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F38B4BE-602A-F141-AFE4-EA8B6955459F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A336BBB-B098-6F76-53EF-4BE0231ECE90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72499B-CA10-2B85-4149-E68C8D74B1D5}"/>
              </a:ext>
            </a:extLst>
          </p:cNvPr>
          <p:cNvSpPr txBox="1"/>
          <p:nvPr/>
        </p:nvSpPr>
        <p:spPr>
          <a:xfrm>
            <a:off x="1046992" y="2873376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FADB0-93C8-61AA-3B5B-D1BEFDB804F2}"/>
              </a:ext>
            </a:extLst>
          </p:cNvPr>
          <p:cNvSpPr txBox="1"/>
          <p:nvPr/>
        </p:nvSpPr>
        <p:spPr>
          <a:xfrm>
            <a:off x="1686920" y="1614488"/>
            <a:ext cx="83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Use </a:t>
            </a:r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60 seconds time window </a:t>
            </a:r>
            <a:r>
              <a:rPr lang="en-EE" dirty="0">
                <a:solidFill>
                  <a:srgbClr val="562F93"/>
                </a:solidFill>
                <a:latin typeface="Avenir Light" panose="020B0402020203020204" pitchFamily="34" charset="77"/>
              </a:rPr>
              <a:t>for data segmentation for modeling collaboration quality using multimodal data</a:t>
            </a:r>
          </a:p>
        </p:txBody>
      </p:sp>
      <p:pic>
        <p:nvPicPr>
          <p:cNvPr id="27" name="Picture 2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A8D05EB-0D5F-787E-C370-7C07E63C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931" y="4893747"/>
            <a:ext cx="1498173" cy="14981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E89C61-287B-ED64-4223-62F513EA4FD3}"/>
              </a:ext>
            </a:extLst>
          </p:cNvPr>
          <p:cNvSpPr txBox="1"/>
          <p:nvPr/>
        </p:nvSpPr>
        <p:spPr>
          <a:xfrm>
            <a:off x="10414862" y="6287664"/>
            <a:ext cx="146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hlinkClick r:id="rId3"/>
              </a:rPr>
              <a:t>Thesis link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712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47229-C049-2D92-4D9C-70D168ED0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1DA98A-3B4A-50E7-2D80-B56A2B9D16A6}"/>
              </a:ext>
            </a:extLst>
          </p:cNvPr>
          <p:cNvGrpSpPr/>
          <p:nvPr/>
        </p:nvGrpSpPr>
        <p:grpSpPr>
          <a:xfrm>
            <a:off x="1367352" y="1757249"/>
            <a:ext cx="514524" cy="400110"/>
            <a:chOff x="3432520" y="1190193"/>
            <a:chExt cx="981480" cy="763229"/>
          </a:xfrm>
          <a:solidFill>
            <a:schemeClr val="accent2">
              <a:lumMod val="75000"/>
            </a:scheme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F6B5EC2-429A-1E63-9701-4A2061C3548E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99D4558-6298-32DD-86C2-E491AC106DF5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69FA00-610B-6206-E474-1F515844D8D6}"/>
              </a:ext>
            </a:extLst>
          </p:cNvPr>
          <p:cNvSpPr txBox="1"/>
          <p:nvPr/>
        </p:nvSpPr>
        <p:spPr>
          <a:xfrm>
            <a:off x="1398937" y="177507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BA9867-C5B3-449B-4C59-F4B39E6F257B}"/>
              </a:ext>
            </a:extLst>
          </p:cNvPr>
          <p:cNvGrpSpPr/>
          <p:nvPr/>
        </p:nvGrpSpPr>
        <p:grpSpPr>
          <a:xfrm>
            <a:off x="1396669" y="3802820"/>
            <a:ext cx="514524" cy="400110"/>
            <a:chOff x="3432520" y="1190193"/>
            <a:chExt cx="981480" cy="763229"/>
          </a:xfrm>
          <a:solidFill>
            <a:schemeClr val="accent2">
              <a:lumMod val="75000"/>
            </a:schemeClr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4CA41D6-EAE0-E547-9AFD-7A295977F12C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49713AD-6E7A-309B-52E2-55DA429306C0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85F447-B642-9EEE-14F2-617578A930BA}"/>
              </a:ext>
            </a:extLst>
          </p:cNvPr>
          <p:cNvSpPr txBox="1"/>
          <p:nvPr/>
        </p:nvSpPr>
        <p:spPr>
          <a:xfrm>
            <a:off x="1428254" y="3820649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F8F46-0E3A-2216-A944-C31F91291491}"/>
              </a:ext>
            </a:extLst>
          </p:cNvPr>
          <p:cNvGrpSpPr/>
          <p:nvPr/>
        </p:nvGrpSpPr>
        <p:grpSpPr>
          <a:xfrm>
            <a:off x="1405338" y="4974544"/>
            <a:ext cx="514524" cy="400110"/>
            <a:chOff x="3432520" y="1190193"/>
            <a:chExt cx="981480" cy="763229"/>
          </a:xfrm>
          <a:solidFill>
            <a:schemeClr val="accent2">
              <a:lumMod val="75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47A428-D62C-6DF8-FA93-490825155E0D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6621F3C-22D6-1D12-2CA9-43CFE610220E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8C6C95-A693-85D0-D44F-030D003FA409}"/>
              </a:ext>
            </a:extLst>
          </p:cNvPr>
          <p:cNvSpPr txBox="1"/>
          <p:nvPr/>
        </p:nvSpPr>
        <p:spPr>
          <a:xfrm>
            <a:off x="1436923" y="4992373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51522-1C2E-2E8B-9CC7-11ECFA0B7C3E}"/>
              </a:ext>
            </a:extLst>
          </p:cNvPr>
          <p:cNvSpPr txBox="1"/>
          <p:nvPr/>
        </p:nvSpPr>
        <p:spPr>
          <a:xfrm>
            <a:off x="2002691" y="2794332"/>
            <a:ext cx="83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Investigation using cross-modal 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7FED7-CC08-55E3-2D54-B3B8AF602579}"/>
              </a:ext>
            </a:extLst>
          </p:cNvPr>
          <p:cNvSpPr txBox="1"/>
          <p:nvPr/>
        </p:nvSpPr>
        <p:spPr>
          <a:xfrm>
            <a:off x="2045266" y="3820649"/>
            <a:ext cx="83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Impact of choosing different choices of ML modeling step on generalizability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8D4E4-6A56-1031-7D79-F328F20F1460}"/>
              </a:ext>
            </a:extLst>
          </p:cNvPr>
          <p:cNvSpPr txBox="1"/>
          <p:nvPr/>
        </p:nvSpPr>
        <p:spPr>
          <a:xfrm>
            <a:off x="2045266" y="4981791"/>
            <a:ext cx="83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Privacy-preserving approaches for MMLA</a:t>
            </a:r>
          </a:p>
        </p:txBody>
      </p:sp>
      <p:sp>
        <p:nvSpPr>
          <p:cNvPr id="20" name="Google Shape;70;p15">
            <a:extLst>
              <a:ext uri="{FF2B5EF4-FFF2-40B4-BE49-F238E27FC236}">
                <a16:creationId xmlns:a16="http://schemas.microsoft.com/office/drawing/2014/main" id="{366BA011-7863-1C03-2F85-FD4B7739201E}"/>
              </a:ext>
            </a:extLst>
          </p:cNvPr>
          <p:cNvSpPr txBox="1"/>
          <p:nvPr/>
        </p:nvSpPr>
        <p:spPr>
          <a:xfrm>
            <a:off x="435896" y="201004"/>
            <a:ext cx="1132020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FUTURE DIRECTIONS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01B872-CC3E-8FC8-89FA-7A594698777D}"/>
              </a:ext>
            </a:extLst>
          </p:cNvPr>
          <p:cNvGrpSpPr/>
          <p:nvPr/>
        </p:nvGrpSpPr>
        <p:grpSpPr>
          <a:xfrm>
            <a:off x="1356477" y="2786698"/>
            <a:ext cx="514524" cy="400110"/>
            <a:chOff x="3432520" y="1190193"/>
            <a:chExt cx="981480" cy="763229"/>
          </a:xfrm>
          <a:solidFill>
            <a:schemeClr val="accent2">
              <a:lumMod val="75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903DAE-B0E8-4716-8EBF-C21B0869A3BB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F6462C-A605-A449-8AEC-981B41421F35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846E1D1-3D5B-027F-4A24-300B0CF2605F}"/>
              </a:ext>
            </a:extLst>
          </p:cNvPr>
          <p:cNvSpPr txBox="1"/>
          <p:nvPr/>
        </p:nvSpPr>
        <p:spPr>
          <a:xfrm>
            <a:off x="1396731" y="2822850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8FE3E-498A-AD49-24F5-EC3F670BD37D}"/>
              </a:ext>
            </a:extLst>
          </p:cNvPr>
          <p:cNvSpPr txBox="1"/>
          <p:nvPr/>
        </p:nvSpPr>
        <p:spPr>
          <a:xfrm>
            <a:off x="2034276" y="1775078"/>
            <a:ext cx="83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Small dataset size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F1D83D-B94D-E082-734D-FADC8F874B61}"/>
              </a:ext>
            </a:extLst>
          </p:cNvPr>
          <p:cNvGrpSpPr/>
          <p:nvPr/>
        </p:nvGrpSpPr>
        <p:grpSpPr>
          <a:xfrm>
            <a:off x="1436923" y="6020269"/>
            <a:ext cx="514524" cy="400110"/>
            <a:chOff x="3432520" y="1190193"/>
            <a:chExt cx="981480" cy="763229"/>
          </a:xfrm>
          <a:solidFill>
            <a:schemeClr val="accent2">
              <a:lumMod val="75000"/>
            </a:schemeClr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E357222-8F4E-B1BC-23CE-81E8E4B94EBF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DA0F050-E079-19BC-F4EB-50C0C9D7BC8A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84BA127-B171-3B45-9B5B-41711F1927D7}"/>
              </a:ext>
            </a:extLst>
          </p:cNvPr>
          <p:cNvSpPr txBox="1"/>
          <p:nvPr/>
        </p:nvSpPr>
        <p:spPr>
          <a:xfrm>
            <a:off x="1468508" y="603809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8B78C-38DF-177F-9A80-BA10965EC94A}"/>
              </a:ext>
            </a:extLst>
          </p:cNvPr>
          <p:cNvSpPr txBox="1"/>
          <p:nvPr/>
        </p:nvSpPr>
        <p:spPr>
          <a:xfrm>
            <a:off x="2076851" y="6027516"/>
            <a:ext cx="83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b="1" dirty="0">
                <a:solidFill>
                  <a:srgbClr val="562F93"/>
                </a:solidFill>
                <a:latin typeface="Avenir Light" panose="020B0402020203020204" pitchFamily="34" charset="77"/>
              </a:rPr>
              <a:t>Teacher’s perception and response to AI-enabled systems</a:t>
            </a:r>
          </a:p>
        </p:txBody>
      </p:sp>
    </p:spTree>
    <p:extLst>
      <p:ext uri="{BB962C8B-B14F-4D97-AF65-F5344CB8AC3E}">
        <p14:creationId xmlns:p14="http://schemas.microsoft.com/office/powerpoint/2010/main" val="3787155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217464-62EE-C305-9C68-31086DE6B71F}"/>
              </a:ext>
            </a:extLst>
          </p:cNvPr>
          <p:cNvSpPr txBox="1"/>
          <p:nvPr/>
        </p:nvSpPr>
        <p:spPr>
          <a:xfrm>
            <a:off x="1048265" y="1379728"/>
            <a:ext cx="929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Your reasoning of </a:t>
            </a:r>
            <a:r>
              <a:rPr lang="en-EE" sz="2400" b="1" i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WHY </a:t>
            </a:r>
            <a:r>
              <a:rPr lang="en-EE" sz="2400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you do WHAT you do is more critical than WHAT you 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8931A-3052-112F-2F66-3F2606D3EB81}"/>
              </a:ext>
            </a:extLst>
          </p:cNvPr>
          <p:cNvSpPr txBox="1"/>
          <p:nvPr/>
        </p:nvSpPr>
        <p:spPr>
          <a:xfrm>
            <a:off x="647700" y="2949388"/>
            <a:ext cx="1009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8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FCCAD-D569-6A59-F242-B93DFA723F19}"/>
              </a:ext>
            </a:extLst>
          </p:cNvPr>
          <p:cNvSpPr txBox="1"/>
          <p:nvPr/>
        </p:nvSpPr>
        <p:spPr>
          <a:xfrm>
            <a:off x="491181" y="1010396"/>
            <a:ext cx="682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sz="9600" dirty="0">
                <a:solidFill>
                  <a:srgbClr val="C00000"/>
                </a:solidFill>
                <a:latin typeface="Baskerville Old Face" panose="02020602080505020303" pitchFamily="18" charset="77"/>
                <a:cs typeface="Al Bayan Plain" pitchFamily="2" charset="-78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EF538-0E9E-EEB4-79A9-4690D7EF1D8F}"/>
              </a:ext>
            </a:extLst>
          </p:cNvPr>
          <p:cNvSpPr txBox="1"/>
          <p:nvPr/>
        </p:nvSpPr>
        <p:spPr>
          <a:xfrm>
            <a:off x="9013224" y="1795226"/>
            <a:ext cx="172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>
                <a:latin typeface="Avenir Book" panose="02000503020000020003" pitchFamily="2" charset="0"/>
              </a:rPr>
              <a:t>Anonymous</a:t>
            </a:r>
          </a:p>
        </p:txBody>
      </p:sp>
    </p:spTree>
    <p:extLst>
      <p:ext uri="{BB962C8B-B14F-4D97-AF65-F5344CB8AC3E}">
        <p14:creationId xmlns:p14="http://schemas.microsoft.com/office/powerpoint/2010/main" val="341657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02F4E69C-F4E2-3D0A-E9D2-1AC353620452}"/>
              </a:ext>
            </a:extLst>
          </p:cNvPr>
          <p:cNvSpPr txBox="1"/>
          <p:nvPr/>
        </p:nvSpPr>
        <p:spPr>
          <a:xfrm>
            <a:off x="435896" y="201004"/>
            <a:ext cx="11756104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sym typeface="Avenir"/>
              </a:rPr>
              <a:t>References</a:t>
            </a:r>
            <a:endParaRPr sz="1467" b="1" dirty="0">
              <a:solidFill>
                <a:srgbClr val="1F0F44"/>
              </a:solidFill>
              <a:latin typeface="Avenir Black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A6B64-504A-ECC5-14ED-C29C22170763}"/>
              </a:ext>
            </a:extLst>
          </p:cNvPr>
          <p:cNvSpPr txBox="1"/>
          <p:nvPr/>
        </p:nvSpPr>
        <p:spPr>
          <a:xfrm>
            <a:off x="435897" y="1186684"/>
            <a:ext cx="11220956" cy="4607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1067" dirty="0">
                <a:latin typeface="Avenir Book" panose="02000503020000020003" pitchFamily="2" charset="0"/>
              </a:rPr>
              <a:t>﻿Chounta, I. A., &amp; Avouris, N. (2016). Towards the real-time evaluation of collaborative activities: Integration of an automatic rater of collaboration quality in the classroom from the </a:t>
            </a:r>
          </a:p>
          <a:p>
            <a:r>
              <a:rPr lang="en-GB" sz="1067" dirty="0">
                <a:latin typeface="Avenir Book" panose="02000503020000020003" pitchFamily="2" charset="0"/>
              </a:rPr>
              <a:t>     teacher’s perspective. </a:t>
            </a:r>
            <a:r>
              <a:rPr lang="en-GB" sz="1067" i="1" dirty="0">
                <a:latin typeface="Avenir Book" panose="02000503020000020003" pitchFamily="2" charset="0"/>
              </a:rPr>
              <a:t>Education and Information Technologies</a:t>
            </a:r>
            <a:r>
              <a:rPr lang="en-GB" sz="1067" dirty="0">
                <a:latin typeface="Avenir Book" panose="02000503020000020003" pitchFamily="2" charset="0"/>
              </a:rPr>
              <a:t>, </a:t>
            </a:r>
            <a:r>
              <a:rPr lang="en-GB" sz="1067" i="1" dirty="0">
                <a:latin typeface="Avenir Book" panose="02000503020000020003" pitchFamily="2" charset="0"/>
              </a:rPr>
              <a:t>21</a:t>
            </a:r>
            <a:r>
              <a:rPr lang="en-GB" sz="1067" dirty="0">
                <a:latin typeface="Avenir Book" panose="02000503020000020003" pitchFamily="2" charset="0"/>
              </a:rPr>
              <a:t>(4), 815–835. https://</a:t>
            </a:r>
            <a:r>
              <a:rPr lang="en-GB" sz="1067" dirty="0" err="1">
                <a:latin typeface="Avenir Book" panose="02000503020000020003" pitchFamily="2" charset="0"/>
              </a:rPr>
              <a:t>doi.org</a:t>
            </a:r>
            <a:r>
              <a:rPr lang="en-GB" sz="1067" dirty="0">
                <a:latin typeface="Avenir Book" panose="02000503020000020003" pitchFamily="2" charset="0"/>
              </a:rPr>
              <a:t>/10.1007/s10639-014-9355-3</a:t>
            </a:r>
          </a:p>
          <a:p>
            <a:r>
              <a:rPr lang="en-GB" sz="1067" dirty="0">
                <a:latin typeface="Avenir Book" panose="02000503020000020003" pitchFamily="2" charset="0"/>
              </a:rPr>
              <a:t>2. </a:t>
            </a:r>
            <a:r>
              <a:rPr lang="en-GB" sz="1067" dirty="0" err="1">
                <a:latin typeface="Avenir Book" panose="02000503020000020003" pitchFamily="2" charset="0"/>
              </a:rPr>
              <a:t>Rummel</a:t>
            </a:r>
            <a:r>
              <a:rPr lang="en-GB" sz="1067" dirty="0">
                <a:latin typeface="Avenir Book" panose="02000503020000020003" pitchFamily="2" charset="0"/>
              </a:rPr>
              <a:t>, N., </a:t>
            </a:r>
            <a:r>
              <a:rPr lang="en-GB" sz="1067" dirty="0" err="1">
                <a:latin typeface="Avenir Book" panose="02000503020000020003" pitchFamily="2" charset="0"/>
              </a:rPr>
              <a:t>Deiglmayr</a:t>
            </a:r>
            <a:r>
              <a:rPr lang="en-GB" sz="1067" dirty="0">
                <a:latin typeface="Avenir Book" panose="02000503020000020003" pitchFamily="2" charset="0"/>
              </a:rPr>
              <a:t>, A., Spada, H., </a:t>
            </a:r>
            <a:r>
              <a:rPr lang="en-GB" sz="1067" dirty="0" err="1">
                <a:latin typeface="Avenir Book" panose="02000503020000020003" pitchFamily="2" charset="0"/>
              </a:rPr>
              <a:t>Kahrimanis</a:t>
            </a:r>
            <a:r>
              <a:rPr lang="en-GB" sz="1067" dirty="0">
                <a:latin typeface="Avenir Book" panose="02000503020000020003" pitchFamily="2" charset="0"/>
              </a:rPr>
              <a:t>, G., &amp; Avouris, N. (2011). </a:t>
            </a:r>
            <a:r>
              <a:rPr lang="en-GB" sz="1067" dirty="0" err="1">
                <a:latin typeface="Avenir Book" panose="02000503020000020003" pitchFamily="2" charset="0"/>
              </a:rPr>
              <a:t>Analyzing</a:t>
            </a:r>
            <a:r>
              <a:rPr lang="en-GB" sz="1067" dirty="0">
                <a:latin typeface="Avenir Book" panose="02000503020000020003" pitchFamily="2" charset="0"/>
              </a:rPr>
              <a:t> Interactions in CSCL. </a:t>
            </a:r>
            <a:r>
              <a:rPr lang="en-GB" sz="1067" i="1" dirty="0" err="1">
                <a:latin typeface="Avenir Book" panose="02000503020000020003" pitchFamily="2" charset="0"/>
              </a:rPr>
              <a:t>Analyzing</a:t>
            </a:r>
            <a:r>
              <a:rPr lang="en-GB" sz="1067" i="1" dirty="0">
                <a:latin typeface="Avenir Book" panose="02000503020000020003" pitchFamily="2" charset="0"/>
              </a:rPr>
              <a:t> Interactions in CSCL</a:t>
            </a:r>
            <a:r>
              <a:rPr lang="en-GB" sz="1067" dirty="0">
                <a:latin typeface="Avenir Book" panose="02000503020000020003" pitchFamily="2" charset="0"/>
              </a:rPr>
              <a:t>, 367–390. </a:t>
            </a:r>
            <a:r>
              <a:rPr lang="en-GB" sz="1067" dirty="0">
                <a:latin typeface="Avenir Book" panose="02000503020000020003" pitchFamily="2" charset="0"/>
                <a:hlinkClick r:id="rId2"/>
              </a:rPr>
              <a:t>https://doi.org/10.1007/978-1-4419-7710-6</a:t>
            </a:r>
            <a:endParaRPr lang="en-GB" sz="1067" dirty="0">
              <a:latin typeface="Avenir Book" panose="02000503020000020003" pitchFamily="2" charset="0"/>
            </a:endParaRPr>
          </a:p>
          <a:p>
            <a:r>
              <a:rPr lang="en-GB" sz="1067" dirty="0">
                <a:latin typeface="Avenir Book" panose="02000503020000020003" pitchFamily="2" charset="0"/>
              </a:rPr>
              <a:t>3. </a:t>
            </a:r>
            <a:r>
              <a:rPr lang="en-GB" sz="1100" dirty="0">
                <a:effectLst/>
              </a:rPr>
              <a:t>DiMicco, J. M., </a:t>
            </a:r>
            <a:r>
              <a:rPr lang="en-GB" sz="1100" dirty="0" err="1">
                <a:effectLst/>
              </a:rPr>
              <a:t>Pandolfo</a:t>
            </a:r>
            <a:r>
              <a:rPr lang="en-GB" sz="1100" dirty="0">
                <a:effectLst/>
              </a:rPr>
              <a:t>, A., &amp; Bender, W. (2004). Influencing group participation with a shared display. </a:t>
            </a:r>
            <a:r>
              <a:rPr lang="en-GB" sz="1100" i="1" dirty="0">
                <a:effectLst/>
              </a:rPr>
              <a:t>Proceedings of the 2004 ACM Conference on Computer Supported   </a:t>
            </a:r>
          </a:p>
          <a:p>
            <a:r>
              <a:rPr lang="en-GB" sz="1100" i="1" dirty="0"/>
              <a:t>     </a:t>
            </a:r>
            <a:r>
              <a:rPr lang="en-GB" sz="1100" i="1" dirty="0">
                <a:effectLst/>
              </a:rPr>
              <a:t>Cooperative Work  - CSCW ’04</a:t>
            </a:r>
            <a:r>
              <a:rPr lang="en-GB" sz="1100" dirty="0">
                <a:effectLst/>
              </a:rPr>
              <a:t>, 614. </a:t>
            </a:r>
            <a:r>
              <a:rPr lang="en-GB" sz="1100" dirty="0">
                <a:effectLst/>
                <a:hlinkClick r:id="rId3"/>
              </a:rPr>
              <a:t>https://doi.org/10.1145/1031607.1031713</a:t>
            </a:r>
            <a:endParaRPr lang="en-GB" sz="1100" dirty="0">
              <a:effectLst/>
            </a:endParaRPr>
          </a:p>
          <a:p>
            <a:r>
              <a:rPr lang="en-GB" sz="1100" dirty="0">
                <a:latin typeface="Avenir Book" panose="02000503020000020003" pitchFamily="2" charset="0"/>
              </a:rPr>
              <a:t>4. </a:t>
            </a:r>
            <a:r>
              <a:rPr lang="en-GB" sz="1100" dirty="0" err="1">
                <a:effectLst/>
              </a:rPr>
              <a:t>Bachour</a:t>
            </a:r>
            <a:r>
              <a:rPr lang="en-GB" sz="1100" dirty="0">
                <a:effectLst/>
              </a:rPr>
              <a:t>, K., Kaplan, F., &amp; </a:t>
            </a:r>
            <a:r>
              <a:rPr lang="en-GB" sz="1100" dirty="0" err="1">
                <a:effectLst/>
              </a:rPr>
              <a:t>Dillenbourg</a:t>
            </a:r>
            <a:r>
              <a:rPr lang="en-GB" sz="1100" dirty="0">
                <a:effectLst/>
              </a:rPr>
              <a:t>, P. (2010). An interactive table for supporting participation balance in face-to-face collaborative learning. </a:t>
            </a:r>
            <a:r>
              <a:rPr lang="en-GB" sz="1100" i="1" dirty="0">
                <a:effectLst/>
              </a:rPr>
              <a:t>IEEE Transactions on Learning Technologies</a:t>
            </a:r>
            <a:r>
              <a:rPr lang="en-GB" sz="1100" dirty="0">
                <a:effectLst/>
              </a:rPr>
              <a:t>, </a:t>
            </a:r>
            <a:r>
              <a:rPr lang="en-GB" sz="1100" i="1" dirty="0">
                <a:effectLst/>
              </a:rPr>
              <a:t>3</a:t>
            </a:r>
            <a:r>
              <a:rPr lang="en-GB" sz="1100" dirty="0">
                <a:effectLst/>
              </a:rPr>
              <a:t>(3), 203–213. https://</a:t>
            </a:r>
            <a:r>
              <a:rPr lang="en-GB" sz="1100" dirty="0" err="1">
                <a:effectLst/>
              </a:rPr>
              <a:t>doi.org</a:t>
            </a:r>
            <a:r>
              <a:rPr lang="en-GB" sz="1100" dirty="0">
                <a:effectLst/>
              </a:rPr>
              <a:t>/10.1109/TLT.2010.18</a:t>
            </a:r>
          </a:p>
          <a:p>
            <a:r>
              <a:rPr lang="en-GB" sz="1067" dirty="0">
                <a:latin typeface="Avenir Book" panose="02000503020000020003" pitchFamily="2" charset="0"/>
              </a:rPr>
              <a:t>5. </a:t>
            </a:r>
            <a:r>
              <a:rPr lang="en-GB" sz="1100" dirty="0" err="1">
                <a:effectLst/>
              </a:rPr>
              <a:t>Lubold</a:t>
            </a:r>
            <a:r>
              <a:rPr lang="en-GB" sz="1100" dirty="0">
                <a:effectLst/>
              </a:rPr>
              <a:t>, N., &amp; </a:t>
            </a:r>
            <a:r>
              <a:rPr lang="en-GB" sz="1100" dirty="0" err="1">
                <a:effectLst/>
              </a:rPr>
              <a:t>Pon</a:t>
            </a:r>
            <a:r>
              <a:rPr lang="en-GB" sz="1100" dirty="0">
                <a:effectLst/>
              </a:rPr>
              <a:t>-Barry, H. (2014). Acoustic-Prosodic Entrainment and Rapport in Collaborative Learning Dialogues. </a:t>
            </a:r>
            <a:r>
              <a:rPr lang="en-GB" sz="1100" i="1" dirty="0">
                <a:effectLst/>
              </a:rPr>
              <a:t>Proceedings of the 2014 ACM Workshop on Multimodal Learning Analytics Workshop and Grand Challenge - MLA ’14</a:t>
            </a:r>
            <a:r>
              <a:rPr lang="en-GB" sz="1100" dirty="0">
                <a:effectLst/>
              </a:rPr>
              <a:t>, 5–12. https://</a:t>
            </a:r>
            <a:r>
              <a:rPr lang="en-GB" sz="1100" dirty="0" err="1">
                <a:effectLst/>
              </a:rPr>
              <a:t>doi.org</a:t>
            </a:r>
            <a:r>
              <a:rPr lang="en-GB" sz="1100" dirty="0">
                <a:effectLst/>
              </a:rPr>
              <a:t>/10.1145/2666633.2666635</a:t>
            </a:r>
            <a:endParaRPr lang="en-GB" sz="1067" dirty="0">
              <a:latin typeface="Avenir Book" panose="02000503020000020003" pitchFamily="2" charset="0"/>
            </a:endParaRPr>
          </a:p>
          <a:p>
            <a:r>
              <a:rPr lang="en-GB" sz="1067" dirty="0">
                <a:latin typeface="Avenir Book" panose="02000503020000020003" pitchFamily="2" charset="0"/>
              </a:rPr>
              <a:t>5. Ochoa, X., &amp; Worsley, M. (2016). Augmenting Learning Analytics with Multimodal Sensory Data. </a:t>
            </a:r>
            <a:r>
              <a:rPr lang="en-GB" sz="1067" i="1" dirty="0">
                <a:latin typeface="Avenir Book" panose="02000503020000020003" pitchFamily="2" charset="0"/>
              </a:rPr>
              <a:t>Journal of Learning Analytics</a:t>
            </a:r>
            <a:r>
              <a:rPr lang="en-GB" sz="1067" dirty="0">
                <a:latin typeface="Avenir Book" panose="02000503020000020003" pitchFamily="2" charset="0"/>
              </a:rPr>
              <a:t>, </a:t>
            </a:r>
            <a:r>
              <a:rPr lang="en-GB" sz="1067" i="1" dirty="0">
                <a:latin typeface="Avenir Book" panose="02000503020000020003" pitchFamily="2" charset="0"/>
              </a:rPr>
              <a:t>3</a:t>
            </a:r>
            <a:r>
              <a:rPr lang="en-GB" sz="1067" dirty="0">
                <a:latin typeface="Avenir Book" panose="02000503020000020003" pitchFamily="2" charset="0"/>
              </a:rPr>
              <a:t>(2), 213–219. https://</a:t>
            </a:r>
            <a:r>
              <a:rPr lang="en-GB" sz="1067" dirty="0" err="1">
                <a:latin typeface="Avenir Book" panose="02000503020000020003" pitchFamily="2" charset="0"/>
              </a:rPr>
              <a:t>doi.org</a:t>
            </a:r>
            <a:r>
              <a:rPr lang="en-GB" sz="1067" dirty="0">
                <a:latin typeface="Avenir Book" panose="02000503020000020003" pitchFamily="2" charset="0"/>
              </a:rPr>
              <a:t>/10.18608/jla.2016.32.10</a:t>
            </a:r>
          </a:p>
          <a:p>
            <a:r>
              <a:rPr lang="en-GB" sz="1067" dirty="0">
                <a:latin typeface="Avenir Book" panose="02000503020000020003" pitchFamily="2" charset="0"/>
              </a:rPr>
              <a:t>4. Raschka, S. Model Evaluation, Model Selection, and Algorithm Selection in Machine Learning. </a:t>
            </a:r>
            <a:r>
              <a:rPr lang="en-GB" sz="1067" dirty="0" err="1">
                <a:latin typeface="Avenir Book" panose="02000503020000020003" pitchFamily="2" charset="0"/>
              </a:rPr>
              <a:t>arXiv</a:t>
            </a:r>
            <a:r>
              <a:rPr lang="en-GB" sz="1067" dirty="0">
                <a:latin typeface="Avenir Book" panose="02000503020000020003" pitchFamily="2" charset="0"/>
              </a:rPr>
              <a:t> 2018, arXiv:1811.12808.</a:t>
            </a:r>
          </a:p>
          <a:p>
            <a:r>
              <a:rPr lang="en-GB" sz="1067" dirty="0">
                <a:latin typeface="Avenir Book" panose="02000503020000020003" pitchFamily="2" charset="0"/>
              </a:rPr>
              <a:t>6. Martínez-</a:t>
            </a:r>
            <a:r>
              <a:rPr lang="en-GB" sz="1067" dirty="0" err="1">
                <a:latin typeface="Avenir Book" panose="02000503020000020003" pitchFamily="2" charset="0"/>
              </a:rPr>
              <a:t>maldonado</a:t>
            </a:r>
            <a:r>
              <a:rPr lang="en-GB" sz="1067" dirty="0">
                <a:latin typeface="Avenir Book" panose="02000503020000020003" pitchFamily="2" charset="0"/>
              </a:rPr>
              <a:t>, R. (2011). Modelling and Identifying Collaborative Situations in a Collocated Multi- display Groupware Setting. </a:t>
            </a:r>
            <a:r>
              <a:rPr lang="en-GB" sz="1067" i="1" dirty="0">
                <a:latin typeface="Avenir Book" panose="02000503020000020003" pitchFamily="2" charset="0"/>
              </a:rPr>
              <a:t>Lecture Notes in Computer Science (Including Subseries Lecture Notes in Artificial Intelligence and Lecture Notes in Bioinformatics)</a:t>
            </a:r>
            <a:r>
              <a:rPr lang="en-GB" sz="1067" dirty="0">
                <a:latin typeface="Avenir Book" panose="02000503020000020003" pitchFamily="2" charset="0"/>
              </a:rPr>
              <a:t>, </a:t>
            </a:r>
            <a:r>
              <a:rPr lang="en-GB" sz="1067" i="1" dirty="0">
                <a:latin typeface="Avenir Book" panose="02000503020000020003" pitchFamily="2" charset="0"/>
              </a:rPr>
              <a:t>6738</a:t>
            </a:r>
            <a:r>
              <a:rPr lang="en-GB" sz="1067" dirty="0">
                <a:latin typeface="Avenir Book" panose="02000503020000020003" pitchFamily="2" charset="0"/>
              </a:rPr>
              <a:t>(June), 39–46. https://</a:t>
            </a:r>
            <a:r>
              <a:rPr lang="en-GB" sz="1067" dirty="0" err="1">
                <a:latin typeface="Avenir Book" panose="02000503020000020003" pitchFamily="2" charset="0"/>
              </a:rPr>
              <a:t>doi.org</a:t>
            </a:r>
            <a:r>
              <a:rPr lang="en-GB" sz="1067" dirty="0">
                <a:latin typeface="Avenir Book" panose="02000503020000020003" pitchFamily="2" charset="0"/>
              </a:rPr>
              <a:t>/10.1007/978-3-642-21869-9</a:t>
            </a:r>
          </a:p>
          <a:p>
            <a:pPr marL="304800" indent="-304800"/>
            <a:r>
              <a:rPr lang="en-GB" sz="1067" dirty="0">
                <a:latin typeface="Avenir Book" panose="02000503020000020003" pitchFamily="2" charset="0"/>
              </a:rPr>
              <a:t>7. </a:t>
            </a:r>
            <a:r>
              <a:rPr lang="en-GB" sz="1100" dirty="0" err="1">
                <a:effectLst/>
              </a:rPr>
              <a:t>Spikol</a:t>
            </a:r>
            <a:r>
              <a:rPr lang="en-GB" sz="1100" dirty="0">
                <a:effectLst/>
              </a:rPr>
              <a:t>, D., </a:t>
            </a:r>
            <a:r>
              <a:rPr lang="en-GB" sz="1100" dirty="0" err="1">
                <a:effectLst/>
              </a:rPr>
              <a:t>Ruffaldi</a:t>
            </a:r>
            <a:r>
              <a:rPr lang="en-GB" sz="1100" dirty="0">
                <a:effectLst/>
              </a:rPr>
              <a:t>, E., </a:t>
            </a:r>
            <a:r>
              <a:rPr lang="en-GB" sz="1100" dirty="0" err="1">
                <a:effectLst/>
              </a:rPr>
              <a:t>Dabisias</a:t>
            </a:r>
            <a:r>
              <a:rPr lang="en-GB" sz="1100" dirty="0">
                <a:effectLst/>
              </a:rPr>
              <a:t>, G., &amp; </a:t>
            </a:r>
            <a:r>
              <a:rPr lang="en-GB" sz="1100" dirty="0" err="1">
                <a:effectLst/>
              </a:rPr>
              <a:t>Cukurova</a:t>
            </a:r>
            <a:r>
              <a:rPr lang="en-GB" sz="1100" dirty="0">
                <a:effectLst/>
              </a:rPr>
              <a:t>, M. (2018). Supervised machine learning in multimodal learning analytics for estimating success in project-based learning.</a:t>
            </a:r>
          </a:p>
          <a:p>
            <a:pPr marL="304800" indent="-304800"/>
            <a:r>
              <a:rPr lang="en-GB" sz="1100" dirty="0"/>
              <a:t>   </a:t>
            </a:r>
            <a:r>
              <a:rPr lang="en-GB" sz="1100" dirty="0">
                <a:effectLst/>
              </a:rPr>
              <a:t> </a:t>
            </a:r>
            <a:r>
              <a:rPr lang="en-GB" sz="1100" i="1" dirty="0">
                <a:effectLst/>
              </a:rPr>
              <a:t>Journal of Computer Assisted Learning</a:t>
            </a:r>
            <a:r>
              <a:rPr lang="en-GB" sz="1100" dirty="0">
                <a:effectLst/>
              </a:rPr>
              <a:t>, </a:t>
            </a:r>
            <a:r>
              <a:rPr lang="en-GB" sz="1100" i="1" dirty="0">
                <a:effectLst/>
              </a:rPr>
              <a:t>34</a:t>
            </a:r>
            <a:r>
              <a:rPr lang="en-GB" sz="1100" dirty="0">
                <a:effectLst/>
              </a:rPr>
              <a:t>(4), 366–377. https://</a:t>
            </a:r>
            <a:r>
              <a:rPr lang="en-GB" sz="1100" dirty="0" err="1">
                <a:effectLst/>
              </a:rPr>
              <a:t>doi.org</a:t>
            </a:r>
            <a:r>
              <a:rPr lang="en-GB" sz="1100" dirty="0">
                <a:effectLst/>
              </a:rPr>
              <a:t>/10.1111/jcal.12263</a:t>
            </a:r>
          </a:p>
          <a:p>
            <a:r>
              <a:rPr lang="en-GB" sz="1067" dirty="0">
                <a:latin typeface="Avenir Book" panose="02000503020000020003" pitchFamily="2" charset="0"/>
              </a:rPr>
              <a:t>8. </a:t>
            </a:r>
            <a:r>
              <a:rPr lang="en-GB" sz="1067" dirty="0" err="1">
                <a:latin typeface="Avenir Book" panose="02000503020000020003" pitchFamily="2" charset="0"/>
              </a:rPr>
              <a:t>Drachsler</a:t>
            </a:r>
            <a:r>
              <a:rPr lang="en-GB" sz="1067" dirty="0">
                <a:latin typeface="Avenir Book" panose="02000503020000020003" pitchFamily="2" charset="0"/>
              </a:rPr>
              <a:t>, H., &amp; Greller, W. (2016, April). Privacy and analytics: it's a DELICATE issue a checklist for trusted learning analytics. In </a:t>
            </a:r>
            <a:r>
              <a:rPr lang="en-GB" sz="1067" i="1" dirty="0">
                <a:latin typeface="Avenir Book" panose="02000503020000020003" pitchFamily="2" charset="0"/>
              </a:rPr>
              <a:t>Proceedings of the sixth international conference on learning analytics &amp; knowledge</a:t>
            </a:r>
            <a:r>
              <a:rPr lang="en-GB" sz="1067" dirty="0">
                <a:latin typeface="Avenir Book" panose="02000503020000020003" pitchFamily="2" charset="0"/>
              </a:rPr>
              <a:t> (pp. 89-98).</a:t>
            </a:r>
          </a:p>
          <a:p>
            <a:endParaRPr lang="en-GB" sz="1067" dirty="0">
              <a:latin typeface="Avenir Book" panose="02000503020000020003" pitchFamily="2" charset="0"/>
            </a:endParaRPr>
          </a:p>
          <a:p>
            <a:endParaRPr lang="en-GB" sz="1067" dirty="0">
              <a:latin typeface="Avenir Book" panose="02000503020000020003" pitchFamily="2" charset="0"/>
            </a:endParaRPr>
          </a:p>
          <a:p>
            <a:endParaRPr lang="en-GB" sz="1067" dirty="0">
              <a:latin typeface="Avenir Book" panose="02000503020000020003" pitchFamily="2" charset="0"/>
            </a:endParaRPr>
          </a:p>
          <a:p>
            <a:endParaRPr lang="en-GB" sz="1067" dirty="0">
              <a:latin typeface="Avenir Book" panose="02000503020000020003" pitchFamily="2" charset="0"/>
            </a:endParaRPr>
          </a:p>
          <a:p>
            <a:endParaRPr lang="en-GB" sz="1067" dirty="0">
              <a:solidFill>
                <a:srgbClr val="0036CA"/>
              </a:solidFill>
              <a:latin typeface="Avenir Book" panose="02000503020000020003" pitchFamily="2" charset="0"/>
            </a:endParaRPr>
          </a:p>
          <a:p>
            <a:endParaRPr lang="en-GB" sz="1067" dirty="0">
              <a:latin typeface="Avenir Book" panose="02000503020000020003" pitchFamily="2" charset="0"/>
            </a:endParaRPr>
          </a:p>
          <a:p>
            <a:endParaRPr lang="en-GB" sz="1200" dirty="0">
              <a:latin typeface="Avenir Book" panose="02000503020000020003" pitchFamily="2" charset="0"/>
            </a:endParaRPr>
          </a:p>
          <a:p>
            <a:endParaRPr lang="en-GB" sz="1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6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D266-AFA4-C7DE-191B-6452523C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FAB164A-0821-97C2-F046-70BB3E30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4" y="1995948"/>
            <a:ext cx="6011406" cy="37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4ACCBDA4-423D-19A4-A302-0B8B99E8E595}"/>
              </a:ext>
            </a:extLst>
          </p:cNvPr>
          <p:cNvSpPr txBox="1"/>
          <p:nvPr/>
        </p:nvSpPr>
        <p:spPr>
          <a:xfrm>
            <a:off x="435896" y="201004"/>
            <a:ext cx="739828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387059E4-E0AE-BCF1-525D-1680BA3D45A0}"/>
              </a:ext>
            </a:extLst>
          </p:cNvPr>
          <p:cNvSpPr txBox="1"/>
          <p:nvPr/>
        </p:nvSpPr>
        <p:spPr>
          <a:xfrm>
            <a:off x="435895" y="1087348"/>
            <a:ext cx="84609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A8E38-4D8F-1A7F-E3E5-AB306EDD8C6F}"/>
              </a:ext>
            </a:extLst>
          </p:cNvPr>
          <p:cNvSpPr txBox="1"/>
          <p:nvPr/>
        </p:nvSpPr>
        <p:spPr>
          <a:xfrm>
            <a:off x="435894" y="2400691"/>
            <a:ext cx="547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Collaboration is a complex construct 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(Rummel et al., 2011).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3DB126-EA20-8D92-C0BB-CF25A9331FBD}"/>
              </a:ext>
            </a:extLst>
          </p:cNvPr>
          <p:cNvSpPr/>
          <p:nvPr/>
        </p:nvSpPr>
        <p:spPr>
          <a:xfrm>
            <a:off x="2322787" y="4025463"/>
            <a:ext cx="924910" cy="92491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4F700-275D-DB45-D3F6-FA84B8A02C68}"/>
              </a:ext>
            </a:extLst>
          </p:cNvPr>
          <p:cNvSpPr txBox="1"/>
          <p:nvPr/>
        </p:nvSpPr>
        <p:spPr>
          <a:xfrm>
            <a:off x="2198900" y="4950373"/>
            <a:ext cx="1172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050" dirty="0"/>
              <a:t>Collaboration Quality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668AF1-E2A2-3EC5-15CC-1B6438EA2917}"/>
              </a:ext>
            </a:extLst>
          </p:cNvPr>
          <p:cNvSpPr/>
          <p:nvPr/>
        </p:nvSpPr>
        <p:spPr>
          <a:xfrm>
            <a:off x="2630687" y="3456832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1D5ED0-1E89-DAA8-C619-860405037144}"/>
              </a:ext>
            </a:extLst>
          </p:cNvPr>
          <p:cNvSpPr/>
          <p:nvPr/>
        </p:nvSpPr>
        <p:spPr>
          <a:xfrm>
            <a:off x="1921452" y="3847009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C8CDA6-5B24-A981-51CF-9EB89668DC34}"/>
              </a:ext>
            </a:extLst>
          </p:cNvPr>
          <p:cNvSpPr/>
          <p:nvPr/>
        </p:nvSpPr>
        <p:spPr>
          <a:xfrm>
            <a:off x="1744145" y="460057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6A1A04-C7FB-2BF0-8E12-0036851F0E9A}"/>
              </a:ext>
            </a:extLst>
          </p:cNvPr>
          <p:cNvSpPr/>
          <p:nvPr/>
        </p:nvSpPr>
        <p:spPr>
          <a:xfrm>
            <a:off x="2225396" y="525817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879638-12BA-A26E-C93C-340AF1995115}"/>
              </a:ext>
            </a:extLst>
          </p:cNvPr>
          <p:cNvSpPr/>
          <p:nvPr/>
        </p:nvSpPr>
        <p:spPr>
          <a:xfrm>
            <a:off x="3016967" y="5234729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81A7A7-99A7-6DA5-604E-2C01DE9BED0B}"/>
              </a:ext>
            </a:extLst>
          </p:cNvPr>
          <p:cNvSpPr/>
          <p:nvPr/>
        </p:nvSpPr>
        <p:spPr>
          <a:xfrm>
            <a:off x="3491901" y="460057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0B0CB5-B7F8-8DC4-F7C8-C60B4EC424F2}"/>
              </a:ext>
            </a:extLst>
          </p:cNvPr>
          <p:cNvSpPr/>
          <p:nvPr/>
        </p:nvSpPr>
        <p:spPr>
          <a:xfrm>
            <a:off x="3371585" y="3847009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8B22E0-B773-C3DF-7164-9E59E134F2E3}"/>
              </a:ext>
            </a:extLst>
          </p:cNvPr>
          <p:cNvSpPr txBox="1"/>
          <p:nvPr/>
        </p:nvSpPr>
        <p:spPr>
          <a:xfrm>
            <a:off x="2985303" y="3460216"/>
            <a:ext cx="1067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Argumentation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320FF-56EC-B50C-FD28-955D9B209267}"/>
              </a:ext>
            </a:extLst>
          </p:cNvPr>
          <p:cNvSpPr txBox="1"/>
          <p:nvPr/>
        </p:nvSpPr>
        <p:spPr>
          <a:xfrm>
            <a:off x="3726202" y="3845305"/>
            <a:ext cx="94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Mutual understanding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B6973-B0F9-EF6C-B306-854CD8806674}"/>
              </a:ext>
            </a:extLst>
          </p:cNvPr>
          <p:cNvSpPr txBox="1"/>
          <p:nvPr/>
        </p:nvSpPr>
        <p:spPr>
          <a:xfrm>
            <a:off x="3874044" y="4615930"/>
            <a:ext cx="10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Cooperative orientation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9BE51-BE13-81BD-6F01-AB0362E2F60A}"/>
              </a:ext>
            </a:extLst>
          </p:cNvPr>
          <p:cNvSpPr txBox="1"/>
          <p:nvPr/>
        </p:nvSpPr>
        <p:spPr>
          <a:xfrm>
            <a:off x="3404375" y="5221275"/>
            <a:ext cx="10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Structuring problem-solving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58212-622C-04FD-42EF-90FE0EE0FFA7}"/>
              </a:ext>
            </a:extLst>
          </p:cNvPr>
          <p:cNvSpPr txBox="1"/>
          <p:nvPr/>
        </p:nvSpPr>
        <p:spPr>
          <a:xfrm>
            <a:off x="1372607" y="5216168"/>
            <a:ext cx="8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Knolwledge exchange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947F4-E57F-98A5-154D-18241FB8E686}"/>
              </a:ext>
            </a:extLst>
          </p:cNvPr>
          <p:cNvSpPr txBox="1"/>
          <p:nvPr/>
        </p:nvSpPr>
        <p:spPr>
          <a:xfrm>
            <a:off x="785500" y="4615930"/>
            <a:ext cx="9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Collaboration 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67151-A5FD-CDDF-6073-9E39E84F3728}"/>
              </a:ext>
            </a:extLst>
          </p:cNvPr>
          <p:cNvSpPr txBox="1"/>
          <p:nvPr/>
        </p:nvSpPr>
        <p:spPr>
          <a:xfrm>
            <a:off x="909272" y="3854409"/>
            <a:ext cx="97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Individual task orientation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7E2A37-DC64-887D-CD5B-865F27C864DF}"/>
              </a:ext>
            </a:extLst>
          </p:cNvPr>
          <p:cNvGrpSpPr/>
          <p:nvPr/>
        </p:nvGrpSpPr>
        <p:grpSpPr>
          <a:xfrm>
            <a:off x="4972068" y="7512915"/>
            <a:ext cx="4762332" cy="957069"/>
            <a:chOff x="4972068" y="5832393"/>
            <a:chExt cx="4762332" cy="95706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D561355-E960-FCCF-6F3C-6AA4FCF3B7F3}"/>
                </a:ext>
              </a:extLst>
            </p:cNvPr>
            <p:cNvSpPr/>
            <p:nvPr/>
          </p:nvSpPr>
          <p:spPr>
            <a:xfrm>
              <a:off x="4972068" y="5832393"/>
              <a:ext cx="4735367" cy="95706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D30F7B-B3E2-AEC3-83C2-EE058683555E}"/>
                </a:ext>
              </a:extLst>
            </p:cNvPr>
            <p:cNvSpPr txBox="1"/>
            <p:nvPr/>
          </p:nvSpPr>
          <p:spPr>
            <a:xfrm>
              <a:off x="5650674" y="6012804"/>
              <a:ext cx="40837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i="0" u="none" strike="noStrike" dirty="0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Difficult for teachers to monitor and detect problems </a:t>
              </a:r>
              <a:r>
                <a:rPr lang="en-GB" sz="1200" b="1" i="0" u="none" strike="noStrike" dirty="0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(Chounta &amp; Avouris, 2016)</a:t>
              </a:r>
              <a:endParaRPr lang="en-GB" sz="1200" b="1" dirty="0">
                <a:solidFill>
                  <a:schemeClr val="bg1"/>
                </a:solidFill>
              </a:endParaRPr>
            </a:p>
            <a:p>
              <a:endParaRPr lang="en-EE" sz="1400" dirty="0">
                <a:solidFill>
                  <a:schemeClr val="bg1"/>
                </a:solidFill>
              </a:endParaRPr>
            </a:p>
          </p:txBody>
        </p:sp>
        <p:pic>
          <p:nvPicPr>
            <p:cNvPr id="27" name="Graphic 26" descr="Warning outline">
              <a:extLst>
                <a:ext uri="{FF2B5EF4-FFF2-40B4-BE49-F238E27FC236}">
                  <a16:creationId xmlns:a16="http://schemas.microsoft.com/office/drawing/2014/main" id="{46413B0E-D1E5-BA3C-D446-E5A1E276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3139" y="6012804"/>
              <a:ext cx="481331" cy="48133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4A344D3-F08B-A743-02DD-D9DBBE59B25F}"/>
              </a:ext>
            </a:extLst>
          </p:cNvPr>
          <p:cNvSpPr txBox="1"/>
          <p:nvPr/>
        </p:nvSpPr>
        <p:spPr>
          <a:xfrm>
            <a:off x="11292846" y="6673334"/>
            <a:ext cx="55906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E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24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D4115A-0688-A15C-5C0E-84E29667D397}"/>
              </a:ext>
            </a:extLst>
          </p:cNvPr>
          <p:cNvSpPr txBox="1"/>
          <p:nvPr/>
        </p:nvSpPr>
        <p:spPr>
          <a:xfrm>
            <a:off x="2" y="209689"/>
            <a:ext cx="119079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67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and assessing automated models for estimating collaboration quality (and its dimensions) of small groups in authentic classroom settings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E8FC8-7B3E-38DD-72A7-1A58D406324E}"/>
              </a:ext>
            </a:extLst>
          </p:cNvPr>
          <p:cNvSpPr txBox="1"/>
          <p:nvPr/>
        </p:nvSpPr>
        <p:spPr>
          <a:xfrm>
            <a:off x="521205" y="2151043"/>
            <a:ext cx="16521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33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EFAR-MMLA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C880E-DF36-E743-AA5E-F953DF7E9FE9}"/>
              </a:ext>
            </a:extLst>
          </p:cNvPr>
          <p:cNvSpPr txBox="1"/>
          <p:nvPr/>
        </p:nvSpPr>
        <p:spPr>
          <a:xfrm>
            <a:off x="521205" y="3480926"/>
            <a:ext cx="16521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33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G-Met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A6534-CEC5-A1F4-1C26-B35DF8BFB5F6}"/>
              </a:ext>
            </a:extLst>
          </p:cNvPr>
          <p:cNvSpPr txBox="1"/>
          <p:nvPr/>
        </p:nvSpPr>
        <p:spPr>
          <a:xfrm>
            <a:off x="668713" y="2393114"/>
            <a:ext cx="297180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EE" sz="1067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EE" sz="1067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valuation </a:t>
            </a:r>
            <a:r>
              <a:rPr lang="en-EE" sz="1067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EE" sz="1067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ramework for </a:t>
            </a:r>
            <a:r>
              <a:rPr lang="en-EE" sz="1067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EE" sz="1067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ssessing and </a:t>
            </a:r>
            <a:r>
              <a:rPr lang="en-EE" sz="1067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EE" sz="1067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eporting generalizability of ML models in MMLA</a:t>
            </a:r>
            <a:endParaRPr lang="en-EE" sz="1333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D7B87-9961-CE90-61D0-87FFF2BE6390}"/>
              </a:ext>
            </a:extLst>
          </p:cNvPr>
          <p:cNvSpPr txBox="1"/>
          <p:nvPr/>
        </p:nvSpPr>
        <p:spPr>
          <a:xfrm>
            <a:off x="645895" y="3863089"/>
            <a:ext cx="297180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EE" sz="1067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hodology for building </a:t>
            </a:r>
            <a:r>
              <a:rPr lang="en-EE" sz="1067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EE" sz="1067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eneralizable ML model for collaboration quality and its dimensions</a:t>
            </a:r>
            <a:endParaRPr lang="en-EE" sz="1333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68F78-DB04-4ED4-A5B7-290AC62CEFBD}"/>
              </a:ext>
            </a:extLst>
          </p:cNvPr>
          <p:cNvSpPr txBox="1"/>
          <p:nvPr/>
        </p:nvSpPr>
        <p:spPr>
          <a:xfrm>
            <a:off x="514696" y="5172231"/>
            <a:ext cx="16521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33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3546-3687-DAE6-2CDF-E0958E9D0BA7}"/>
              </a:ext>
            </a:extLst>
          </p:cNvPr>
          <p:cNvSpPr txBox="1"/>
          <p:nvPr/>
        </p:nvSpPr>
        <p:spPr>
          <a:xfrm>
            <a:off x="645895" y="5463962"/>
            <a:ext cx="297180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EE" sz="106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llaboration quality indicators and machine learning </a:t>
            </a:r>
            <a:r>
              <a:rPr lang="en-EE" sz="1067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en-EE" sz="106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authentic classroom settings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DB83E-0D61-890B-3770-AD2127AC4CEF}"/>
              </a:ext>
            </a:extLst>
          </p:cNvPr>
          <p:cNvSpPr txBox="1"/>
          <p:nvPr/>
        </p:nvSpPr>
        <p:spPr>
          <a:xfrm>
            <a:off x="1623058" y="762277"/>
            <a:ext cx="366799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Methodology: </a:t>
            </a:r>
          </a:p>
          <a:p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   Engineering Methods (Basili, 1993)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299FCB2-5622-D61A-7711-443AF30996A1}"/>
              </a:ext>
            </a:extLst>
          </p:cNvPr>
          <p:cNvSpPr/>
          <p:nvPr/>
        </p:nvSpPr>
        <p:spPr>
          <a:xfrm>
            <a:off x="4053644" y="837937"/>
            <a:ext cx="1036501" cy="3418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9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Informational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65056C-7F84-7691-1102-90BAA5A01B76}"/>
              </a:ext>
            </a:extLst>
          </p:cNvPr>
          <p:cNvSpPr/>
          <p:nvPr/>
        </p:nvSpPr>
        <p:spPr>
          <a:xfrm>
            <a:off x="5314741" y="837937"/>
            <a:ext cx="781259" cy="3389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9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2766AA-10F1-7834-6AFB-F474D9F0D4CE}"/>
              </a:ext>
            </a:extLst>
          </p:cNvPr>
          <p:cNvSpPr/>
          <p:nvPr/>
        </p:nvSpPr>
        <p:spPr>
          <a:xfrm>
            <a:off x="6355694" y="839571"/>
            <a:ext cx="813495" cy="3389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9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39123D-B411-C28C-874F-CE9F1E325E04}"/>
              </a:ext>
            </a:extLst>
          </p:cNvPr>
          <p:cNvSpPr/>
          <p:nvPr/>
        </p:nvSpPr>
        <p:spPr>
          <a:xfrm>
            <a:off x="7358137" y="840891"/>
            <a:ext cx="914683" cy="3389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9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Evaluative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847C53-1805-B54F-100E-A3E505F42F8F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5090146" y="1007406"/>
            <a:ext cx="224597" cy="1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529B73-6898-014F-8FC9-D91FD0A63336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6096000" y="1007406"/>
            <a:ext cx="259693" cy="1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0EB36F-1A03-08B6-9199-3B788BA8CB7F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7169188" y="1009039"/>
            <a:ext cx="188949" cy="1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FEEA725-4AD0-A56E-436D-68AFC485B84E}"/>
              </a:ext>
            </a:extLst>
          </p:cNvPr>
          <p:cNvCxnSpPr>
            <a:cxnSpLocks/>
            <a:stCxn id="25" idx="3"/>
            <a:endCxn id="22" idx="2"/>
          </p:cNvCxnSpPr>
          <p:nvPr/>
        </p:nvCxnSpPr>
        <p:spPr>
          <a:xfrm flipH="1">
            <a:off x="4571896" y="1010359"/>
            <a:ext cx="3700925" cy="169467"/>
          </a:xfrm>
          <a:prstGeom prst="bentConnector4">
            <a:avLst>
              <a:gd name="adj1" fmla="val -6177"/>
              <a:gd name="adj2" fmla="val 2348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CCDC7B-228C-3476-2D9D-E848555521F0}"/>
              </a:ext>
            </a:extLst>
          </p:cNvPr>
          <p:cNvSpPr txBox="1"/>
          <p:nvPr/>
        </p:nvSpPr>
        <p:spPr>
          <a:xfrm>
            <a:off x="5953993" y="1180888"/>
            <a:ext cx="2275609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C3848F-212F-63B5-AD34-4FB8F2ABC9F3}"/>
              </a:ext>
            </a:extLst>
          </p:cNvPr>
          <p:cNvSpPr txBox="1"/>
          <p:nvPr/>
        </p:nvSpPr>
        <p:spPr>
          <a:xfrm>
            <a:off x="409919" y="1334847"/>
            <a:ext cx="6094268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sz="1333" b="1" dirty="0">
                <a:latin typeface="Calibri" panose="020F0502020204030204" pitchFamily="34" charset="0"/>
                <a:cs typeface="Calibri" panose="020F0502020204030204" pitchFamily="34" charset="0"/>
              </a:rPr>
              <a:t>Contributions: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EC8B252-0732-AF75-D039-E043C8252417}"/>
              </a:ext>
            </a:extLst>
          </p:cNvPr>
          <p:cNvSpPr/>
          <p:nvPr/>
        </p:nvSpPr>
        <p:spPr>
          <a:xfrm>
            <a:off x="3941382" y="3533986"/>
            <a:ext cx="1818393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Lit-review on automated collaboration estimation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0FB9154-3DBF-1613-6C6C-21F92190E809}"/>
              </a:ext>
            </a:extLst>
          </p:cNvPr>
          <p:cNvSpPr/>
          <p:nvPr/>
        </p:nvSpPr>
        <p:spPr>
          <a:xfrm>
            <a:off x="5759773" y="3523431"/>
            <a:ext cx="2426291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to understand collaboration from multimodal data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B7F10FB-386F-246B-15D8-802AC2BF3B71}"/>
              </a:ext>
            </a:extLst>
          </p:cNvPr>
          <p:cNvSpPr/>
          <p:nvPr/>
        </p:nvSpPr>
        <p:spPr>
          <a:xfrm>
            <a:off x="8186065" y="3523430"/>
            <a:ext cx="2426289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using an observation-based multimodal dataset 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300C377-9018-E80B-C843-F8ED62A6C072}"/>
              </a:ext>
            </a:extLst>
          </p:cNvPr>
          <p:cNvSpPr/>
          <p:nvPr/>
        </p:nvSpPr>
        <p:spPr>
          <a:xfrm>
            <a:off x="3941382" y="4092497"/>
            <a:ext cx="1818393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Lit-review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BA0DE90-2E8C-1A78-F7E6-9704BE0EF1DD}"/>
              </a:ext>
            </a:extLst>
          </p:cNvPr>
          <p:cNvSpPr/>
          <p:nvPr/>
        </p:nvSpPr>
        <p:spPr>
          <a:xfrm>
            <a:off x="5764102" y="4094040"/>
            <a:ext cx="1426183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Group-level feature aggregation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D82BFD0-49A8-D121-E934-B399C4394B60}"/>
              </a:ext>
            </a:extLst>
          </p:cNvPr>
          <p:cNvSpPr/>
          <p:nvPr/>
        </p:nvSpPr>
        <p:spPr>
          <a:xfrm>
            <a:off x="7190285" y="4092496"/>
            <a:ext cx="1969945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using multimodal dataset (audio and log)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B2A7FC1-25A3-B50E-B4C2-C83B25607208}"/>
              </a:ext>
            </a:extLst>
          </p:cNvPr>
          <p:cNvSpPr/>
          <p:nvPr/>
        </p:nvSpPr>
        <p:spPr>
          <a:xfrm>
            <a:off x="3941382" y="2406335"/>
            <a:ext cx="1818393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Lit-review on generalizability evaluation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A0219-6B8A-6891-9B9E-4C2AF30DE056}"/>
              </a:ext>
            </a:extLst>
          </p:cNvPr>
          <p:cNvSpPr/>
          <p:nvPr/>
        </p:nvSpPr>
        <p:spPr>
          <a:xfrm>
            <a:off x="5759773" y="2395780"/>
            <a:ext cx="1328443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proposal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2BA184E-857E-914C-2C73-4CE46806F8B7}"/>
              </a:ext>
            </a:extLst>
          </p:cNvPr>
          <p:cNvSpPr/>
          <p:nvPr/>
        </p:nvSpPr>
        <p:spPr>
          <a:xfrm>
            <a:off x="7088216" y="2406335"/>
            <a:ext cx="1693760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using audio-log datasets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5AF2F02-C24B-BB5D-A694-A5A3930A1F17}"/>
              </a:ext>
            </a:extLst>
          </p:cNvPr>
          <p:cNvSpPr/>
          <p:nvPr/>
        </p:nvSpPr>
        <p:spPr>
          <a:xfrm>
            <a:off x="3937054" y="4637526"/>
            <a:ext cx="2322775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Lit-review on temporal window sizes and model building pipeline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BD71396-7EB3-2139-5CFD-4498238F9777}"/>
              </a:ext>
            </a:extLst>
          </p:cNvPr>
          <p:cNvSpPr/>
          <p:nvPr/>
        </p:nvSpPr>
        <p:spPr>
          <a:xfrm>
            <a:off x="6259829" y="4637526"/>
            <a:ext cx="2249548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 for finding window size and building models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CD5CCEA5-4EC3-8682-59C7-7902FF327F23}"/>
              </a:ext>
            </a:extLst>
          </p:cNvPr>
          <p:cNvSpPr/>
          <p:nvPr/>
        </p:nvSpPr>
        <p:spPr>
          <a:xfrm>
            <a:off x="8509377" y="4642056"/>
            <a:ext cx="1897799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using multimodal dataset (audio and log)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65E6AF90-E54B-A17C-54C6-E63BDCE07983}"/>
              </a:ext>
            </a:extLst>
          </p:cNvPr>
          <p:cNvSpPr/>
          <p:nvPr/>
        </p:nvSpPr>
        <p:spPr>
          <a:xfrm>
            <a:off x="10366353" y="4647365"/>
            <a:ext cx="1728355" cy="35949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contexts evaluation (single school)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ED7112EA-B18C-9E8A-A4C3-A16AFC1F1767}"/>
              </a:ext>
            </a:extLst>
          </p:cNvPr>
          <p:cNvSpPr/>
          <p:nvPr/>
        </p:nvSpPr>
        <p:spPr>
          <a:xfrm>
            <a:off x="8769928" y="2406334"/>
            <a:ext cx="1328443" cy="3693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using case-study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624D9F96-95B9-F0B2-AF57-C3A8BDFA3CF3}"/>
              </a:ext>
            </a:extLst>
          </p:cNvPr>
          <p:cNvSpPr/>
          <p:nvPr/>
        </p:nvSpPr>
        <p:spPr>
          <a:xfrm>
            <a:off x="3928759" y="6266951"/>
            <a:ext cx="2322775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lit-review on generalizability evaluation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4B0FD2F0-6D21-D9F1-E52B-0542A6937ADC}"/>
              </a:ext>
            </a:extLst>
          </p:cNvPr>
          <p:cNvSpPr/>
          <p:nvPr/>
        </p:nvSpPr>
        <p:spPr>
          <a:xfrm>
            <a:off x="7935096" y="6253239"/>
            <a:ext cx="2252347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Buidling automated models for CQ (audio, video and log)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25E4D14-25B0-78FB-5A3E-85A30568A681}"/>
              </a:ext>
            </a:extLst>
          </p:cNvPr>
          <p:cNvSpPr/>
          <p:nvPr/>
        </p:nvSpPr>
        <p:spPr>
          <a:xfrm>
            <a:off x="10147453" y="6253239"/>
            <a:ext cx="1760531" cy="35949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schools generalizability evalution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CA2F1B2-C3D6-70F4-195A-5E9419DDF1DB}"/>
              </a:ext>
            </a:extLst>
          </p:cNvPr>
          <p:cNvCxnSpPr>
            <a:cxnSpLocks/>
          </p:cNvCxnSpPr>
          <p:nvPr/>
        </p:nvCxnSpPr>
        <p:spPr>
          <a:xfrm>
            <a:off x="521205" y="3395269"/>
            <a:ext cx="110750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6A83819-E6DF-2FF5-ACB1-D8D647528167}"/>
              </a:ext>
            </a:extLst>
          </p:cNvPr>
          <p:cNvCxnSpPr>
            <a:cxnSpLocks/>
          </p:cNvCxnSpPr>
          <p:nvPr/>
        </p:nvCxnSpPr>
        <p:spPr>
          <a:xfrm>
            <a:off x="621677" y="5141953"/>
            <a:ext cx="110750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25791436-1893-64A1-5AC9-7BB8C0415A69}"/>
              </a:ext>
            </a:extLst>
          </p:cNvPr>
          <p:cNvSpPr/>
          <p:nvPr/>
        </p:nvSpPr>
        <p:spPr>
          <a:xfrm>
            <a:off x="3928761" y="5311389"/>
            <a:ext cx="2322775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Lit-review on noise impact on model’s performance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8DDB57D-C3A4-5ED2-474B-973704DA34ED}"/>
              </a:ext>
            </a:extLst>
          </p:cNvPr>
          <p:cNvSpPr/>
          <p:nvPr/>
        </p:nvSpPr>
        <p:spPr>
          <a:xfrm>
            <a:off x="7975678" y="5302502"/>
            <a:ext cx="1950884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Buidling automated models for CQ (audio and log)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B97D00BD-3E86-7595-C817-490137A36333}"/>
              </a:ext>
            </a:extLst>
          </p:cNvPr>
          <p:cNvSpPr/>
          <p:nvPr/>
        </p:nvSpPr>
        <p:spPr>
          <a:xfrm>
            <a:off x="9914509" y="5306554"/>
            <a:ext cx="1760531" cy="35949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contexts evaluation (single school)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D50EBE86-7895-294D-64B6-437442CA9EBC}"/>
              </a:ext>
            </a:extLst>
          </p:cNvPr>
          <p:cNvSpPr/>
          <p:nvPr/>
        </p:nvSpPr>
        <p:spPr>
          <a:xfrm>
            <a:off x="3928761" y="5776931"/>
            <a:ext cx="2322775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Lit-review on collaboration indicators in classroom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8DE5F52C-293A-BB19-45F5-BEE7F9E80B95}"/>
              </a:ext>
            </a:extLst>
          </p:cNvPr>
          <p:cNvSpPr/>
          <p:nvPr/>
        </p:nvSpPr>
        <p:spPr>
          <a:xfrm>
            <a:off x="8272821" y="5787088"/>
            <a:ext cx="2190825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Analyzing relationship between video and log data, and CQ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36DBBED5-29B7-3EEA-C21C-7F10C62A6C06}"/>
              </a:ext>
            </a:extLst>
          </p:cNvPr>
          <p:cNvSpPr/>
          <p:nvPr/>
        </p:nvSpPr>
        <p:spPr>
          <a:xfrm>
            <a:off x="768927" y="3037752"/>
            <a:ext cx="1172757" cy="2408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Sensors’21 (1.1)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D67EDE9E-3E08-7313-17F1-FD7844AFC2EA}"/>
              </a:ext>
            </a:extLst>
          </p:cNvPr>
          <p:cNvSpPr/>
          <p:nvPr/>
        </p:nvSpPr>
        <p:spPr>
          <a:xfrm>
            <a:off x="741761" y="4482607"/>
            <a:ext cx="1087041" cy="2553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EC-TEL’19 (3.1)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D68529C5-1348-2BE1-783F-6307BE6227E3}"/>
              </a:ext>
            </a:extLst>
          </p:cNvPr>
          <p:cNvSpPr/>
          <p:nvPr/>
        </p:nvSpPr>
        <p:spPr>
          <a:xfrm>
            <a:off x="1897292" y="4478592"/>
            <a:ext cx="1413563" cy="2553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CollabTech’20 (3.1)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B0051017-8B47-AB13-5CD4-7132D4BE4361}"/>
              </a:ext>
            </a:extLst>
          </p:cNvPr>
          <p:cNvSpPr/>
          <p:nvPr/>
        </p:nvSpPr>
        <p:spPr>
          <a:xfrm>
            <a:off x="741760" y="4795155"/>
            <a:ext cx="972741" cy="2553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LAK’23 (3.1)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5DE43979-D246-3BF4-9A5F-9EF78FB00615}"/>
              </a:ext>
            </a:extLst>
          </p:cNvPr>
          <p:cNvSpPr/>
          <p:nvPr/>
        </p:nvSpPr>
        <p:spPr>
          <a:xfrm>
            <a:off x="1757834" y="4801755"/>
            <a:ext cx="972741" cy="2553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LAK’23 (3.1)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B075879E-E3B6-79D7-791A-3D771E6346F9}"/>
              </a:ext>
            </a:extLst>
          </p:cNvPr>
          <p:cNvSpPr/>
          <p:nvPr/>
        </p:nvSpPr>
        <p:spPr>
          <a:xfrm>
            <a:off x="741757" y="6096903"/>
            <a:ext cx="1087043" cy="25536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EC-TEL’23 (3.1)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CDAC4C7F-0C0A-1C85-573A-26B19212E6EF}"/>
              </a:ext>
            </a:extLst>
          </p:cNvPr>
          <p:cNvSpPr/>
          <p:nvPr/>
        </p:nvSpPr>
        <p:spPr>
          <a:xfrm>
            <a:off x="1892273" y="6096903"/>
            <a:ext cx="1087041" cy="25536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# BJET’23 (1.1)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39F37F84-A06D-E085-B130-20E731F97A4A}"/>
              </a:ext>
            </a:extLst>
          </p:cNvPr>
          <p:cNvSpPr/>
          <p:nvPr/>
        </p:nvSpPr>
        <p:spPr>
          <a:xfrm>
            <a:off x="734658" y="6432987"/>
            <a:ext cx="1118620" cy="2667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latin typeface="Calibri" panose="020F0502020204030204" pitchFamily="34" charset="0"/>
                <a:cs typeface="Calibri" panose="020F0502020204030204" pitchFamily="34" charset="0"/>
              </a:rPr>
              <a:t># JLA’23 (1.1)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3903B22-28D1-4821-84CA-0150EC58F7E6}"/>
              </a:ext>
            </a:extLst>
          </p:cNvPr>
          <p:cNvSpPr txBox="1"/>
          <p:nvPr/>
        </p:nvSpPr>
        <p:spPr>
          <a:xfrm>
            <a:off x="1712385" y="6580720"/>
            <a:ext cx="60994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EE" sz="800" dirty="0">
                <a:latin typeface="Calibri" panose="020F0502020204030204" pitchFamily="34" charset="0"/>
                <a:cs typeface="Calibri" panose="020F0502020204030204" pitchFamily="34" charset="0"/>
              </a:rPr>
              <a:t>ark-colored boxes: publications; #: Submitted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954BC9-4147-588E-9C73-0C2133595F9D}"/>
              </a:ext>
            </a:extLst>
          </p:cNvPr>
          <p:cNvSpPr/>
          <p:nvPr/>
        </p:nvSpPr>
        <p:spPr>
          <a:xfrm>
            <a:off x="6255420" y="5777122"/>
            <a:ext cx="2017400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of an un-supervised learni</a:t>
            </a:r>
            <a:r>
              <a:rPr lang="en-GB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method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B03079-3DF3-8D95-7ADA-FE277A6134FD}"/>
              </a:ext>
            </a:extLst>
          </p:cNvPr>
          <p:cNvSpPr/>
          <p:nvPr/>
        </p:nvSpPr>
        <p:spPr>
          <a:xfrm>
            <a:off x="6251533" y="5306552"/>
            <a:ext cx="1720257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 impact study design</a:t>
            </a:r>
            <a:endParaRPr lang="en-EE" sz="10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564D23-B436-A388-C397-F2CABF1BD682}"/>
              </a:ext>
            </a:extLst>
          </p:cNvPr>
          <p:cNvSpPr/>
          <p:nvPr/>
        </p:nvSpPr>
        <p:spPr>
          <a:xfrm>
            <a:off x="6251533" y="6258908"/>
            <a:ext cx="1720257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school evalution study design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B618962-063B-1B9F-FBF0-9AB1A1D79A05}"/>
              </a:ext>
            </a:extLst>
          </p:cNvPr>
          <p:cNvSpPr/>
          <p:nvPr/>
        </p:nvSpPr>
        <p:spPr>
          <a:xfrm>
            <a:off x="10444638" y="5787089"/>
            <a:ext cx="1658055" cy="35936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evalution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AEE1B61-2C3A-01E6-2D39-D38609F8DCD9}"/>
              </a:ext>
            </a:extLst>
          </p:cNvPr>
          <p:cNvSpPr/>
          <p:nvPr/>
        </p:nvSpPr>
        <p:spPr>
          <a:xfrm>
            <a:off x="10612352" y="3520667"/>
            <a:ext cx="1268637" cy="37917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evaluation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9BED9BB-1144-965B-265E-A052F6209C6E}"/>
              </a:ext>
            </a:extLst>
          </p:cNvPr>
          <p:cNvSpPr/>
          <p:nvPr/>
        </p:nvSpPr>
        <p:spPr>
          <a:xfrm>
            <a:off x="9160229" y="4099221"/>
            <a:ext cx="1728355" cy="36260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context evaluation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8EB6C7-2551-E1BD-FB6C-62B4DF8FA3BA}"/>
              </a:ext>
            </a:extLst>
          </p:cNvPr>
          <p:cNvSpPr txBox="1"/>
          <p:nvPr/>
        </p:nvSpPr>
        <p:spPr>
          <a:xfrm>
            <a:off x="3617696" y="3585084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2D371B-F935-2FEB-9C7B-046DFFC72D36}"/>
              </a:ext>
            </a:extLst>
          </p:cNvPr>
          <p:cNvSpPr txBox="1"/>
          <p:nvPr/>
        </p:nvSpPr>
        <p:spPr>
          <a:xfrm>
            <a:off x="3617696" y="4141772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C4D3E3-1664-6768-FB89-0E349AD43F73}"/>
              </a:ext>
            </a:extLst>
          </p:cNvPr>
          <p:cNvSpPr txBox="1"/>
          <p:nvPr/>
        </p:nvSpPr>
        <p:spPr>
          <a:xfrm>
            <a:off x="3617696" y="4691720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E9C9ED-E8CE-6E69-3CFD-9C5CB803A829}"/>
              </a:ext>
            </a:extLst>
          </p:cNvPr>
          <p:cNvSpPr txBox="1"/>
          <p:nvPr/>
        </p:nvSpPr>
        <p:spPr>
          <a:xfrm>
            <a:off x="3601718" y="2470336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BE0D07-54BF-7BC1-188D-49AB699F4E78}"/>
              </a:ext>
            </a:extLst>
          </p:cNvPr>
          <p:cNvSpPr txBox="1"/>
          <p:nvPr/>
        </p:nvSpPr>
        <p:spPr>
          <a:xfrm>
            <a:off x="3580664" y="5358160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0AE63E-1161-45A0-0264-51F823BEDABF}"/>
              </a:ext>
            </a:extLst>
          </p:cNvPr>
          <p:cNvSpPr txBox="1"/>
          <p:nvPr/>
        </p:nvSpPr>
        <p:spPr>
          <a:xfrm>
            <a:off x="3580320" y="5828016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9B75E-9376-20A8-CC8C-F7D24D6F9BAB}"/>
              </a:ext>
            </a:extLst>
          </p:cNvPr>
          <p:cNvSpPr txBox="1"/>
          <p:nvPr/>
        </p:nvSpPr>
        <p:spPr>
          <a:xfrm>
            <a:off x="3573819" y="6316016"/>
            <a:ext cx="32344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33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94B307-BC81-848B-74F5-631C591A6F2F}"/>
              </a:ext>
            </a:extLst>
          </p:cNvPr>
          <p:cNvSpPr txBox="1"/>
          <p:nvPr/>
        </p:nvSpPr>
        <p:spPr>
          <a:xfrm>
            <a:off x="521205" y="1562878"/>
            <a:ext cx="16521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33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CoTrack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2E1B30B-A3E2-B143-FE1A-25294AC5FB6F}"/>
              </a:ext>
            </a:extLst>
          </p:cNvPr>
          <p:cNvCxnSpPr>
            <a:cxnSpLocks/>
          </p:cNvCxnSpPr>
          <p:nvPr/>
        </p:nvCxnSpPr>
        <p:spPr>
          <a:xfrm>
            <a:off x="558475" y="2133624"/>
            <a:ext cx="110750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B3C663C-177D-407D-44A3-60C79CE10C3E}"/>
              </a:ext>
            </a:extLst>
          </p:cNvPr>
          <p:cNvSpPr txBox="1"/>
          <p:nvPr/>
        </p:nvSpPr>
        <p:spPr>
          <a:xfrm>
            <a:off x="680951" y="1788201"/>
            <a:ext cx="29718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data collection tool</a:t>
            </a:r>
            <a:endParaRPr lang="en-EE" sz="1333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0464749-BBC5-6995-7634-A2EC89989A11}"/>
              </a:ext>
            </a:extLst>
          </p:cNvPr>
          <p:cNvSpPr/>
          <p:nvPr/>
        </p:nvSpPr>
        <p:spPr>
          <a:xfrm>
            <a:off x="3925164" y="1611054"/>
            <a:ext cx="1818393" cy="36971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Lit-review of multimodal data collection tools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3CAC17E-73C7-887F-6662-95CD65518264}"/>
              </a:ext>
            </a:extLst>
          </p:cNvPr>
          <p:cNvSpPr/>
          <p:nvPr/>
        </p:nvSpPr>
        <p:spPr>
          <a:xfrm>
            <a:off x="5743555" y="1600499"/>
            <a:ext cx="1328443" cy="3693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design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DF6FB91-6955-BD4F-B01A-CC0AF14EA3C2}"/>
              </a:ext>
            </a:extLst>
          </p:cNvPr>
          <p:cNvSpPr/>
          <p:nvPr/>
        </p:nvSpPr>
        <p:spPr>
          <a:xfrm>
            <a:off x="7071997" y="1611052"/>
            <a:ext cx="1693760" cy="36933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 development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A90194D-ED6E-52F0-6FE0-32AC598301BF}"/>
              </a:ext>
            </a:extLst>
          </p:cNvPr>
          <p:cNvSpPr/>
          <p:nvPr/>
        </p:nvSpPr>
        <p:spPr>
          <a:xfrm>
            <a:off x="8753709" y="1611052"/>
            <a:ext cx="1328443" cy="36933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evaluation</a:t>
            </a:r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8361033-EDBC-B154-D6E3-CCEB482BED1D}"/>
              </a:ext>
            </a:extLst>
          </p:cNvPr>
          <p:cNvCxnSpPr>
            <a:stCxn id="46" idx="1"/>
            <a:endCxn id="5" idx="1"/>
          </p:cNvCxnSpPr>
          <p:nvPr/>
        </p:nvCxnSpPr>
        <p:spPr>
          <a:xfrm rot="10800000" flipV="1">
            <a:off x="521205" y="1711604"/>
            <a:ext cx="12700" cy="588165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523CA44-4027-0E2F-D135-934A359BF365}"/>
              </a:ext>
            </a:extLst>
          </p:cNvPr>
          <p:cNvCxnSpPr>
            <a:stCxn id="46" idx="1"/>
            <a:endCxn id="6" idx="1"/>
          </p:cNvCxnSpPr>
          <p:nvPr/>
        </p:nvCxnSpPr>
        <p:spPr>
          <a:xfrm rot="10800000" flipV="1">
            <a:off x="521205" y="1711605"/>
            <a:ext cx="12700" cy="191804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D5701D0E-4C3D-F935-3B27-6B6FE41413F3}"/>
              </a:ext>
            </a:extLst>
          </p:cNvPr>
          <p:cNvCxnSpPr>
            <a:stCxn id="46" idx="1"/>
            <a:endCxn id="9" idx="1"/>
          </p:cNvCxnSpPr>
          <p:nvPr/>
        </p:nvCxnSpPr>
        <p:spPr>
          <a:xfrm rot="10800000" flipV="1">
            <a:off x="514697" y="1711604"/>
            <a:ext cx="6509" cy="3609353"/>
          </a:xfrm>
          <a:prstGeom prst="bentConnector3">
            <a:avLst>
              <a:gd name="adj1" fmla="val 36120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D0F407-D8AB-0907-E273-DE83F658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31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C2A597-0BB8-EB8C-341D-B2D7DF58976C}"/>
              </a:ext>
            </a:extLst>
          </p:cNvPr>
          <p:cNvSpPr txBox="1"/>
          <p:nvPr/>
        </p:nvSpPr>
        <p:spPr>
          <a:xfrm>
            <a:off x="2667600" y="571710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Research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28313-4EFC-B6C9-EEF9-AE073F65CCE2}"/>
              </a:ext>
            </a:extLst>
          </p:cNvPr>
          <p:cNvSpPr txBox="1"/>
          <p:nvPr/>
        </p:nvSpPr>
        <p:spPr>
          <a:xfrm>
            <a:off x="5019679" y="571710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Research 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267E9-2FBA-4546-2A00-87C1BCDF0179}"/>
              </a:ext>
            </a:extLst>
          </p:cNvPr>
          <p:cNvSpPr txBox="1"/>
          <p:nvPr/>
        </p:nvSpPr>
        <p:spPr>
          <a:xfrm>
            <a:off x="6963367" y="592123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592B4-1985-C67A-C024-BCC1B4C5EE7A}"/>
              </a:ext>
            </a:extLst>
          </p:cNvPr>
          <p:cNvSpPr txBox="1"/>
          <p:nvPr/>
        </p:nvSpPr>
        <p:spPr>
          <a:xfrm>
            <a:off x="8620716" y="592123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40F6F-F691-3598-2003-5074461D3FD1}"/>
              </a:ext>
            </a:extLst>
          </p:cNvPr>
          <p:cNvSpPr txBox="1"/>
          <p:nvPr/>
        </p:nvSpPr>
        <p:spPr>
          <a:xfrm>
            <a:off x="376237" y="1230540"/>
            <a:ext cx="178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000" b="1" dirty="0">
                <a:solidFill>
                  <a:prstClr val="black"/>
                </a:solidFill>
                <a:latin typeface="Avenir Book" panose="02000503020000020003" pitchFamily="2" charset="0"/>
              </a:rPr>
              <a:t>RG #1: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There is a lack of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systematization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for the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evaluation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of automated machine learning models in MMLA and specifically MMLA for collaboration.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108C3-2646-1CBA-FC2D-404CCCE1CFCC}"/>
              </a:ext>
            </a:extLst>
          </p:cNvPr>
          <p:cNvSpPr txBox="1"/>
          <p:nvPr/>
        </p:nvSpPr>
        <p:spPr>
          <a:xfrm>
            <a:off x="367264" y="2844226"/>
            <a:ext cx="1785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latin typeface="Avenir Book" panose="02000503020000020003" pitchFamily="2" charset="0"/>
              </a:rPr>
              <a:t>RG #2.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There is a lack of knowledge over building generalizable collaboration quality estimation models for classroom settings.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46978-9982-F98B-6C3E-963089EB28EE}"/>
              </a:ext>
            </a:extLst>
          </p:cNvPr>
          <p:cNvSpPr txBox="1"/>
          <p:nvPr/>
        </p:nvSpPr>
        <p:spPr>
          <a:xfrm>
            <a:off x="396516" y="4691432"/>
            <a:ext cx="178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latin typeface="Avenir Book" panose="02000503020000020003" pitchFamily="2" charset="0"/>
              </a:rPr>
              <a:t>RG #3.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The field lacks knowledge on to what extent automated collaboration models can generalize in classroom settings.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 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2DF245-FBCF-62AB-B8B1-CD6D952A481C}"/>
              </a:ext>
            </a:extLst>
          </p:cNvPr>
          <p:cNvSpPr txBox="1"/>
          <p:nvPr/>
        </p:nvSpPr>
        <p:spPr>
          <a:xfrm>
            <a:off x="646513" y="592125"/>
            <a:ext cx="1785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Research Gaps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74EC1-6610-2A5B-2711-ABFB49C0116F}"/>
              </a:ext>
            </a:extLst>
          </p:cNvPr>
          <p:cNvSpPr txBox="1"/>
          <p:nvPr/>
        </p:nvSpPr>
        <p:spPr>
          <a:xfrm>
            <a:off x="10564404" y="571709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Publications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9CBE24-AD1F-4845-4264-644AF0B676DF}"/>
              </a:ext>
            </a:extLst>
          </p:cNvPr>
          <p:cNvCxnSpPr>
            <a:cxnSpLocks/>
          </p:cNvCxnSpPr>
          <p:nvPr/>
        </p:nvCxnSpPr>
        <p:spPr>
          <a:xfrm>
            <a:off x="2432448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8286AA-D2E4-34F5-1211-141B793D3CD0}"/>
              </a:ext>
            </a:extLst>
          </p:cNvPr>
          <p:cNvCxnSpPr>
            <a:cxnSpLocks/>
          </p:cNvCxnSpPr>
          <p:nvPr/>
        </p:nvCxnSpPr>
        <p:spPr>
          <a:xfrm>
            <a:off x="4787275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76C47F-0B65-D4B5-801B-D02FE5155514}"/>
              </a:ext>
            </a:extLst>
          </p:cNvPr>
          <p:cNvCxnSpPr>
            <a:cxnSpLocks/>
          </p:cNvCxnSpPr>
          <p:nvPr/>
        </p:nvCxnSpPr>
        <p:spPr>
          <a:xfrm>
            <a:off x="7043777" y="592121"/>
            <a:ext cx="0" cy="60389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0EF58C-A896-780F-F932-FA348C76F064}"/>
              </a:ext>
            </a:extLst>
          </p:cNvPr>
          <p:cNvCxnSpPr>
            <a:cxnSpLocks/>
          </p:cNvCxnSpPr>
          <p:nvPr/>
        </p:nvCxnSpPr>
        <p:spPr>
          <a:xfrm>
            <a:off x="8770735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51B211-C22C-B089-0ABA-B7EA05BAB610}"/>
              </a:ext>
            </a:extLst>
          </p:cNvPr>
          <p:cNvCxnSpPr>
            <a:cxnSpLocks/>
          </p:cNvCxnSpPr>
          <p:nvPr/>
        </p:nvCxnSpPr>
        <p:spPr>
          <a:xfrm>
            <a:off x="10564404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533FA51-BA00-2009-7D11-A70EE8756900}"/>
              </a:ext>
            </a:extLst>
          </p:cNvPr>
          <p:cNvSpPr txBox="1"/>
          <p:nvPr/>
        </p:nvSpPr>
        <p:spPr>
          <a:xfrm>
            <a:off x="2611185" y="1230540"/>
            <a:ext cx="1943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000" b="1" dirty="0">
                <a:solidFill>
                  <a:prstClr val="black"/>
                </a:solidFill>
                <a:latin typeface="Avenir Book" panose="02000503020000020003" pitchFamily="2" charset="0"/>
              </a:rPr>
              <a:t>RQ #1: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How to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systematically assess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and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report generalizability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of automated estimation models of collaboration quality and its dimensions in small groups in class?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BA42C4-348F-A8D4-E074-EDBFE1F90419}"/>
              </a:ext>
            </a:extLst>
          </p:cNvPr>
          <p:cNvSpPr txBox="1"/>
          <p:nvPr/>
        </p:nvSpPr>
        <p:spPr>
          <a:xfrm>
            <a:off x="2588859" y="2692956"/>
            <a:ext cx="1943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000" b="1" dirty="0">
                <a:solidFill>
                  <a:prstClr val="black"/>
                </a:solidFill>
                <a:latin typeface="Avenir Book" panose="02000503020000020003" pitchFamily="2" charset="0"/>
              </a:rPr>
              <a:t>RQ #2: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How to build across-context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 generalizable automated estimation models of collaboration quality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and its dimensions in small groups in classroom collaborative learning?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D1CC48-82FC-C8B2-5D14-C064257B316F}"/>
              </a:ext>
            </a:extLst>
          </p:cNvPr>
          <p:cNvSpPr txBox="1"/>
          <p:nvPr/>
        </p:nvSpPr>
        <p:spPr>
          <a:xfrm>
            <a:off x="2638019" y="4548325"/>
            <a:ext cx="1943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RQ #3: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How well do automated estimation models for collaboration quality and its dimensions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perform  across contexts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(e.g., task contexts, task type contexts, school contexts) in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authentic classroom settings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?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871FCF-D2C4-B3B6-7C59-6D378BC9B018}"/>
              </a:ext>
            </a:extLst>
          </p:cNvPr>
          <p:cNvCxnSpPr>
            <a:cxnSpLocks/>
          </p:cNvCxnSpPr>
          <p:nvPr/>
        </p:nvCxnSpPr>
        <p:spPr>
          <a:xfrm>
            <a:off x="351105" y="1028908"/>
            <a:ext cx="116092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8D1935-CDCA-4941-C04E-1B7D2D7C2324}"/>
              </a:ext>
            </a:extLst>
          </p:cNvPr>
          <p:cNvCxnSpPr>
            <a:cxnSpLocks/>
          </p:cNvCxnSpPr>
          <p:nvPr/>
        </p:nvCxnSpPr>
        <p:spPr>
          <a:xfrm>
            <a:off x="426495" y="2519515"/>
            <a:ext cx="1155902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13DA6A-AA73-A594-7405-1D66776AE865}"/>
              </a:ext>
            </a:extLst>
          </p:cNvPr>
          <p:cNvCxnSpPr>
            <a:cxnSpLocks/>
          </p:cNvCxnSpPr>
          <p:nvPr/>
        </p:nvCxnSpPr>
        <p:spPr>
          <a:xfrm>
            <a:off x="401364" y="4077928"/>
            <a:ext cx="1155902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4C9265E-BF20-74AE-2D97-0D9068F89A11}"/>
              </a:ext>
            </a:extLst>
          </p:cNvPr>
          <p:cNvSpPr txBox="1"/>
          <p:nvPr/>
        </p:nvSpPr>
        <p:spPr>
          <a:xfrm>
            <a:off x="4914528" y="1230540"/>
            <a:ext cx="1995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#1.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systematically assess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and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report generalizability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of machine learning-based MMLA solutions of collaboration quality.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95B26B1-F1D4-D695-BC26-F26CBE2C10F0}"/>
              </a:ext>
            </a:extLst>
          </p:cNvPr>
          <p:cNvSpPr txBox="1"/>
          <p:nvPr/>
        </p:nvSpPr>
        <p:spPr>
          <a:xfrm>
            <a:off x="4890238" y="2699717"/>
            <a:ext cx="1997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#2.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identify machine learning pipeline configurations that enable the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building of more generalizable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collaboration quality estimation models.</a:t>
            </a:r>
            <a:endParaRPr lang="en-GB" sz="1000" dirty="0">
              <a:latin typeface="Avenir Book" panose="02000503020000020003" pitchFamily="2" charset="0"/>
            </a:endParaRPr>
          </a:p>
          <a:p>
            <a:pPr defTabSz="914377">
              <a:defRPr/>
            </a:pP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EDB48B-7DC2-B624-C290-35CC9C9E37D3}"/>
              </a:ext>
            </a:extLst>
          </p:cNvPr>
          <p:cNvSpPr txBox="1"/>
          <p:nvPr/>
        </p:nvSpPr>
        <p:spPr>
          <a:xfrm>
            <a:off x="4861800" y="4380965"/>
            <a:ext cx="2043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#3.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investigate the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impact of attribute noise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on the performance of collaboration quality models in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authentic settings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443AA6-F6D3-DADD-D40E-2FFEF9C6D13C}"/>
              </a:ext>
            </a:extLst>
          </p:cNvPr>
          <p:cNvSpPr txBox="1"/>
          <p:nvPr/>
        </p:nvSpPr>
        <p:spPr>
          <a:xfrm>
            <a:off x="4859621" y="5319685"/>
            <a:ext cx="204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#4.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investigate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generalizability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of automated estimation models of collaboration quality at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different levels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(across different tasks, task-types, schools).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9DD2536-351C-99CA-63F5-DA72E46C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62" y="1237917"/>
            <a:ext cx="423511" cy="42351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01D69CC-476A-91D0-CCD6-A3CC013170F3}"/>
              </a:ext>
            </a:extLst>
          </p:cNvPr>
          <p:cNvSpPr txBox="1"/>
          <p:nvPr/>
        </p:nvSpPr>
        <p:spPr>
          <a:xfrm>
            <a:off x="7238655" y="1710302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B63FC3B-3C52-117C-92A4-60AC6D8D9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371" y="1237570"/>
            <a:ext cx="472732" cy="47273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A7DC655-9803-7BAE-81C8-6C57370D0C46}"/>
              </a:ext>
            </a:extLst>
          </p:cNvPr>
          <p:cNvSpPr txBox="1"/>
          <p:nvPr/>
        </p:nvSpPr>
        <p:spPr>
          <a:xfrm>
            <a:off x="7857878" y="1691585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24CAF2D-8D5B-63DC-6863-EDE67673E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62" y="2906515"/>
            <a:ext cx="423511" cy="42351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9D188DE-2091-7601-90BE-641CA5E7DD6A}"/>
              </a:ext>
            </a:extLst>
          </p:cNvPr>
          <p:cNvSpPr txBox="1"/>
          <p:nvPr/>
        </p:nvSpPr>
        <p:spPr>
          <a:xfrm>
            <a:off x="7238655" y="3378901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CAC1396-A49C-57F9-571B-44BD6678E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371" y="2906169"/>
            <a:ext cx="472732" cy="47273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D034E2C-6905-B8CE-13FC-3ADF8F3F691C}"/>
              </a:ext>
            </a:extLst>
          </p:cNvPr>
          <p:cNvSpPr txBox="1"/>
          <p:nvPr/>
        </p:nvSpPr>
        <p:spPr>
          <a:xfrm>
            <a:off x="7857878" y="3360183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1E154E4-B164-301B-CF59-5E1582DC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10" y="4390743"/>
            <a:ext cx="423511" cy="42351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73BB709-297B-9CBA-4262-22DBAF1880CB}"/>
              </a:ext>
            </a:extLst>
          </p:cNvPr>
          <p:cNvSpPr txBox="1"/>
          <p:nvPr/>
        </p:nvSpPr>
        <p:spPr>
          <a:xfrm>
            <a:off x="7238655" y="4873767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413C71D-15CD-CD8B-5F26-7BFE1DB7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634" y="4390743"/>
            <a:ext cx="472732" cy="472732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A79702B3-4C8A-3965-A3F3-0EF4DDD88DC6}"/>
              </a:ext>
            </a:extLst>
          </p:cNvPr>
          <p:cNvSpPr txBox="1"/>
          <p:nvPr/>
        </p:nvSpPr>
        <p:spPr>
          <a:xfrm>
            <a:off x="7914157" y="4855590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BEBAF18-2A11-7283-0A69-53F59A14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91" y="5367841"/>
            <a:ext cx="423511" cy="42351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45C6424-4034-D049-684B-9964271F60A7}"/>
              </a:ext>
            </a:extLst>
          </p:cNvPr>
          <p:cNvSpPr txBox="1"/>
          <p:nvPr/>
        </p:nvSpPr>
        <p:spPr>
          <a:xfrm>
            <a:off x="7168219" y="5840067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16B791A-4FD9-DC5D-FD73-7BF5B2FB2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01" y="5359074"/>
            <a:ext cx="472732" cy="472732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03925A5-C303-7C3D-12A1-96B190B89917}"/>
              </a:ext>
            </a:extLst>
          </p:cNvPr>
          <p:cNvSpPr txBox="1"/>
          <p:nvPr/>
        </p:nvSpPr>
        <p:spPr>
          <a:xfrm>
            <a:off x="8049032" y="5834407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C0EC5848-1E69-5467-5761-5BB68DB32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519" y="6030937"/>
            <a:ext cx="405475" cy="40547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7492F86-3F5E-721B-4374-FFBBD08E9FA8}"/>
              </a:ext>
            </a:extLst>
          </p:cNvPr>
          <p:cNvSpPr txBox="1"/>
          <p:nvPr/>
        </p:nvSpPr>
        <p:spPr>
          <a:xfrm>
            <a:off x="7501455" y="6438701"/>
            <a:ext cx="100093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Video data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DDD5D24-4D52-C294-A6B6-6611E8F3A19D}"/>
              </a:ext>
            </a:extLst>
          </p:cNvPr>
          <p:cNvCxnSpPr>
            <a:cxnSpLocks/>
          </p:cNvCxnSpPr>
          <p:nvPr/>
        </p:nvCxnSpPr>
        <p:spPr>
          <a:xfrm flipV="1">
            <a:off x="7065383" y="5218042"/>
            <a:ext cx="4895011" cy="310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0C9D90B3-0854-24B4-29F2-3E98C14539A9}"/>
              </a:ext>
            </a:extLst>
          </p:cNvPr>
          <p:cNvSpPr/>
          <p:nvPr/>
        </p:nvSpPr>
        <p:spPr>
          <a:xfrm>
            <a:off x="8971757" y="1480305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198C5B8-B96D-F77A-4C53-00ABFE7335C6}"/>
              </a:ext>
            </a:extLst>
          </p:cNvPr>
          <p:cNvSpPr/>
          <p:nvPr/>
        </p:nvSpPr>
        <p:spPr>
          <a:xfrm>
            <a:off x="8971753" y="2628054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Dimensionality reduction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CCF8F73F-E46B-44AE-41DD-F92957A12268}"/>
              </a:ext>
            </a:extLst>
          </p:cNvPr>
          <p:cNvSpPr/>
          <p:nvPr/>
        </p:nvSpPr>
        <p:spPr>
          <a:xfrm>
            <a:off x="8971753" y="3070813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0C24EF9F-6D8C-E971-A7A8-95EC2F786534}"/>
              </a:ext>
            </a:extLst>
          </p:cNvPr>
          <p:cNvSpPr/>
          <p:nvPr/>
        </p:nvSpPr>
        <p:spPr>
          <a:xfrm>
            <a:off x="8987417" y="3517439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Statistical analysis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B642AE95-016E-12FE-F0AB-513397838A70}"/>
              </a:ext>
            </a:extLst>
          </p:cNvPr>
          <p:cNvSpPr/>
          <p:nvPr/>
        </p:nvSpPr>
        <p:spPr>
          <a:xfrm>
            <a:off x="8961310" y="4348850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BC2F6A1-4BCB-ED28-992C-8ECC13640979}"/>
              </a:ext>
            </a:extLst>
          </p:cNvPr>
          <p:cNvSpPr/>
          <p:nvPr/>
        </p:nvSpPr>
        <p:spPr>
          <a:xfrm>
            <a:off x="8966910" y="5319141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Unsupervised machine learning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406732BA-24D8-F751-812B-7CED309B5FB0}"/>
              </a:ext>
            </a:extLst>
          </p:cNvPr>
          <p:cNvSpPr/>
          <p:nvPr/>
        </p:nvSpPr>
        <p:spPr>
          <a:xfrm>
            <a:off x="8966910" y="5761899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3AED6A6D-E7B9-C1AE-D6C9-2310683A461E}"/>
              </a:ext>
            </a:extLst>
          </p:cNvPr>
          <p:cNvSpPr/>
          <p:nvPr/>
        </p:nvSpPr>
        <p:spPr>
          <a:xfrm>
            <a:off x="8982574" y="6208526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Statistical analysis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62079E6-0C4D-9483-B0F7-533FB0114E97}"/>
              </a:ext>
            </a:extLst>
          </p:cNvPr>
          <p:cNvSpPr txBox="1"/>
          <p:nvPr/>
        </p:nvSpPr>
        <p:spPr>
          <a:xfrm>
            <a:off x="1640656" y="1183"/>
            <a:ext cx="892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CLASSROOM COLLABORATION ANALYTICS: DESIGNING AND BUILDING AUTOMATED SYSTEMS FOR MONITORING COLLABORATION IN CLASSROOM</a:t>
            </a:r>
            <a:endParaRPr lang="en-EE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0" name="Card 129">
            <a:extLst>
              <a:ext uri="{FF2B5EF4-FFF2-40B4-BE49-F238E27FC236}">
                <a16:creationId xmlns:a16="http://schemas.microsoft.com/office/drawing/2014/main" id="{524A336A-8C1E-F41B-24BE-25225EEC0D6F}"/>
              </a:ext>
            </a:extLst>
          </p:cNvPr>
          <p:cNvSpPr/>
          <p:nvPr/>
        </p:nvSpPr>
        <p:spPr>
          <a:xfrm flipH="1">
            <a:off x="10706251" y="2629507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</a:t>
            </a:r>
          </a:p>
        </p:txBody>
      </p:sp>
      <p:sp>
        <p:nvSpPr>
          <p:cNvPr id="131" name="Card 130">
            <a:extLst>
              <a:ext uri="{FF2B5EF4-FFF2-40B4-BE49-F238E27FC236}">
                <a16:creationId xmlns:a16="http://schemas.microsoft.com/office/drawing/2014/main" id="{E0D1C36C-B39D-CC58-AA70-4D7703DBC623}"/>
              </a:ext>
            </a:extLst>
          </p:cNvPr>
          <p:cNvSpPr/>
          <p:nvPr/>
        </p:nvSpPr>
        <p:spPr>
          <a:xfrm flipH="1">
            <a:off x="11036115" y="2822423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II</a:t>
            </a:r>
          </a:p>
        </p:txBody>
      </p:sp>
      <p:sp>
        <p:nvSpPr>
          <p:cNvPr id="132" name="Card 131">
            <a:extLst>
              <a:ext uri="{FF2B5EF4-FFF2-40B4-BE49-F238E27FC236}">
                <a16:creationId xmlns:a16="http://schemas.microsoft.com/office/drawing/2014/main" id="{4580A777-BEF7-D372-161E-98E9A7993AEC}"/>
              </a:ext>
            </a:extLst>
          </p:cNvPr>
          <p:cNvSpPr/>
          <p:nvPr/>
        </p:nvSpPr>
        <p:spPr>
          <a:xfrm flipH="1">
            <a:off x="11391287" y="3113896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IV</a:t>
            </a:r>
          </a:p>
        </p:txBody>
      </p:sp>
      <p:sp>
        <p:nvSpPr>
          <p:cNvPr id="133" name="Card 132">
            <a:extLst>
              <a:ext uri="{FF2B5EF4-FFF2-40B4-BE49-F238E27FC236}">
                <a16:creationId xmlns:a16="http://schemas.microsoft.com/office/drawing/2014/main" id="{E066A482-DBDF-258C-40B2-72F258D25C6D}"/>
              </a:ext>
            </a:extLst>
          </p:cNvPr>
          <p:cNvSpPr/>
          <p:nvPr/>
        </p:nvSpPr>
        <p:spPr>
          <a:xfrm flipH="1">
            <a:off x="11712774" y="3443300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V</a:t>
            </a:r>
          </a:p>
        </p:txBody>
      </p:sp>
      <p:sp>
        <p:nvSpPr>
          <p:cNvPr id="135" name="Card 134">
            <a:extLst>
              <a:ext uri="{FF2B5EF4-FFF2-40B4-BE49-F238E27FC236}">
                <a16:creationId xmlns:a16="http://schemas.microsoft.com/office/drawing/2014/main" id="{95F6FA31-8C8B-294A-1891-B8561F6E2099}"/>
              </a:ext>
            </a:extLst>
          </p:cNvPr>
          <p:cNvSpPr/>
          <p:nvPr/>
        </p:nvSpPr>
        <p:spPr>
          <a:xfrm flipH="1">
            <a:off x="10728837" y="5336120"/>
            <a:ext cx="466227" cy="535645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VII</a:t>
            </a:r>
          </a:p>
        </p:txBody>
      </p:sp>
      <p:sp>
        <p:nvSpPr>
          <p:cNvPr id="138" name="Card 137">
            <a:extLst>
              <a:ext uri="{FF2B5EF4-FFF2-40B4-BE49-F238E27FC236}">
                <a16:creationId xmlns:a16="http://schemas.microsoft.com/office/drawing/2014/main" id="{0CA49F47-8B0C-4FA7-F7BB-F22A6D0B43F2}"/>
              </a:ext>
            </a:extLst>
          </p:cNvPr>
          <p:cNvSpPr/>
          <p:nvPr/>
        </p:nvSpPr>
        <p:spPr>
          <a:xfrm flipH="1">
            <a:off x="11138386" y="5603941"/>
            <a:ext cx="483327" cy="604584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VIII</a:t>
            </a:r>
          </a:p>
        </p:txBody>
      </p:sp>
      <p:sp>
        <p:nvSpPr>
          <p:cNvPr id="139" name="Card 138">
            <a:extLst>
              <a:ext uri="{FF2B5EF4-FFF2-40B4-BE49-F238E27FC236}">
                <a16:creationId xmlns:a16="http://schemas.microsoft.com/office/drawing/2014/main" id="{EBB61D01-0B9F-27EB-15B9-8737D23EC273}"/>
              </a:ext>
            </a:extLst>
          </p:cNvPr>
          <p:cNvSpPr/>
          <p:nvPr/>
        </p:nvSpPr>
        <p:spPr>
          <a:xfrm flipH="1">
            <a:off x="11036115" y="4345693"/>
            <a:ext cx="483327" cy="604584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IX</a:t>
            </a:r>
          </a:p>
        </p:txBody>
      </p:sp>
      <p:sp>
        <p:nvSpPr>
          <p:cNvPr id="140" name="Card 139">
            <a:extLst>
              <a:ext uri="{FF2B5EF4-FFF2-40B4-BE49-F238E27FC236}">
                <a16:creationId xmlns:a16="http://schemas.microsoft.com/office/drawing/2014/main" id="{86F5C667-76F0-FE7B-4B83-3AE683B1BC75}"/>
              </a:ext>
            </a:extLst>
          </p:cNvPr>
          <p:cNvSpPr/>
          <p:nvPr/>
        </p:nvSpPr>
        <p:spPr>
          <a:xfrm flipH="1">
            <a:off x="11149623" y="1440465"/>
            <a:ext cx="483327" cy="604584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III</a:t>
            </a:r>
          </a:p>
        </p:txBody>
      </p:sp>
      <p:sp>
        <p:nvSpPr>
          <p:cNvPr id="141" name="Card 140">
            <a:extLst>
              <a:ext uri="{FF2B5EF4-FFF2-40B4-BE49-F238E27FC236}">
                <a16:creationId xmlns:a16="http://schemas.microsoft.com/office/drawing/2014/main" id="{ACD85612-8920-77FA-EC21-D78A07D8A82A}"/>
              </a:ext>
            </a:extLst>
          </p:cNvPr>
          <p:cNvSpPr/>
          <p:nvPr/>
        </p:nvSpPr>
        <p:spPr>
          <a:xfrm flipH="1">
            <a:off x="106188" y="6535958"/>
            <a:ext cx="157713" cy="26352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57FF361-771D-E0E0-8FCB-E704338848DB}"/>
              </a:ext>
            </a:extLst>
          </p:cNvPr>
          <p:cNvSpPr txBox="1"/>
          <p:nvPr/>
        </p:nvSpPr>
        <p:spPr>
          <a:xfrm>
            <a:off x="233440" y="6519446"/>
            <a:ext cx="124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00" dirty="0">
                <a:latin typeface="Avenir Book" panose="02000503020000020003" pitchFamily="2" charset="0"/>
              </a:rPr>
              <a:t>Publication category 3.1</a:t>
            </a:r>
          </a:p>
        </p:txBody>
      </p:sp>
      <p:sp>
        <p:nvSpPr>
          <p:cNvPr id="145" name="Card 144">
            <a:extLst>
              <a:ext uri="{FF2B5EF4-FFF2-40B4-BE49-F238E27FC236}">
                <a16:creationId xmlns:a16="http://schemas.microsoft.com/office/drawing/2014/main" id="{06779DB4-273A-E14B-62D4-EFF013B70825}"/>
              </a:ext>
            </a:extLst>
          </p:cNvPr>
          <p:cNvSpPr/>
          <p:nvPr/>
        </p:nvSpPr>
        <p:spPr>
          <a:xfrm flipH="1">
            <a:off x="100593" y="6155401"/>
            <a:ext cx="157713" cy="263527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7671185-B464-4E17-9609-46BE60875112}"/>
              </a:ext>
            </a:extLst>
          </p:cNvPr>
          <p:cNvSpPr txBox="1"/>
          <p:nvPr/>
        </p:nvSpPr>
        <p:spPr>
          <a:xfrm>
            <a:off x="227846" y="6138888"/>
            <a:ext cx="124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00" dirty="0">
                <a:latin typeface="Avenir Book" panose="02000503020000020003" pitchFamily="2" charset="0"/>
              </a:rPr>
              <a:t>Publication category 1.1</a:t>
            </a:r>
          </a:p>
        </p:txBody>
      </p:sp>
    </p:spTree>
    <p:extLst>
      <p:ext uri="{BB962C8B-B14F-4D97-AF65-F5344CB8AC3E}">
        <p14:creationId xmlns:p14="http://schemas.microsoft.com/office/powerpoint/2010/main" val="3784350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7792CAE-FAE5-7F68-B846-84339149E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767" y="-791000"/>
            <a:ext cx="6568965" cy="99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88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/>
          <p:nvPr/>
        </p:nvSpPr>
        <p:spPr>
          <a:xfrm>
            <a:off x="1794800" y="1088873"/>
            <a:ext cx="610400" cy="61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22" name="Google Shape;322;p24"/>
          <p:cNvSpPr/>
          <p:nvPr/>
        </p:nvSpPr>
        <p:spPr>
          <a:xfrm>
            <a:off x="4009600" y="1088873"/>
            <a:ext cx="610400" cy="6104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23" name="Google Shape;323;p24"/>
          <p:cNvSpPr/>
          <p:nvPr/>
        </p:nvSpPr>
        <p:spPr>
          <a:xfrm>
            <a:off x="5892333" y="1088873"/>
            <a:ext cx="610400" cy="61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324" name="Google Shape;324;p24"/>
          <p:cNvCxnSpPr>
            <a:stCxn id="321" idx="6"/>
            <a:endCxn id="322" idx="2"/>
          </p:cNvCxnSpPr>
          <p:nvPr/>
        </p:nvCxnSpPr>
        <p:spPr>
          <a:xfrm>
            <a:off x="2405200" y="1394073"/>
            <a:ext cx="1604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24"/>
          <p:cNvCxnSpPr>
            <a:stCxn id="322" idx="6"/>
            <a:endCxn id="323" idx="2"/>
          </p:cNvCxnSpPr>
          <p:nvPr/>
        </p:nvCxnSpPr>
        <p:spPr>
          <a:xfrm>
            <a:off x="4620000" y="1394073"/>
            <a:ext cx="1272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24"/>
          <p:cNvSpPr/>
          <p:nvPr/>
        </p:nvSpPr>
        <p:spPr>
          <a:xfrm>
            <a:off x="7775067" y="1088873"/>
            <a:ext cx="610400" cy="61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327" name="Google Shape;327;p24"/>
          <p:cNvCxnSpPr>
            <a:stCxn id="323" idx="6"/>
            <a:endCxn id="326" idx="2"/>
          </p:cNvCxnSpPr>
          <p:nvPr/>
        </p:nvCxnSpPr>
        <p:spPr>
          <a:xfrm>
            <a:off x="6502733" y="1394073"/>
            <a:ext cx="1272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4"/>
          <p:cNvSpPr/>
          <p:nvPr/>
        </p:nvSpPr>
        <p:spPr>
          <a:xfrm>
            <a:off x="9657800" y="1103273"/>
            <a:ext cx="610400" cy="61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329" name="Google Shape;329;p24"/>
          <p:cNvCxnSpPr>
            <a:stCxn id="326" idx="6"/>
            <a:endCxn id="328" idx="2"/>
          </p:cNvCxnSpPr>
          <p:nvPr/>
        </p:nvCxnSpPr>
        <p:spPr>
          <a:xfrm>
            <a:off x="8385467" y="1394073"/>
            <a:ext cx="1272400" cy="14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24"/>
          <p:cNvSpPr txBox="1"/>
          <p:nvPr/>
        </p:nvSpPr>
        <p:spPr>
          <a:xfrm>
            <a:off x="1744600" y="1699273"/>
            <a:ext cx="886400" cy="61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chemeClr val="dk2"/>
                </a:solidFill>
              </a:rPr>
              <a:t>2018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3871600" y="1699273"/>
            <a:ext cx="886400" cy="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chemeClr val="dk2"/>
                </a:solidFill>
              </a:rPr>
              <a:t>2019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5957533" y="1699273"/>
            <a:ext cx="886400" cy="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chemeClr val="dk2"/>
                </a:solidFill>
              </a:rPr>
              <a:t>2020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7694000" y="1699273"/>
            <a:ext cx="886400" cy="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chemeClr val="dk2"/>
                </a:solidFill>
              </a:rPr>
              <a:t>2021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9662467" y="1699273"/>
            <a:ext cx="886400" cy="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chemeClr val="dk2"/>
                </a:solidFill>
              </a:rPr>
              <a:t>2022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1730599" y="2385352"/>
            <a:ext cx="10134023" cy="436000"/>
          </a:xfrm>
          <a:prstGeom prst="roundRect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36" name="Google Shape;336;p24"/>
          <p:cNvSpPr/>
          <p:nvPr/>
        </p:nvSpPr>
        <p:spPr>
          <a:xfrm>
            <a:off x="4162333" y="2385352"/>
            <a:ext cx="2035200" cy="436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37" name="Google Shape;337;p24"/>
          <p:cNvSpPr/>
          <p:nvPr/>
        </p:nvSpPr>
        <p:spPr>
          <a:xfrm>
            <a:off x="1730600" y="4274019"/>
            <a:ext cx="10134021" cy="436000"/>
          </a:xfrm>
          <a:prstGeom prst="roundRect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38" name="Google Shape;338;p24"/>
          <p:cNvSpPr/>
          <p:nvPr/>
        </p:nvSpPr>
        <p:spPr>
          <a:xfrm>
            <a:off x="6183533" y="4274019"/>
            <a:ext cx="3773267" cy="436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39" name="Google Shape;339;p24"/>
          <p:cNvSpPr/>
          <p:nvPr/>
        </p:nvSpPr>
        <p:spPr>
          <a:xfrm>
            <a:off x="1730600" y="6220552"/>
            <a:ext cx="8639800" cy="436000"/>
          </a:xfrm>
          <a:prstGeom prst="roundRect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40" name="Google Shape;340;p24"/>
          <p:cNvSpPr/>
          <p:nvPr/>
        </p:nvSpPr>
        <p:spPr>
          <a:xfrm>
            <a:off x="8160833" y="6220552"/>
            <a:ext cx="2035200" cy="436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41" name="Google Shape;341;p24"/>
          <p:cNvSpPr/>
          <p:nvPr/>
        </p:nvSpPr>
        <p:spPr>
          <a:xfrm>
            <a:off x="2086000" y="4274019"/>
            <a:ext cx="2035200" cy="436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3F25D-2FF4-67F1-7250-6099449872E9}"/>
              </a:ext>
            </a:extLst>
          </p:cNvPr>
          <p:cNvSpPr txBox="1"/>
          <p:nvPr/>
        </p:nvSpPr>
        <p:spPr>
          <a:xfrm>
            <a:off x="60003" y="2352102"/>
            <a:ext cx="223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F1A6D-F73F-52AE-FC86-973A8C7F8EDE}"/>
              </a:ext>
            </a:extLst>
          </p:cNvPr>
          <p:cNvSpPr txBox="1"/>
          <p:nvPr/>
        </p:nvSpPr>
        <p:spPr>
          <a:xfrm>
            <a:off x="85285" y="4235538"/>
            <a:ext cx="1562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Methodology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93D4B-9841-5C08-A98F-45FD5BFDF6F4}"/>
              </a:ext>
            </a:extLst>
          </p:cNvPr>
          <p:cNvSpPr txBox="1"/>
          <p:nvPr/>
        </p:nvSpPr>
        <p:spPr>
          <a:xfrm>
            <a:off x="167859" y="6235353"/>
            <a:ext cx="1388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Building</a:t>
            </a:r>
          </a:p>
        </p:txBody>
      </p:sp>
      <p:sp>
        <p:nvSpPr>
          <p:cNvPr id="8" name="Google Shape;342;p24">
            <a:extLst>
              <a:ext uri="{FF2B5EF4-FFF2-40B4-BE49-F238E27FC236}">
                <a16:creationId xmlns:a16="http://schemas.microsoft.com/office/drawing/2014/main" id="{39C7741D-6EA5-2A88-FCF5-CD12C154E07C}"/>
              </a:ext>
            </a:extLst>
          </p:cNvPr>
          <p:cNvSpPr/>
          <p:nvPr/>
        </p:nvSpPr>
        <p:spPr>
          <a:xfrm>
            <a:off x="1730600" y="4286834"/>
            <a:ext cx="1133200" cy="410369"/>
          </a:xfrm>
          <a:prstGeom prst="roundRect">
            <a:avLst>
              <a:gd name="adj" fmla="val 50000"/>
            </a:avLst>
          </a:prstGeom>
          <a:solidFill>
            <a:srgbClr val="5481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10" name="Google Shape;329;p24">
            <a:extLst>
              <a:ext uri="{FF2B5EF4-FFF2-40B4-BE49-F238E27FC236}">
                <a16:creationId xmlns:a16="http://schemas.microsoft.com/office/drawing/2014/main" id="{F2562D01-1F88-A740-EA44-13928156BAEF}"/>
              </a:ext>
            </a:extLst>
          </p:cNvPr>
          <p:cNvCxnSpPr/>
          <p:nvPr/>
        </p:nvCxnSpPr>
        <p:spPr>
          <a:xfrm>
            <a:off x="10221877" y="1408473"/>
            <a:ext cx="1272400" cy="14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34;p24">
            <a:extLst>
              <a:ext uri="{FF2B5EF4-FFF2-40B4-BE49-F238E27FC236}">
                <a16:creationId xmlns:a16="http://schemas.microsoft.com/office/drawing/2014/main" id="{790AA7A4-3619-5374-E29C-E929F2FF98DA}"/>
              </a:ext>
            </a:extLst>
          </p:cNvPr>
          <p:cNvSpPr txBox="1"/>
          <p:nvPr/>
        </p:nvSpPr>
        <p:spPr>
          <a:xfrm>
            <a:off x="11207600" y="1699273"/>
            <a:ext cx="886400" cy="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chemeClr val="dk2"/>
                </a:solidFill>
              </a:rPr>
              <a:t>2023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835C9-6C27-6F4D-7EBE-27CFE0A4C962}"/>
              </a:ext>
            </a:extLst>
          </p:cNvPr>
          <p:cNvSpPr txBox="1"/>
          <p:nvPr/>
        </p:nvSpPr>
        <p:spPr>
          <a:xfrm>
            <a:off x="2854634" y="898947"/>
            <a:ext cx="12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/>
              <a:t>Year-1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20896-AD4F-B437-CF7D-CF74E742B0B3}"/>
              </a:ext>
            </a:extLst>
          </p:cNvPr>
          <p:cNvSpPr txBox="1"/>
          <p:nvPr/>
        </p:nvSpPr>
        <p:spPr>
          <a:xfrm>
            <a:off x="4817967" y="898947"/>
            <a:ext cx="12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/>
              <a:t>Year-2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41D07-FB54-6277-EFA9-9447356F755C}"/>
              </a:ext>
            </a:extLst>
          </p:cNvPr>
          <p:cNvSpPr txBox="1"/>
          <p:nvPr/>
        </p:nvSpPr>
        <p:spPr>
          <a:xfrm>
            <a:off x="6706567" y="898947"/>
            <a:ext cx="12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/>
              <a:t>Year-3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7F9C4-CB90-AE2B-ECEF-06D7A33ED937}"/>
              </a:ext>
            </a:extLst>
          </p:cNvPr>
          <p:cNvSpPr txBox="1"/>
          <p:nvPr/>
        </p:nvSpPr>
        <p:spPr>
          <a:xfrm>
            <a:off x="8502834" y="898947"/>
            <a:ext cx="12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/>
              <a:t>Year-4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EB343-AFE3-6B5B-2E22-E910F489A25A}"/>
              </a:ext>
            </a:extLst>
          </p:cNvPr>
          <p:cNvSpPr txBox="1"/>
          <p:nvPr/>
        </p:nvSpPr>
        <p:spPr>
          <a:xfrm>
            <a:off x="10330967" y="888742"/>
            <a:ext cx="12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/>
              <a:t>Year-5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1B5B2DE-CE31-9AE6-77EE-FDA6D564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342" name="Google Shape;342;p24"/>
          <p:cNvSpPr/>
          <p:nvPr/>
        </p:nvSpPr>
        <p:spPr>
          <a:xfrm>
            <a:off x="9237200" y="6233368"/>
            <a:ext cx="2627421" cy="436000"/>
          </a:xfrm>
          <a:prstGeom prst="roundRect">
            <a:avLst>
              <a:gd name="adj" fmla="val 50000"/>
            </a:avLst>
          </a:prstGeom>
          <a:solidFill>
            <a:srgbClr val="5481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1" name="Google Shape;259;p17">
            <a:extLst>
              <a:ext uri="{FF2B5EF4-FFF2-40B4-BE49-F238E27FC236}">
                <a16:creationId xmlns:a16="http://schemas.microsoft.com/office/drawing/2014/main" id="{0AD7458F-C38A-D00E-4393-0B0D6555D982}"/>
              </a:ext>
            </a:extLst>
          </p:cNvPr>
          <p:cNvSpPr txBox="1"/>
          <p:nvPr/>
        </p:nvSpPr>
        <p:spPr>
          <a:xfrm>
            <a:off x="60003" y="-2404"/>
            <a:ext cx="7512000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dirty="0">
                <a:solidFill>
                  <a:srgbClr val="C55A11"/>
                </a:solidFill>
                <a:latin typeface="Avenir"/>
                <a:ea typeface="Avenir"/>
                <a:cs typeface="Avenir"/>
                <a:sym typeface="Avenir"/>
              </a:rPr>
              <a:t>Timeline</a:t>
            </a:r>
            <a:endParaRPr sz="1467" dirty="0"/>
          </a:p>
        </p:txBody>
      </p:sp>
      <p:sp>
        <p:nvSpPr>
          <p:cNvPr id="9" name="Google Shape;328;p24">
            <a:extLst>
              <a:ext uri="{FF2B5EF4-FFF2-40B4-BE49-F238E27FC236}">
                <a16:creationId xmlns:a16="http://schemas.microsoft.com/office/drawing/2014/main" id="{139C538B-DF4F-B87B-8630-812A1D63982D}"/>
              </a:ext>
            </a:extLst>
          </p:cNvPr>
          <p:cNvSpPr/>
          <p:nvPr/>
        </p:nvSpPr>
        <p:spPr>
          <a:xfrm>
            <a:off x="11345600" y="1107335"/>
            <a:ext cx="610400" cy="61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-113554" y="1584843"/>
            <a:ext cx="674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Human-Centered Design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&amp;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Development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2B2293-9123-1F72-1053-44BC953D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7" y="879138"/>
            <a:ext cx="1682578" cy="16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A51F37-BDBD-5E21-D484-2CBCB2D40DF3}"/>
              </a:ext>
            </a:extLst>
          </p:cNvPr>
          <p:cNvSpPr/>
          <p:nvPr/>
        </p:nvSpPr>
        <p:spPr>
          <a:xfrm>
            <a:off x="6499655" y="1059341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2FF4C8-DC35-E42D-DE62-F9C20A298874}"/>
              </a:ext>
            </a:extLst>
          </p:cNvPr>
          <p:cNvSpPr/>
          <p:nvPr/>
        </p:nvSpPr>
        <p:spPr>
          <a:xfrm>
            <a:off x="6499655" y="2928002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483C3A-818A-0091-987F-46B4708C3153}"/>
              </a:ext>
            </a:extLst>
          </p:cNvPr>
          <p:cNvSpPr/>
          <p:nvPr/>
        </p:nvSpPr>
        <p:spPr>
          <a:xfrm>
            <a:off x="6499654" y="4796663"/>
            <a:ext cx="4151871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688C5-B233-7925-FEAE-7BABC20BABAB}"/>
              </a:ext>
            </a:extLst>
          </p:cNvPr>
          <p:cNvSpPr/>
          <p:nvPr/>
        </p:nvSpPr>
        <p:spPr>
          <a:xfrm>
            <a:off x="11052216" y="1532237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0E941D-E0D4-FB01-9BEC-97480AF5024F}"/>
              </a:ext>
            </a:extLst>
          </p:cNvPr>
          <p:cNvSpPr/>
          <p:nvPr/>
        </p:nvSpPr>
        <p:spPr>
          <a:xfrm>
            <a:off x="11052216" y="3400898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BC32D1-7561-95B2-3B61-7C181B3A860B}"/>
              </a:ext>
            </a:extLst>
          </p:cNvPr>
          <p:cNvSpPr/>
          <p:nvPr/>
        </p:nvSpPr>
        <p:spPr>
          <a:xfrm>
            <a:off x="11052216" y="5269559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4FC522-B2D0-E8F3-A8F0-6B5F6DB8C2FD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11263185" y="1954175"/>
            <a:ext cx="0" cy="14467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F1E0D4-604E-E78E-2348-1A0306703538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11263185" y="3822836"/>
            <a:ext cx="0" cy="14467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F2380-7EC0-A4E1-E2B8-F609D3D4CFDB}"/>
              </a:ext>
            </a:extLst>
          </p:cNvPr>
          <p:cNvSpPr txBox="1"/>
          <p:nvPr/>
        </p:nvSpPr>
        <p:spPr>
          <a:xfrm>
            <a:off x="11474154" y="1584843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6C6B1-D5CD-0F1B-6DC4-ECE1141113BB}"/>
              </a:ext>
            </a:extLst>
          </p:cNvPr>
          <p:cNvSpPr txBox="1"/>
          <p:nvPr/>
        </p:nvSpPr>
        <p:spPr>
          <a:xfrm>
            <a:off x="11409158" y="3453504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3EB99-D6B4-EF11-BD94-0E6B416B71E5}"/>
              </a:ext>
            </a:extLst>
          </p:cNvPr>
          <p:cNvSpPr txBox="1"/>
          <p:nvPr/>
        </p:nvSpPr>
        <p:spPr>
          <a:xfrm>
            <a:off x="11425634" y="5295862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2023</a:t>
            </a:r>
          </a:p>
        </p:txBody>
      </p:sp>
      <p:pic>
        <p:nvPicPr>
          <p:cNvPr id="2052" name="Picture 4" descr="Free coronavirus covid-19 disease vector">
            <a:extLst>
              <a:ext uri="{FF2B5EF4-FFF2-40B4-BE49-F238E27FC236}">
                <a16:creationId xmlns:a16="http://schemas.microsoft.com/office/drawing/2014/main" id="{6260B267-0E9A-879C-5504-2E97C067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63" y="2453526"/>
            <a:ext cx="395416" cy="3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EAACA2-4B98-FE6B-7288-CEDA0F29F9E7}"/>
              </a:ext>
            </a:extLst>
          </p:cNvPr>
          <p:cNvSpPr txBox="1"/>
          <p:nvPr/>
        </p:nvSpPr>
        <p:spPr>
          <a:xfrm>
            <a:off x="7838873" y="1144832"/>
            <a:ext cx="276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Interview &amp;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B7FFE-F280-4D2A-D85E-F82F0807DFF9}"/>
              </a:ext>
            </a:extLst>
          </p:cNvPr>
          <p:cNvSpPr txBox="1"/>
          <p:nvPr/>
        </p:nvSpPr>
        <p:spPr>
          <a:xfrm>
            <a:off x="8038898" y="1450741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32399F-F071-5C7D-C63B-11EBA04C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84" y="4860085"/>
            <a:ext cx="1236275" cy="12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407530-E5AE-A6ED-E5F7-432D754B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49" y="3121662"/>
            <a:ext cx="1482874" cy="9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6FCF44-1584-DC9C-EF70-598CBBB52D87}"/>
              </a:ext>
            </a:extLst>
          </p:cNvPr>
          <p:cNvSpPr txBox="1"/>
          <p:nvPr/>
        </p:nvSpPr>
        <p:spPr>
          <a:xfrm>
            <a:off x="7842849" y="2967740"/>
            <a:ext cx="30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Development &amp;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61D93-0D5C-EBE2-EBFB-84F8807166E4}"/>
              </a:ext>
            </a:extLst>
          </p:cNvPr>
          <p:cNvSpPr txBox="1"/>
          <p:nvPr/>
        </p:nvSpPr>
        <p:spPr>
          <a:xfrm>
            <a:off x="8039362" y="3291964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650013-576B-170E-1D4B-7CD8D7896FA6}"/>
              </a:ext>
            </a:extLst>
          </p:cNvPr>
          <p:cNvSpPr txBox="1"/>
          <p:nvPr/>
        </p:nvSpPr>
        <p:spPr>
          <a:xfrm>
            <a:off x="7838873" y="4826459"/>
            <a:ext cx="276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Refinement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1AA69B-67BE-67DE-CD40-F49F334DB4E0}"/>
              </a:ext>
            </a:extLst>
          </p:cNvPr>
          <p:cNvSpPr txBox="1"/>
          <p:nvPr/>
        </p:nvSpPr>
        <p:spPr>
          <a:xfrm>
            <a:off x="7990453" y="5137066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ML model development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0204FC6F-9B92-A64B-D0A7-636298ECFBB3}"/>
              </a:ext>
            </a:extLst>
          </p:cNvPr>
          <p:cNvSpPr/>
          <p:nvPr/>
        </p:nvSpPr>
        <p:spPr>
          <a:xfrm>
            <a:off x="8254747" y="2470954"/>
            <a:ext cx="641684" cy="395416"/>
          </a:xfrm>
          <a:prstGeom prst="downArrow">
            <a:avLst/>
          </a:prstGeom>
          <a:solidFill>
            <a:srgbClr val="D7A3F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31C31BBD-9C45-79F5-3C41-4CB2B2BC17FD}"/>
              </a:ext>
            </a:extLst>
          </p:cNvPr>
          <p:cNvSpPr/>
          <p:nvPr/>
        </p:nvSpPr>
        <p:spPr>
          <a:xfrm>
            <a:off x="8263190" y="4323659"/>
            <a:ext cx="641684" cy="395416"/>
          </a:xfrm>
          <a:prstGeom prst="downArrow">
            <a:avLst/>
          </a:prstGeom>
          <a:solidFill>
            <a:srgbClr val="D7A3F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3D807-C22B-1252-31DC-3D7185593D58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331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C2A597-0BB8-EB8C-341D-B2D7DF58976C}"/>
              </a:ext>
            </a:extLst>
          </p:cNvPr>
          <p:cNvSpPr txBox="1"/>
          <p:nvPr/>
        </p:nvSpPr>
        <p:spPr>
          <a:xfrm>
            <a:off x="2667600" y="571710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Research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28313-4EFC-B6C9-EEF9-AE073F65CCE2}"/>
              </a:ext>
            </a:extLst>
          </p:cNvPr>
          <p:cNvSpPr txBox="1"/>
          <p:nvPr/>
        </p:nvSpPr>
        <p:spPr>
          <a:xfrm>
            <a:off x="5019679" y="571710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Research 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267E9-2FBA-4546-2A00-87C1BCDF0179}"/>
              </a:ext>
            </a:extLst>
          </p:cNvPr>
          <p:cNvSpPr txBox="1"/>
          <p:nvPr/>
        </p:nvSpPr>
        <p:spPr>
          <a:xfrm>
            <a:off x="6963367" y="592123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592B4-1985-C67A-C024-BCC1B4C5EE7A}"/>
              </a:ext>
            </a:extLst>
          </p:cNvPr>
          <p:cNvSpPr txBox="1"/>
          <p:nvPr/>
        </p:nvSpPr>
        <p:spPr>
          <a:xfrm>
            <a:off x="8620716" y="592123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40F6F-F691-3598-2003-5074461D3FD1}"/>
              </a:ext>
            </a:extLst>
          </p:cNvPr>
          <p:cNvSpPr txBox="1"/>
          <p:nvPr/>
        </p:nvSpPr>
        <p:spPr>
          <a:xfrm>
            <a:off x="376237" y="1230540"/>
            <a:ext cx="178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000" b="1" dirty="0">
                <a:solidFill>
                  <a:prstClr val="black"/>
                </a:solidFill>
                <a:latin typeface="Avenir Book" panose="02000503020000020003" pitchFamily="2" charset="0"/>
              </a:rPr>
              <a:t>RG #1: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There is a lack of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systematization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for the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evaluation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of automated machine learning models in MMLA and specifically MMLA for collaboration.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108C3-2646-1CBA-FC2D-404CCCE1CFCC}"/>
              </a:ext>
            </a:extLst>
          </p:cNvPr>
          <p:cNvSpPr txBox="1"/>
          <p:nvPr/>
        </p:nvSpPr>
        <p:spPr>
          <a:xfrm>
            <a:off x="367264" y="2844226"/>
            <a:ext cx="1785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latin typeface="Avenir Book" panose="02000503020000020003" pitchFamily="2" charset="0"/>
              </a:rPr>
              <a:t>RG #2.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There is a lack of knowledge over building generalizable collaboration quality estimation models for classroom settings.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46978-9982-F98B-6C3E-963089EB28EE}"/>
              </a:ext>
            </a:extLst>
          </p:cNvPr>
          <p:cNvSpPr txBox="1"/>
          <p:nvPr/>
        </p:nvSpPr>
        <p:spPr>
          <a:xfrm>
            <a:off x="396516" y="4691432"/>
            <a:ext cx="178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latin typeface="Avenir Book" panose="02000503020000020003" pitchFamily="2" charset="0"/>
              </a:rPr>
              <a:t>RG #3.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The field lacks knowledge on to what extent automated collaboration models can generalize in classroom settings.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 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2DF245-FBCF-62AB-B8B1-CD6D952A481C}"/>
              </a:ext>
            </a:extLst>
          </p:cNvPr>
          <p:cNvSpPr txBox="1"/>
          <p:nvPr/>
        </p:nvSpPr>
        <p:spPr>
          <a:xfrm>
            <a:off x="646513" y="592125"/>
            <a:ext cx="1785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Research Gaps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74EC1-6610-2A5B-2711-ABFB49C0116F}"/>
              </a:ext>
            </a:extLst>
          </p:cNvPr>
          <p:cNvSpPr txBox="1"/>
          <p:nvPr/>
        </p:nvSpPr>
        <p:spPr>
          <a:xfrm>
            <a:off x="10564404" y="571709"/>
            <a:ext cx="180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EE" sz="1200" b="1" dirty="0">
                <a:solidFill>
                  <a:srgbClr val="002060"/>
                </a:solidFill>
                <a:latin typeface="Avenir Book" panose="02000503020000020003" pitchFamily="2" charset="0"/>
              </a:rPr>
              <a:t>Publications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9CBE24-AD1F-4845-4264-644AF0B676DF}"/>
              </a:ext>
            </a:extLst>
          </p:cNvPr>
          <p:cNvCxnSpPr>
            <a:cxnSpLocks/>
          </p:cNvCxnSpPr>
          <p:nvPr/>
        </p:nvCxnSpPr>
        <p:spPr>
          <a:xfrm>
            <a:off x="2432448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8286AA-D2E4-34F5-1211-141B793D3CD0}"/>
              </a:ext>
            </a:extLst>
          </p:cNvPr>
          <p:cNvCxnSpPr>
            <a:cxnSpLocks/>
          </p:cNvCxnSpPr>
          <p:nvPr/>
        </p:nvCxnSpPr>
        <p:spPr>
          <a:xfrm>
            <a:off x="4787275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76C47F-0B65-D4B5-801B-D02FE5155514}"/>
              </a:ext>
            </a:extLst>
          </p:cNvPr>
          <p:cNvCxnSpPr>
            <a:cxnSpLocks/>
          </p:cNvCxnSpPr>
          <p:nvPr/>
        </p:nvCxnSpPr>
        <p:spPr>
          <a:xfrm>
            <a:off x="7043777" y="592121"/>
            <a:ext cx="0" cy="60389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0EF58C-A896-780F-F932-FA348C76F064}"/>
              </a:ext>
            </a:extLst>
          </p:cNvPr>
          <p:cNvCxnSpPr>
            <a:cxnSpLocks/>
          </p:cNvCxnSpPr>
          <p:nvPr/>
        </p:nvCxnSpPr>
        <p:spPr>
          <a:xfrm>
            <a:off x="8770735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51B211-C22C-B089-0ABA-B7EA05BAB610}"/>
              </a:ext>
            </a:extLst>
          </p:cNvPr>
          <p:cNvCxnSpPr>
            <a:cxnSpLocks/>
          </p:cNvCxnSpPr>
          <p:nvPr/>
        </p:nvCxnSpPr>
        <p:spPr>
          <a:xfrm>
            <a:off x="10564404" y="571708"/>
            <a:ext cx="0" cy="6059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533FA51-BA00-2009-7D11-A70EE8756900}"/>
              </a:ext>
            </a:extLst>
          </p:cNvPr>
          <p:cNvSpPr txBox="1"/>
          <p:nvPr/>
        </p:nvSpPr>
        <p:spPr>
          <a:xfrm>
            <a:off x="2611185" y="1230540"/>
            <a:ext cx="1943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000" b="1" dirty="0">
                <a:solidFill>
                  <a:prstClr val="black"/>
                </a:solidFill>
                <a:latin typeface="Avenir Book" panose="02000503020000020003" pitchFamily="2" charset="0"/>
              </a:rPr>
              <a:t>RQ #1: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How to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systematically assess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and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report generalizability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of automated estimation models of collaboration quality and its dimensions in small groups in class?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BA42C4-348F-A8D4-E074-EDBFE1F90419}"/>
              </a:ext>
            </a:extLst>
          </p:cNvPr>
          <p:cNvSpPr txBox="1"/>
          <p:nvPr/>
        </p:nvSpPr>
        <p:spPr>
          <a:xfrm>
            <a:off x="2588859" y="2692956"/>
            <a:ext cx="1943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EE" sz="1000" b="1" dirty="0">
                <a:solidFill>
                  <a:prstClr val="black"/>
                </a:solidFill>
                <a:latin typeface="Avenir Book" panose="02000503020000020003" pitchFamily="2" charset="0"/>
              </a:rPr>
              <a:t>RQ #2: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How to build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more generalizable automated estimation models of collaboration quality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 and its dimensions in small groups in classroom collaborative learning?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D1CC48-82FC-C8B2-5D14-C064257B316F}"/>
              </a:ext>
            </a:extLst>
          </p:cNvPr>
          <p:cNvSpPr txBox="1"/>
          <p:nvPr/>
        </p:nvSpPr>
        <p:spPr>
          <a:xfrm>
            <a:off x="2638019" y="4548325"/>
            <a:ext cx="1943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RQ #3: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How well do automated estimation models for collaboration quality and its dimensions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perform  across contexts 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(e.g., task contexts, task type contexts, school contexts) in </a:t>
            </a:r>
            <a:r>
              <a:rPr lang="en-GB" sz="1000" b="1" dirty="0">
                <a:solidFill>
                  <a:srgbClr val="0E101A"/>
                </a:solidFill>
                <a:latin typeface="Avenir Book" panose="02000503020000020003" pitchFamily="2" charset="0"/>
              </a:rPr>
              <a:t>authentic classroom settings</a:t>
            </a:r>
            <a:r>
              <a:rPr lang="en-GB" sz="1000" dirty="0">
                <a:solidFill>
                  <a:srgbClr val="0E101A"/>
                </a:solidFill>
                <a:latin typeface="Avenir Book" panose="02000503020000020003" pitchFamily="2" charset="0"/>
              </a:rPr>
              <a:t>?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871FCF-D2C4-B3B6-7C59-6D378BC9B018}"/>
              </a:ext>
            </a:extLst>
          </p:cNvPr>
          <p:cNvCxnSpPr>
            <a:cxnSpLocks/>
          </p:cNvCxnSpPr>
          <p:nvPr/>
        </p:nvCxnSpPr>
        <p:spPr>
          <a:xfrm>
            <a:off x="351105" y="1028908"/>
            <a:ext cx="116092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8D1935-CDCA-4941-C04E-1B7D2D7C2324}"/>
              </a:ext>
            </a:extLst>
          </p:cNvPr>
          <p:cNvCxnSpPr>
            <a:cxnSpLocks/>
          </p:cNvCxnSpPr>
          <p:nvPr/>
        </p:nvCxnSpPr>
        <p:spPr>
          <a:xfrm>
            <a:off x="426495" y="2519515"/>
            <a:ext cx="1155902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13DA6A-AA73-A594-7405-1D66776AE865}"/>
              </a:ext>
            </a:extLst>
          </p:cNvPr>
          <p:cNvCxnSpPr>
            <a:cxnSpLocks/>
          </p:cNvCxnSpPr>
          <p:nvPr/>
        </p:nvCxnSpPr>
        <p:spPr>
          <a:xfrm>
            <a:off x="401364" y="4077928"/>
            <a:ext cx="1155902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4C9265E-BF20-74AE-2D97-0D9068F89A11}"/>
              </a:ext>
            </a:extLst>
          </p:cNvPr>
          <p:cNvSpPr txBox="1"/>
          <p:nvPr/>
        </p:nvSpPr>
        <p:spPr>
          <a:xfrm>
            <a:off x="4914528" y="1230540"/>
            <a:ext cx="1995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#1.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systematically assess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and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report generalizability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of machine learning-based MMLA solutions of collaboration quality.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95B26B1-F1D4-D695-BC26-F26CBE2C10F0}"/>
              </a:ext>
            </a:extLst>
          </p:cNvPr>
          <p:cNvSpPr txBox="1"/>
          <p:nvPr/>
        </p:nvSpPr>
        <p:spPr>
          <a:xfrm>
            <a:off x="4890238" y="2699717"/>
            <a:ext cx="1997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#2.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identify machine learning pipeline configurations that enable the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building of more generalizable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collaboration quality estimation models.</a:t>
            </a:r>
            <a:endParaRPr lang="en-GB" sz="1000" dirty="0">
              <a:latin typeface="Avenir Book" panose="02000503020000020003" pitchFamily="2" charset="0"/>
            </a:endParaRPr>
          </a:p>
          <a:p>
            <a:pPr defTabSz="914377">
              <a:defRPr/>
            </a:pP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EDB48B-7DC2-B624-C290-35CC9C9E37D3}"/>
              </a:ext>
            </a:extLst>
          </p:cNvPr>
          <p:cNvSpPr txBox="1"/>
          <p:nvPr/>
        </p:nvSpPr>
        <p:spPr>
          <a:xfrm>
            <a:off x="4861800" y="4380965"/>
            <a:ext cx="2043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#3.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investigate the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impact of attribute noise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on the performance of collaboration quality models in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authentic settings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443AA6-F6D3-DADD-D40E-2FFEF9C6D13C}"/>
              </a:ext>
            </a:extLst>
          </p:cNvPr>
          <p:cNvSpPr txBox="1"/>
          <p:nvPr/>
        </p:nvSpPr>
        <p:spPr>
          <a:xfrm>
            <a:off x="4859621" y="5319685"/>
            <a:ext cx="204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dirty="0">
                <a:latin typeface="Avenir Book" panose="02000503020000020003" pitchFamily="2" charset="0"/>
              </a:rPr>
              <a:t>OB #4.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To investigate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generalizability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of automated estimation models of collaboration quality at </a:t>
            </a:r>
            <a:r>
              <a:rPr lang="en-GB" sz="1000" b="1" i="1" dirty="0">
                <a:solidFill>
                  <a:srgbClr val="0E101A"/>
                </a:solidFill>
                <a:latin typeface="Avenir Book" panose="02000503020000020003" pitchFamily="2" charset="0"/>
              </a:rPr>
              <a:t>different levels </a:t>
            </a:r>
            <a:r>
              <a:rPr lang="en-GB" sz="1000" i="1" dirty="0">
                <a:solidFill>
                  <a:srgbClr val="0E101A"/>
                </a:solidFill>
                <a:latin typeface="Avenir Book" panose="02000503020000020003" pitchFamily="2" charset="0"/>
              </a:rPr>
              <a:t>(across different tasks, task-types, schools).</a:t>
            </a:r>
            <a:endParaRPr lang="en-EE" sz="10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9DD2536-351C-99CA-63F5-DA72E46C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62" y="1237917"/>
            <a:ext cx="423511" cy="42351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01D69CC-476A-91D0-CCD6-A3CC013170F3}"/>
              </a:ext>
            </a:extLst>
          </p:cNvPr>
          <p:cNvSpPr txBox="1"/>
          <p:nvPr/>
        </p:nvSpPr>
        <p:spPr>
          <a:xfrm>
            <a:off x="7238655" y="1710302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B63FC3B-3C52-117C-92A4-60AC6D8D9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371" y="1237570"/>
            <a:ext cx="472732" cy="47273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A7DC655-9803-7BAE-81C8-6C57370D0C46}"/>
              </a:ext>
            </a:extLst>
          </p:cNvPr>
          <p:cNvSpPr txBox="1"/>
          <p:nvPr/>
        </p:nvSpPr>
        <p:spPr>
          <a:xfrm>
            <a:off x="7857878" y="1691585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24CAF2D-8D5B-63DC-6863-EDE67673E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62" y="2906515"/>
            <a:ext cx="423511" cy="42351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9D188DE-2091-7601-90BE-641CA5E7DD6A}"/>
              </a:ext>
            </a:extLst>
          </p:cNvPr>
          <p:cNvSpPr txBox="1"/>
          <p:nvPr/>
        </p:nvSpPr>
        <p:spPr>
          <a:xfrm>
            <a:off x="7238655" y="3378901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CAC1396-A49C-57F9-571B-44BD6678E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371" y="2906169"/>
            <a:ext cx="472732" cy="47273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D034E2C-6905-B8CE-13FC-3ADF8F3F691C}"/>
              </a:ext>
            </a:extLst>
          </p:cNvPr>
          <p:cNvSpPr txBox="1"/>
          <p:nvPr/>
        </p:nvSpPr>
        <p:spPr>
          <a:xfrm>
            <a:off x="7857878" y="3360183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1E154E4-B164-301B-CF59-5E1582DC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10" y="4390743"/>
            <a:ext cx="423511" cy="42351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73BB709-297B-9CBA-4262-22DBAF1880CB}"/>
              </a:ext>
            </a:extLst>
          </p:cNvPr>
          <p:cNvSpPr txBox="1"/>
          <p:nvPr/>
        </p:nvSpPr>
        <p:spPr>
          <a:xfrm>
            <a:off x="7238655" y="4873767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413C71D-15CD-CD8B-5F26-7BFE1DB7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634" y="4390743"/>
            <a:ext cx="472732" cy="472732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A79702B3-4C8A-3965-A3F3-0EF4DDD88DC6}"/>
              </a:ext>
            </a:extLst>
          </p:cNvPr>
          <p:cNvSpPr txBox="1"/>
          <p:nvPr/>
        </p:nvSpPr>
        <p:spPr>
          <a:xfrm>
            <a:off x="7914157" y="4855590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BEBAF18-2A11-7283-0A69-53F59A14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91" y="5367841"/>
            <a:ext cx="423511" cy="42351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45C6424-4034-D049-684B-9964271F60A7}"/>
              </a:ext>
            </a:extLst>
          </p:cNvPr>
          <p:cNvSpPr txBox="1"/>
          <p:nvPr/>
        </p:nvSpPr>
        <p:spPr>
          <a:xfrm>
            <a:off x="7168219" y="5840067"/>
            <a:ext cx="5602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Audio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16B791A-4FD9-DC5D-FD73-7BF5B2FB2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01" y="5359074"/>
            <a:ext cx="472732" cy="472732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03925A5-C303-7C3D-12A1-96B190B89917}"/>
              </a:ext>
            </a:extLst>
          </p:cNvPr>
          <p:cNvSpPr txBox="1"/>
          <p:nvPr/>
        </p:nvSpPr>
        <p:spPr>
          <a:xfrm>
            <a:off x="8049032" y="5834407"/>
            <a:ext cx="78841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Log data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C0EC5848-1E69-5467-5761-5BB68DB32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519" y="6030937"/>
            <a:ext cx="405475" cy="40547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7492F86-3F5E-721B-4374-FFBBD08E9FA8}"/>
              </a:ext>
            </a:extLst>
          </p:cNvPr>
          <p:cNvSpPr txBox="1"/>
          <p:nvPr/>
        </p:nvSpPr>
        <p:spPr>
          <a:xfrm>
            <a:off x="7501455" y="6438701"/>
            <a:ext cx="100093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51" dirty="0">
                <a:latin typeface="Avenir Book" panose="02000503020000020003" pitchFamily="2" charset="0"/>
              </a:rPr>
              <a:t>Video data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DDD5D24-4D52-C294-A6B6-6611E8F3A19D}"/>
              </a:ext>
            </a:extLst>
          </p:cNvPr>
          <p:cNvCxnSpPr>
            <a:cxnSpLocks/>
          </p:cNvCxnSpPr>
          <p:nvPr/>
        </p:nvCxnSpPr>
        <p:spPr>
          <a:xfrm flipV="1">
            <a:off x="7065383" y="5218042"/>
            <a:ext cx="4895011" cy="310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0C9D90B3-0854-24B4-29F2-3E98C14539A9}"/>
              </a:ext>
            </a:extLst>
          </p:cNvPr>
          <p:cNvSpPr/>
          <p:nvPr/>
        </p:nvSpPr>
        <p:spPr>
          <a:xfrm>
            <a:off x="8971757" y="1480305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198C5B8-B96D-F77A-4C53-00ABFE7335C6}"/>
              </a:ext>
            </a:extLst>
          </p:cNvPr>
          <p:cNvSpPr/>
          <p:nvPr/>
        </p:nvSpPr>
        <p:spPr>
          <a:xfrm>
            <a:off x="8971753" y="2628054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Dimensionality reduction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CCF8F73F-E46B-44AE-41DD-F92957A12268}"/>
              </a:ext>
            </a:extLst>
          </p:cNvPr>
          <p:cNvSpPr/>
          <p:nvPr/>
        </p:nvSpPr>
        <p:spPr>
          <a:xfrm>
            <a:off x="8971753" y="3070813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0C24EF9F-6D8C-E971-A7A8-95EC2F786534}"/>
              </a:ext>
            </a:extLst>
          </p:cNvPr>
          <p:cNvSpPr/>
          <p:nvPr/>
        </p:nvSpPr>
        <p:spPr>
          <a:xfrm>
            <a:off x="8987417" y="3517439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Statistical analysis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B642AE95-016E-12FE-F0AB-513397838A70}"/>
              </a:ext>
            </a:extLst>
          </p:cNvPr>
          <p:cNvSpPr/>
          <p:nvPr/>
        </p:nvSpPr>
        <p:spPr>
          <a:xfrm>
            <a:off x="8961310" y="4348850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BC2F6A1-4BCB-ED28-992C-8ECC13640979}"/>
              </a:ext>
            </a:extLst>
          </p:cNvPr>
          <p:cNvSpPr/>
          <p:nvPr/>
        </p:nvSpPr>
        <p:spPr>
          <a:xfrm>
            <a:off x="8966910" y="5319141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Unsupervised machine learning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406732BA-24D8-F751-812B-7CED309B5FB0}"/>
              </a:ext>
            </a:extLst>
          </p:cNvPr>
          <p:cNvSpPr/>
          <p:nvPr/>
        </p:nvSpPr>
        <p:spPr>
          <a:xfrm>
            <a:off x="8966910" y="5761899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Supervised machine learning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3AED6A6D-E7B9-C1AE-D6C9-2310683A461E}"/>
              </a:ext>
            </a:extLst>
          </p:cNvPr>
          <p:cNvSpPr/>
          <p:nvPr/>
        </p:nvSpPr>
        <p:spPr>
          <a:xfrm>
            <a:off x="8982574" y="6208526"/>
            <a:ext cx="1374007" cy="4225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00" b="1" dirty="0">
                <a:latin typeface="Avenir Book" panose="02000503020000020003" pitchFamily="2" charset="0"/>
              </a:rPr>
              <a:t>Statistical analysis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62079E6-0C4D-9483-B0F7-533FB0114E97}"/>
              </a:ext>
            </a:extLst>
          </p:cNvPr>
          <p:cNvSpPr txBox="1"/>
          <p:nvPr/>
        </p:nvSpPr>
        <p:spPr>
          <a:xfrm>
            <a:off x="1640656" y="1183"/>
            <a:ext cx="892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CLASSROOM COLLABORATION ANALYTICS: DESIGNING AND BUILDING AUTOMATED SYSTEMS FOR MONITORING COLLABORATION IN CLASSROOM</a:t>
            </a:r>
            <a:endParaRPr lang="en-EE" sz="1400" b="1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0" name="Card 129">
            <a:extLst>
              <a:ext uri="{FF2B5EF4-FFF2-40B4-BE49-F238E27FC236}">
                <a16:creationId xmlns:a16="http://schemas.microsoft.com/office/drawing/2014/main" id="{524A336A-8C1E-F41B-24BE-25225EEC0D6F}"/>
              </a:ext>
            </a:extLst>
          </p:cNvPr>
          <p:cNvSpPr/>
          <p:nvPr/>
        </p:nvSpPr>
        <p:spPr>
          <a:xfrm flipH="1">
            <a:off x="10706251" y="2629507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</a:t>
            </a:r>
          </a:p>
        </p:txBody>
      </p:sp>
      <p:sp>
        <p:nvSpPr>
          <p:cNvPr id="131" name="Card 130">
            <a:extLst>
              <a:ext uri="{FF2B5EF4-FFF2-40B4-BE49-F238E27FC236}">
                <a16:creationId xmlns:a16="http://schemas.microsoft.com/office/drawing/2014/main" id="{E0D1C36C-B39D-CC58-AA70-4D7703DBC623}"/>
              </a:ext>
            </a:extLst>
          </p:cNvPr>
          <p:cNvSpPr/>
          <p:nvPr/>
        </p:nvSpPr>
        <p:spPr>
          <a:xfrm flipH="1">
            <a:off x="11036115" y="2822423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II</a:t>
            </a:r>
          </a:p>
        </p:txBody>
      </p:sp>
      <p:sp>
        <p:nvSpPr>
          <p:cNvPr id="132" name="Card 131">
            <a:extLst>
              <a:ext uri="{FF2B5EF4-FFF2-40B4-BE49-F238E27FC236}">
                <a16:creationId xmlns:a16="http://schemas.microsoft.com/office/drawing/2014/main" id="{4580A777-BEF7-D372-161E-98E9A7993AEC}"/>
              </a:ext>
            </a:extLst>
          </p:cNvPr>
          <p:cNvSpPr/>
          <p:nvPr/>
        </p:nvSpPr>
        <p:spPr>
          <a:xfrm flipH="1">
            <a:off x="11391287" y="3113896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IV</a:t>
            </a:r>
          </a:p>
        </p:txBody>
      </p:sp>
      <p:sp>
        <p:nvSpPr>
          <p:cNvPr id="133" name="Card 132">
            <a:extLst>
              <a:ext uri="{FF2B5EF4-FFF2-40B4-BE49-F238E27FC236}">
                <a16:creationId xmlns:a16="http://schemas.microsoft.com/office/drawing/2014/main" id="{E066A482-DBDF-258C-40B2-72F258D25C6D}"/>
              </a:ext>
            </a:extLst>
          </p:cNvPr>
          <p:cNvSpPr/>
          <p:nvPr/>
        </p:nvSpPr>
        <p:spPr>
          <a:xfrm flipH="1">
            <a:off x="11712774" y="3443300"/>
            <a:ext cx="426655" cy="52387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V</a:t>
            </a:r>
          </a:p>
        </p:txBody>
      </p:sp>
      <p:sp>
        <p:nvSpPr>
          <p:cNvPr id="135" name="Card 134">
            <a:extLst>
              <a:ext uri="{FF2B5EF4-FFF2-40B4-BE49-F238E27FC236}">
                <a16:creationId xmlns:a16="http://schemas.microsoft.com/office/drawing/2014/main" id="{95F6FA31-8C8B-294A-1891-B8561F6E2099}"/>
              </a:ext>
            </a:extLst>
          </p:cNvPr>
          <p:cNvSpPr/>
          <p:nvPr/>
        </p:nvSpPr>
        <p:spPr>
          <a:xfrm flipH="1">
            <a:off x="10728837" y="5336120"/>
            <a:ext cx="466227" cy="535645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VII</a:t>
            </a:r>
          </a:p>
        </p:txBody>
      </p:sp>
      <p:sp>
        <p:nvSpPr>
          <p:cNvPr id="138" name="Card 137">
            <a:extLst>
              <a:ext uri="{FF2B5EF4-FFF2-40B4-BE49-F238E27FC236}">
                <a16:creationId xmlns:a16="http://schemas.microsoft.com/office/drawing/2014/main" id="{0CA49F47-8B0C-4FA7-F7BB-F22A6D0B43F2}"/>
              </a:ext>
            </a:extLst>
          </p:cNvPr>
          <p:cNvSpPr/>
          <p:nvPr/>
        </p:nvSpPr>
        <p:spPr>
          <a:xfrm flipH="1">
            <a:off x="11138386" y="5603941"/>
            <a:ext cx="483327" cy="604584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VIII</a:t>
            </a:r>
          </a:p>
        </p:txBody>
      </p:sp>
      <p:sp>
        <p:nvSpPr>
          <p:cNvPr id="139" name="Card 138">
            <a:extLst>
              <a:ext uri="{FF2B5EF4-FFF2-40B4-BE49-F238E27FC236}">
                <a16:creationId xmlns:a16="http://schemas.microsoft.com/office/drawing/2014/main" id="{EBB61D01-0B9F-27EB-15B9-8737D23EC273}"/>
              </a:ext>
            </a:extLst>
          </p:cNvPr>
          <p:cNvSpPr/>
          <p:nvPr/>
        </p:nvSpPr>
        <p:spPr>
          <a:xfrm flipH="1">
            <a:off x="11036115" y="4345693"/>
            <a:ext cx="483327" cy="604584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IX</a:t>
            </a:r>
          </a:p>
        </p:txBody>
      </p:sp>
      <p:sp>
        <p:nvSpPr>
          <p:cNvPr id="140" name="Card 139">
            <a:extLst>
              <a:ext uri="{FF2B5EF4-FFF2-40B4-BE49-F238E27FC236}">
                <a16:creationId xmlns:a16="http://schemas.microsoft.com/office/drawing/2014/main" id="{86F5C667-76F0-FE7B-4B83-3AE683B1BC75}"/>
              </a:ext>
            </a:extLst>
          </p:cNvPr>
          <p:cNvSpPr/>
          <p:nvPr/>
        </p:nvSpPr>
        <p:spPr>
          <a:xfrm flipH="1">
            <a:off x="11149623" y="1440465"/>
            <a:ext cx="483327" cy="604584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solidFill>
                  <a:schemeClr val="tx1"/>
                </a:solidFill>
                <a:latin typeface="Avenir Book" panose="02000503020000020003" pitchFamily="2" charset="0"/>
              </a:rPr>
              <a:t>III</a:t>
            </a:r>
          </a:p>
        </p:txBody>
      </p:sp>
      <p:sp>
        <p:nvSpPr>
          <p:cNvPr id="141" name="Card 140">
            <a:extLst>
              <a:ext uri="{FF2B5EF4-FFF2-40B4-BE49-F238E27FC236}">
                <a16:creationId xmlns:a16="http://schemas.microsoft.com/office/drawing/2014/main" id="{ACD85612-8920-77FA-EC21-D78A07D8A82A}"/>
              </a:ext>
            </a:extLst>
          </p:cNvPr>
          <p:cNvSpPr/>
          <p:nvPr/>
        </p:nvSpPr>
        <p:spPr>
          <a:xfrm flipH="1">
            <a:off x="106188" y="6535958"/>
            <a:ext cx="157713" cy="263527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57FF361-771D-E0E0-8FCB-E704338848DB}"/>
              </a:ext>
            </a:extLst>
          </p:cNvPr>
          <p:cNvSpPr txBox="1"/>
          <p:nvPr/>
        </p:nvSpPr>
        <p:spPr>
          <a:xfrm>
            <a:off x="233440" y="6519446"/>
            <a:ext cx="124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00" dirty="0">
                <a:latin typeface="Avenir Book" panose="02000503020000020003" pitchFamily="2" charset="0"/>
              </a:rPr>
              <a:t>Publication category 3.1</a:t>
            </a:r>
          </a:p>
        </p:txBody>
      </p:sp>
      <p:sp>
        <p:nvSpPr>
          <p:cNvPr id="145" name="Card 144">
            <a:extLst>
              <a:ext uri="{FF2B5EF4-FFF2-40B4-BE49-F238E27FC236}">
                <a16:creationId xmlns:a16="http://schemas.microsoft.com/office/drawing/2014/main" id="{06779DB4-273A-E14B-62D4-EFF013B70825}"/>
              </a:ext>
            </a:extLst>
          </p:cNvPr>
          <p:cNvSpPr/>
          <p:nvPr/>
        </p:nvSpPr>
        <p:spPr>
          <a:xfrm flipH="1">
            <a:off x="100593" y="6155401"/>
            <a:ext cx="157713" cy="263527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16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7671185-B464-4E17-9609-46BE60875112}"/>
              </a:ext>
            </a:extLst>
          </p:cNvPr>
          <p:cNvSpPr txBox="1"/>
          <p:nvPr/>
        </p:nvSpPr>
        <p:spPr>
          <a:xfrm>
            <a:off x="227846" y="6138888"/>
            <a:ext cx="124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00" dirty="0">
                <a:latin typeface="Avenir Book" panose="02000503020000020003" pitchFamily="2" charset="0"/>
              </a:rPr>
              <a:t>Publication category 1.1</a:t>
            </a:r>
          </a:p>
        </p:txBody>
      </p:sp>
    </p:spTree>
    <p:extLst>
      <p:ext uri="{BB962C8B-B14F-4D97-AF65-F5344CB8AC3E}">
        <p14:creationId xmlns:p14="http://schemas.microsoft.com/office/powerpoint/2010/main" val="2379555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3E136F-2F16-428B-FF60-5AF29426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1" y="1"/>
            <a:ext cx="11161987" cy="6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26A4-BFE5-A9B0-7510-C5A43ADDC70F}"/>
              </a:ext>
            </a:extLst>
          </p:cNvPr>
          <p:cNvSpPr txBox="1"/>
          <p:nvPr/>
        </p:nvSpPr>
        <p:spPr>
          <a:xfrm>
            <a:off x="4424857" y="6356351"/>
            <a:ext cx="663361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33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GB" sz="1333" dirty="0" err="1">
                <a:solidFill>
                  <a:schemeClr val="bg1">
                    <a:lumMod val="65000"/>
                  </a:schemeClr>
                </a:solidFill>
              </a:rPr>
              <a:t>www.digitaleducationcouncil.com</a:t>
            </a:r>
            <a:r>
              <a:rPr lang="en-GB" sz="1333" dirty="0">
                <a:solidFill>
                  <a:schemeClr val="bg1">
                    <a:lumMod val="65000"/>
                  </a:schemeClr>
                </a:solidFill>
              </a:rPr>
              <a:t>/post/</a:t>
            </a:r>
            <a:r>
              <a:rPr lang="en-GB" sz="1333" dirty="0" err="1">
                <a:solidFill>
                  <a:schemeClr val="bg1">
                    <a:lumMod val="65000"/>
                  </a:schemeClr>
                </a:solidFill>
              </a:rPr>
              <a:t>eu</a:t>
            </a:r>
            <a:r>
              <a:rPr lang="en-GB" sz="1333" dirty="0">
                <a:solidFill>
                  <a:schemeClr val="bg1">
                    <a:lumMod val="65000"/>
                  </a:schemeClr>
                </a:solidFill>
              </a:rPr>
              <a:t>-ai-act-what-it-means-for-universities</a:t>
            </a:r>
            <a:endParaRPr lang="en-EE" sz="1333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7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70;p15">
            <a:extLst>
              <a:ext uri="{FF2B5EF4-FFF2-40B4-BE49-F238E27FC236}">
                <a16:creationId xmlns:a16="http://schemas.microsoft.com/office/drawing/2014/main" id="{31101E18-A127-DC2B-6AAC-BDDFB4D9815F}"/>
              </a:ext>
            </a:extLst>
          </p:cNvPr>
          <p:cNvSpPr txBox="1"/>
          <p:nvPr/>
        </p:nvSpPr>
        <p:spPr>
          <a:xfrm>
            <a:off x="533870" y="353618"/>
            <a:ext cx="10762741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sym typeface="Avenir"/>
              </a:rPr>
              <a:t>ETHICAL CONCERNS</a:t>
            </a:r>
            <a:endParaRPr sz="1467" b="1" dirty="0">
              <a:solidFill>
                <a:srgbClr val="1F0F44"/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2BBBE4-1B45-71A9-E56F-E7266547F5DA}"/>
              </a:ext>
            </a:extLst>
          </p:cNvPr>
          <p:cNvSpPr/>
          <p:nvPr/>
        </p:nvSpPr>
        <p:spPr>
          <a:xfrm>
            <a:off x="4307174" y="2204804"/>
            <a:ext cx="3107961" cy="3107961"/>
          </a:xfrm>
          <a:prstGeom prst="ellipse">
            <a:avLst/>
          </a:prstGeom>
          <a:solidFill>
            <a:srgbClr val="D9C6F4"/>
          </a:solidFill>
          <a:ln>
            <a:solidFill>
              <a:srgbClr val="56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2133" b="1" dirty="0">
                <a:solidFill>
                  <a:srgbClr val="562F93"/>
                </a:solidFill>
                <a:latin typeface="Avenir Light" panose="020B0402020203020204" pitchFamily="34" charset="77"/>
              </a:rPr>
              <a:t>DELICATE FRAMEWORK</a:t>
            </a:r>
          </a:p>
          <a:p>
            <a:pPr algn="ctr"/>
            <a:r>
              <a:rPr lang="en-EE" sz="1067" b="1" dirty="0">
                <a:solidFill>
                  <a:srgbClr val="562F93"/>
                </a:solidFill>
                <a:latin typeface="Avenir Light" panose="020B0402020203020204" pitchFamily="34" charset="77"/>
              </a:rPr>
              <a:t>( Drachsler &amp; Greller, 2016) </a:t>
            </a:r>
          </a:p>
        </p:txBody>
      </p:sp>
      <p:sp>
        <p:nvSpPr>
          <p:cNvPr id="3" name="Round Diagonal Corner of Rectangle 2">
            <a:extLst>
              <a:ext uri="{FF2B5EF4-FFF2-40B4-BE49-F238E27FC236}">
                <a16:creationId xmlns:a16="http://schemas.microsoft.com/office/drawing/2014/main" id="{51C30F1F-81D8-86BD-1833-723C21A80D8F}"/>
              </a:ext>
            </a:extLst>
          </p:cNvPr>
          <p:cNvSpPr/>
          <p:nvPr/>
        </p:nvSpPr>
        <p:spPr>
          <a:xfrm>
            <a:off x="7175291" y="1748852"/>
            <a:ext cx="769496" cy="769496"/>
          </a:xfrm>
          <a:prstGeom prst="round2DiagRect">
            <a:avLst/>
          </a:prstGeom>
          <a:solidFill>
            <a:srgbClr val="56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61FDB8D4-B0A0-55B6-2664-9FD18EE9C8F7}"/>
              </a:ext>
            </a:extLst>
          </p:cNvPr>
          <p:cNvSpPr/>
          <p:nvPr/>
        </p:nvSpPr>
        <p:spPr>
          <a:xfrm>
            <a:off x="8064708" y="2877100"/>
            <a:ext cx="769496" cy="769496"/>
          </a:xfrm>
          <a:prstGeom prst="round2DiagRect">
            <a:avLst/>
          </a:prstGeom>
          <a:solidFill>
            <a:srgbClr val="56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90EE0B28-F47C-E206-3CE5-A17DDA6A50AD}"/>
              </a:ext>
            </a:extLst>
          </p:cNvPr>
          <p:cNvSpPr/>
          <p:nvPr/>
        </p:nvSpPr>
        <p:spPr>
          <a:xfrm>
            <a:off x="7679960" y="4348932"/>
            <a:ext cx="769496" cy="769496"/>
          </a:xfrm>
          <a:prstGeom prst="round2DiagRect">
            <a:avLst/>
          </a:prstGeom>
          <a:solidFill>
            <a:srgbClr val="56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id="{7B3577C3-3560-B592-4485-420985A19E3A}"/>
              </a:ext>
            </a:extLst>
          </p:cNvPr>
          <p:cNvSpPr/>
          <p:nvPr/>
        </p:nvSpPr>
        <p:spPr>
          <a:xfrm>
            <a:off x="6405795" y="5448127"/>
            <a:ext cx="769496" cy="769496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8957BADB-87D1-9B68-6680-38C6A02AC137}"/>
              </a:ext>
            </a:extLst>
          </p:cNvPr>
          <p:cNvSpPr/>
          <p:nvPr/>
        </p:nvSpPr>
        <p:spPr>
          <a:xfrm>
            <a:off x="3777521" y="1748852"/>
            <a:ext cx="769496" cy="769496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A7DBC4C8-6DC0-C12D-1619-4890EA22DA7A}"/>
              </a:ext>
            </a:extLst>
          </p:cNvPr>
          <p:cNvSpPr/>
          <p:nvPr/>
        </p:nvSpPr>
        <p:spPr>
          <a:xfrm>
            <a:off x="2888104" y="2877100"/>
            <a:ext cx="769496" cy="769496"/>
          </a:xfrm>
          <a:prstGeom prst="round2DiagRect">
            <a:avLst/>
          </a:prstGeom>
          <a:solidFill>
            <a:srgbClr val="56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D98549FF-5D0B-15B0-3A7F-6E2E0ADACB43}"/>
              </a:ext>
            </a:extLst>
          </p:cNvPr>
          <p:cNvSpPr/>
          <p:nvPr/>
        </p:nvSpPr>
        <p:spPr>
          <a:xfrm>
            <a:off x="3008025" y="4348932"/>
            <a:ext cx="769496" cy="769496"/>
          </a:xfrm>
          <a:prstGeom prst="round2DiagRect">
            <a:avLst/>
          </a:prstGeom>
          <a:solidFill>
            <a:srgbClr val="56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Round Diagonal Corner of Rectangle 11">
            <a:extLst>
              <a:ext uri="{FF2B5EF4-FFF2-40B4-BE49-F238E27FC236}">
                <a16:creationId xmlns:a16="http://schemas.microsoft.com/office/drawing/2014/main" id="{441BABA2-E4C9-C512-467D-6348A72C8D3B}"/>
              </a:ext>
            </a:extLst>
          </p:cNvPr>
          <p:cNvSpPr/>
          <p:nvPr/>
        </p:nvSpPr>
        <p:spPr>
          <a:xfrm>
            <a:off x="4547017" y="5477809"/>
            <a:ext cx="769496" cy="769496"/>
          </a:xfrm>
          <a:prstGeom prst="round2DiagRect">
            <a:avLst/>
          </a:prstGeom>
          <a:solidFill>
            <a:srgbClr val="56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4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34FE9-AAAD-8272-6999-0BC11ABDAAD9}"/>
              </a:ext>
            </a:extLst>
          </p:cNvPr>
          <p:cNvSpPr txBox="1"/>
          <p:nvPr/>
        </p:nvSpPr>
        <p:spPr>
          <a:xfrm>
            <a:off x="8064708" y="1678902"/>
            <a:ext cx="21785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67" b="1" dirty="0">
                <a:solidFill>
                  <a:srgbClr val="562F93"/>
                </a:solidFill>
                <a:latin typeface="Avenir Black" panose="02000503020000020003" pitchFamily="2" charset="0"/>
              </a:rPr>
              <a:t>Determination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6A4FA-34DE-354C-0542-6BCA5F8F676D}"/>
              </a:ext>
            </a:extLst>
          </p:cNvPr>
          <p:cNvSpPr txBox="1"/>
          <p:nvPr/>
        </p:nvSpPr>
        <p:spPr>
          <a:xfrm>
            <a:off x="8064708" y="1948465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solidFill>
                  <a:srgbClr val="8A4AC3"/>
                </a:solidFill>
                <a:latin typeface="Avenir Light" panose="020B0402020203020204" pitchFamily="34" charset="77"/>
              </a:rPr>
              <a:t>Why do you want to apply learning analytics?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F6989E-09D1-ABA4-E5F9-1635F90D010E}"/>
              </a:ext>
            </a:extLst>
          </p:cNvPr>
          <p:cNvSpPr/>
          <p:nvPr/>
        </p:nvSpPr>
        <p:spPr>
          <a:xfrm>
            <a:off x="8216347" y="2272865"/>
            <a:ext cx="1632668" cy="212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Voluntary participation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FE9692-F608-4AA6-118E-4BFDFF13FC54}"/>
              </a:ext>
            </a:extLst>
          </p:cNvPr>
          <p:cNvSpPr txBox="1"/>
          <p:nvPr/>
        </p:nvSpPr>
        <p:spPr>
          <a:xfrm>
            <a:off x="8870283" y="2820692"/>
            <a:ext cx="21785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67" b="1" dirty="0">
                <a:solidFill>
                  <a:srgbClr val="562F93"/>
                </a:solidFill>
                <a:latin typeface="Avenir Black" panose="02000503020000020003" pitchFamily="2" charset="0"/>
              </a:rPr>
              <a:t>Explain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48FB6D-4B27-7838-A165-2BAAB40BCFEE}"/>
              </a:ext>
            </a:extLst>
          </p:cNvPr>
          <p:cNvSpPr txBox="1"/>
          <p:nvPr/>
        </p:nvSpPr>
        <p:spPr>
          <a:xfrm>
            <a:off x="8870283" y="3090256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solidFill>
                  <a:srgbClr val="8A4AC3"/>
                </a:solidFill>
                <a:latin typeface="Avenir Light" panose="020B0402020203020204" pitchFamily="34" charset="77"/>
              </a:rPr>
              <a:t>Be open about your intentions and objectives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A9A3C-5BCC-3798-53A4-12F46B86AA24}"/>
              </a:ext>
            </a:extLst>
          </p:cNvPr>
          <p:cNvSpPr/>
          <p:nvPr/>
        </p:nvSpPr>
        <p:spPr>
          <a:xfrm>
            <a:off x="8610611" y="4906393"/>
            <a:ext cx="1632668" cy="212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Prior research evidence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35B5D-21B2-3082-C246-70D709B70397}"/>
              </a:ext>
            </a:extLst>
          </p:cNvPr>
          <p:cNvSpPr txBox="1"/>
          <p:nvPr/>
        </p:nvSpPr>
        <p:spPr>
          <a:xfrm>
            <a:off x="8449456" y="4311000"/>
            <a:ext cx="21785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67" b="1" dirty="0">
                <a:solidFill>
                  <a:srgbClr val="562F93"/>
                </a:solidFill>
                <a:latin typeface="Avenir Black" panose="02000503020000020003" pitchFamily="2" charset="0"/>
              </a:rPr>
              <a:t>Legitimate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93E35-096C-609F-5A8C-96577ADA8C2E}"/>
              </a:ext>
            </a:extLst>
          </p:cNvPr>
          <p:cNvSpPr txBox="1"/>
          <p:nvPr/>
        </p:nvSpPr>
        <p:spPr>
          <a:xfrm>
            <a:off x="8449456" y="4580565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solidFill>
                  <a:srgbClr val="8A4AC3"/>
                </a:solidFill>
                <a:latin typeface="Avenir Light" panose="020B0402020203020204" pitchFamily="34" charset="77"/>
              </a:rPr>
              <a:t>Why are you allowed to have data?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217CD9E-E47F-1846-7838-F5896F3ED519}"/>
              </a:ext>
            </a:extLst>
          </p:cNvPr>
          <p:cNvSpPr/>
          <p:nvPr/>
        </p:nvSpPr>
        <p:spPr>
          <a:xfrm>
            <a:off x="10310597" y="4903992"/>
            <a:ext cx="1632668" cy="212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Students’ well-being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80296F-68D7-28DD-C2EC-4B1AF5A5345C}"/>
              </a:ext>
            </a:extLst>
          </p:cNvPr>
          <p:cNvSpPr/>
          <p:nvPr/>
        </p:nvSpPr>
        <p:spPr>
          <a:xfrm>
            <a:off x="9011477" y="3407985"/>
            <a:ext cx="1632668" cy="212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Research introducation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74E74A-D882-44AE-FF28-97B03438936A}"/>
              </a:ext>
            </a:extLst>
          </p:cNvPr>
          <p:cNvSpPr txBox="1"/>
          <p:nvPr/>
        </p:nvSpPr>
        <p:spPr>
          <a:xfrm>
            <a:off x="7175291" y="5388115"/>
            <a:ext cx="21785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67" b="1" dirty="0">
                <a:solidFill>
                  <a:schemeClr val="bg1">
                    <a:lumMod val="50000"/>
                  </a:schemeClr>
                </a:solidFill>
                <a:latin typeface="Avenir Black" panose="02000503020000020003" pitchFamily="2" charset="0"/>
              </a:rPr>
              <a:t>Involve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9F42A-CFBB-8DCA-B249-41E2E4C6FCF3}"/>
              </a:ext>
            </a:extLst>
          </p:cNvPr>
          <p:cNvSpPr txBox="1"/>
          <p:nvPr/>
        </p:nvSpPr>
        <p:spPr>
          <a:xfrm>
            <a:off x="7175291" y="5657679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067" dirty="0">
                <a:solidFill>
                  <a:schemeClr val="bg1">
                    <a:lumMod val="50000"/>
                  </a:schemeClr>
                </a:solidFill>
                <a:latin typeface="Avenir Light" panose="020B0402020203020204" pitchFamily="34" charset="77"/>
              </a:rPr>
              <a:t>Involve all stakeholders and data subjects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568533-D821-3EB4-BCE8-C7F887161DC4}"/>
              </a:ext>
            </a:extLst>
          </p:cNvPr>
          <p:cNvSpPr txBox="1"/>
          <p:nvPr/>
        </p:nvSpPr>
        <p:spPr>
          <a:xfrm>
            <a:off x="1562307" y="5467584"/>
            <a:ext cx="3024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467" b="1" dirty="0">
                <a:solidFill>
                  <a:srgbClr val="562F93"/>
                </a:solidFill>
                <a:latin typeface="Avenir Black" panose="02000503020000020003" pitchFamily="2" charset="0"/>
              </a:rPr>
              <a:t>Consent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F7165-DA79-AB41-82B5-656AAC41DD20}"/>
              </a:ext>
            </a:extLst>
          </p:cNvPr>
          <p:cNvSpPr txBox="1"/>
          <p:nvPr/>
        </p:nvSpPr>
        <p:spPr>
          <a:xfrm>
            <a:off x="1429061" y="5736929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067" dirty="0">
                <a:solidFill>
                  <a:srgbClr val="8A4AC3"/>
                </a:solidFill>
                <a:latin typeface="Avenir Light" panose="020B0402020203020204" pitchFamily="34" charset="77"/>
              </a:rPr>
              <a:t>Make a contract with data subjects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7EE083-CA0A-B4EC-E926-6E8AC229C642}"/>
              </a:ext>
            </a:extLst>
          </p:cNvPr>
          <p:cNvSpPr/>
          <p:nvPr/>
        </p:nvSpPr>
        <p:spPr>
          <a:xfrm>
            <a:off x="2807203" y="6075516"/>
            <a:ext cx="1632668" cy="212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Integrated consent form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FF43CA-0841-621C-4AF9-CFE84DE89008}"/>
              </a:ext>
            </a:extLst>
          </p:cNvPr>
          <p:cNvSpPr/>
          <p:nvPr/>
        </p:nvSpPr>
        <p:spPr>
          <a:xfrm>
            <a:off x="1052023" y="6059536"/>
            <a:ext cx="1632668" cy="212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Understanding of risks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1B824-9F89-D6EB-98E7-CEE5B6BBB1E0}"/>
              </a:ext>
            </a:extLst>
          </p:cNvPr>
          <p:cNvSpPr txBox="1"/>
          <p:nvPr/>
        </p:nvSpPr>
        <p:spPr>
          <a:xfrm>
            <a:off x="-16658" y="4331511"/>
            <a:ext cx="3024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467" b="1" dirty="0">
                <a:solidFill>
                  <a:srgbClr val="562F93"/>
                </a:solidFill>
                <a:latin typeface="Avenir Black" panose="02000503020000020003" pitchFamily="2" charset="0"/>
              </a:rPr>
              <a:t>Anonymize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0DCAF-175A-7218-A299-893ACA7317D9}"/>
              </a:ext>
            </a:extLst>
          </p:cNvPr>
          <p:cNvSpPr txBox="1"/>
          <p:nvPr/>
        </p:nvSpPr>
        <p:spPr>
          <a:xfrm>
            <a:off x="-136579" y="4583247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067" dirty="0">
                <a:solidFill>
                  <a:srgbClr val="8A4AC3"/>
                </a:solidFill>
                <a:latin typeface="Avenir Light" panose="020B0402020203020204" pitchFamily="34" charset="77"/>
              </a:rPr>
              <a:t>Make the individuals non retrievable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52AB121-0E19-4870-4671-6CB74C1E4EEC}"/>
              </a:ext>
            </a:extLst>
          </p:cNvPr>
          <p:cNvSpPr/>
          <p:nvPr/>
        </p:nvSpPr>
        <p:spPr>
          <a:xfrm>
            <a:off x="1261122" y="4914639"/>
            <a:ext cx="1632668" cy="212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Feature-level anonymity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06ECE8-D2AA-B780-004E-016E5B76837F}"/>
              </a:ext>
            </a:extLst>
          </p:cNvPr>
          <p:cNvSpPr txBox="1"/>
          <p:nvPr/>
        </p:nvSpPr>
        <p:spPr>
          <a:xfrm>
            <a:off x="-136579" y="2868375"/>
            <a:ext cx="3024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467" b="1" dirty="0">
                <a:solidFill>
                  <a:srgbClr val="562F93"/>
                </a:solidFill>
                <a:latin typeface="Avenir Black" panose="02000503020000020003" pitchFamily="2" charset="0"/>
              </a:rPr>
              <a:t>Technical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379F14-0850-2304-E06A-5A32F8E6D953}"/>
              </a:ext>
            </a:extLst>
          </p:cNvPr>
          <p:cNvSpPr txBox="1"/>
          <p:nvPr/>
        </p:nvSpPr>
        <p:spPr>
          <a:xfrm>
            <a:off x="-288709" y="3118219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067" dirty="0">
                <a:solidFill>
                  <a:srgbClr val="8A4AC3"/>
                </a:solidFill>
                <a:latin typeface="Avenir Light" panose="020B0402020203020204" pitchFamily="34" charset="77"/>
              </a:rPr>
              <a:t>Procedures to guarantee privacy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4FD3260-2B23-6AAD-9557-9A02018E9364}"/>
              </a:ext>
            </a:extLst>
          </p:cNvPr>
          <p:cNvSpPr/>
          <p:nvPr/>
        </p:nvSpPr>
        <p:spPr>
          <a:xfrm>
            <a:off x="1145770" y="3440827"/>
            <a:ext cx="1632668" cy="212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067" dirty="0"/>
              <a:t>Restricted access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696863-DA7F-9A22-12F7-11BD1E1EEB70}"/>
              </a:ext>
            </a:extLst>
          </p:cNvPr>
          <p:cNvSpPr txBox="1"/>
          <p:nvPr/>
        </p:nvSpPr>
        <p:spPr>
          <a:xfrm>
            <a:off x="670945" y="1732836"/>
            <a:ext cx="302468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467" b="1" dirty="0">
                <a:solidFill>
                  <a:schemeClr val="bg1">
                    <a:lumMod val="50000"/>
                  </a:schemeClr>
                </a:solidFill>
                <a:latin typeface="Avenir Black" panose="02000503020000020003" pitchFamily="2" charset="0"/>
              </a:rPr>
              <a:t>External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FBCA9F-6EB6-6E10-C9CA-A7CC5CBBBD55}"/>
              </a:ext>
            </a:extLst>
          </p:cNvPr>
          <p:cNvSpPr txBox="1"/>
          <p:nvPr/>
        </p:nvSpPr>
        <p:spPr>
          <a:xfrm>
            <a:off x="499672" y="1983196"/>
            <a:ext cx="31579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1067" dirty="0">
                <a:solidFill>
                  <a:schemeClr val="bg1">
                    <a:lumMod val="50000"/>
                  </a:schemeClr>
                </a:solidFill>
                <a:latin typeface="Avenir Light" panose="020B0402020203020204" pitchFamily="34" charset="77"/>
              </a:rPr>
              <a:t>Regulation for external service providers </a:t>
            </a:r>
          </a:p>
        </p:txBody>
      </p:sp>
    </p:spTree>
    <p:extLst>
      <p:ext uri="{BB962C8B-B14F-4D97-AF65-F5344CB8AC3E}">
        <p14:creationId xmlns:p14="http://schemas.microsoft.com/office/powerpoint/2010/main" val="2836770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304B96BC-1211-CE14-EAFF-FA482849555C}"/>
              </a:ext>
            </a:extLst>
          </p:cNvPr>
          <p:cNvSpPr txBox="1"/>
          <p:nvPr/>
        </p:nvSpPr>
        <p:spPr>
          <a:xfrm>
            <a:off x="435896" y="201004"/>
            <a:ext cx="117561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200" b="1" dirty="0">
                <a:solidFill>
                  <a:srgbClr val="562F93"/>
                </a:solidFill>
                <a:latin typeface="Avenir Black" panose="02000503020000020003" pitchFamily="2" charset="0"/>
                <a:sym typeface="Avenir"/>
              </a:rPr>
              <a:t>O 2.6: </a:t>
            </a:r>
            <a:r>
              <a:rPr lang="en-GB" sz="3200" b="1" dirty="0">
                <a:solidFill>
                  <a:srgbClr val="8A4AC3"/>
                </a:solidFill>
                <a:latin typeface="Avenir Black" panose="02000503020000020003" pitchFamily="2" charset="0"/>
                <a:sym typeface="Avenir"/>
              </a:rPr>
              <a:t>HOW TO BUILD TEAMS?</a:t>
            </a:r>
            <a:endParaRPr sz="667" b="1" dirty="0">
              <a:solidFill>
                <a:srgbClr val="8A4AC3"/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Graphic 2" descr="Group brainstorm with solid fill">
            <a:extLst>
              <a:ext uri="{FF2B5EF4-FFF2-40B4-BE49-F238E27FC236}">
                <a16:creationId xmlns:a16="http://schemas.microsoft.com/office/drawing/2014/main" id="{CB8B84AC-29F6-F52D-726A-FCA419E1D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0996" y="2890412"/>
            <a:ext cx="1077177" cy="10771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712448-AF4B-0A15-D7AC-9722AB57D684}"/>
              </a:ext>
            </a:extLst>
          </p:cNvPr>
          <p:cNvCxnSpPr>
            <a:cxnSpLocks/>
          </p:cNvCxnSpPr>
          <p:nvPr/>
        </p:nvCxnSpPr>
        <p:spPr>
          <a:xfrm>
            <a:off x="3259941" y="3428999"/>
            <a:ext cx="1616860" cy="0"/>
          </a:xfrm>
          <a:prstGeom prst="straightConnector1">
            <a:avLst/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296634-7584-B53A-07DB-2262C8CEE30C}"/>
              </a:ext>
            </a:extLst>
          </p:cNvPr>
          <p:cNvSpPr/>
          <p:nvPr/>
        </p:nvSpPr>
        <p:spPr>
          <a:xfrm>
            <a:off x="4968568" y="3101257"/>
            <a:ext cx="2346635" cy="551960"/>
          </a:xfrm>
          <a:prstGeom prst="roundRect">
            <a:avLst/>
          </a:prstGeom>
          <a:solidFill>
            <a:srgbClr val="8A4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       AI-enabled systems</a:t>
            </a:r>
          </a:p>
        </p:txBody>
      </p:sp>
      <p:pic>
        <p:nvPicPr>
          <p:cNvPr id="10" name="Graphic 9" descr="Robot with solid fill">
            <a:extLst>
              <a:ext uri="{FF2B5EF4-FFF2-40B4-BE49-F238E27FC236}">
                <a16:creationId xmlns:a16="http://schemas.microsoft.com/office/drawing/2014/main" id="{CFCC9FBC-A5CA-BA2B-4408-B9DBB6872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769" y="3128831"/>
            <a:ext cx="524387" cy="5243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196EEC-C110-D9A4-DE2D-8DED38DED5CB}"/>
              </a:ext>
            </a:extLst>
          </p:cNvPr>
          <p:cNvCxnSpPr>
            <a:cxnSpLocks/>
          </p:cNvCxnSpPr>
          <p:nvPr/>
        </p:nvCxnSpPr>
        <p:spPr>
          <a:xfrm>
            <a:off x="7409154" y="3428997"/>
            <a:ext cx="1616860" cy="0"/>
          </a:xfrm>
          <a:prstGeom prst="straightConnector1">
            <a:avLst/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phic 12" descr="Teacher with solid fill">
            <a:extLst>
              <a:ext uri="{FF2B5EF4-FFF2-40B4-BE49-F238E27FC236}">
                <a16:creationId xmlns:a16="http://schemas.microsoft.com/office/drawing/2014/main" id="{6421CC53-00C1-4824-ABBB-6E02F640A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6621" y="5175152"/>
            <a:ext cx="1219200" cy="1219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6C1A46-4298-DCE1-9088-EAB5A294CA97}"/>
              </a:ext>
            </a:extLst>
          </p:cNvPr>
          <p:cNvSpPr/>
          <p:nvPr/>
        </p:nvSpPr>
        <p:spPr>
          <a:xfrm>
            <a:off x="4968568" y="4247536"/>
            <a:ext cx="2346635" cy="524387"/>
          </a:xfrm>
          <a:prstGeom prst="roundRect">
            <a:avLst/>
          </a:prstGeom>
          <a:solidFill>
            <a:srgbClr val="8A4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        Peer assessment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A031177B-32E1-64A9-6668-4D7304F9DE82}"/>
              </a:ext>
            </a:extLst>
          </p:cNvPr>
          <p:cNvCxnSpPr>
            <a:endCxn id="15" idx="1"/>
          </p:cNvCxnSpPr>
          <p:nvPr/>
        </p:nvCxnSpPr>
        <p:spPr>
          <a:xfrm>
            <a:off x="2629584" y="3967588"/>
            <a:ext cx="2338985" cy="542141"/>
          </a:xfrm>
          <a:prstGeom prst="bentConnector3">
            <a:avLst>
              <a:gd name="adj1" fmla="val 117"/>
            </a:avLst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5AD80786-6C0D-2C60-ECEE-8A071A7DA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5238" y="4268770"/>
            <a:ext cx="481919" cy="481919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AA6C49-2458-4FF8-944E-A6B125133D84}"/>
              </a:ext>
            </a:extLst>
          </p:cNvPr>
          <p:cNvSpPr/>
          <p:nvPr/>
        </p:nvSpPr>
        <p:spPr>
          <a:xfrm>
            <a:off x="4876799" y="1763655"/>
            <a:ext cx="2818580" cy="524387"/>
          </a:xfrm>
          <a:prstGeom prst="roundRect">
            <a:avLst/>
          </a:prstGeom>
          <a:solidFill>
            <a:srgbClr val="8A4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Avenir Book" panose="02000503020000020003" pitchFamily="2" charset="0"/>
              </a:rPr>
              <a:t>  Teacher’s situational awareness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54F33C38-FEFF-AA4A-461F-71B2D36914F8}"/>
              </a:ext>
            </a:extLst>
          </p:cNvPr>
          <p:cNvCxnSpPr>
            <a:cxnSpLocks/>
            <a:stCxn id="3" idx="0"/>
          </p:cNvCxnSpPr>
          <p:nvPr/>
        </p:nvCxnSpPr>
        <p:spPr>
          <a:xfrm rot="5400000" flipH="1" flipV="1">
            <a:off x="3315651" y="1345104"/>
            <a:ext cx="859240" cy="2231373"/>
          </a:xfrm>
          <a:prstGeom prst="bentConnector2">
            <a:avLst/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Brain in head with solid fill">
            <a:extLst>
              <a:ext uri="{FF2B5EF4-FFF2-40B4-BE49-F238E27FC236}">
                <a16:creationId xmlns:a16="http://schemas.microsoft.com/office/drawing/2014/main" id="{2B79702A-DCEA-B4F3-F3C3-E5EA25734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4157" y="1758593"/>
            <a:ext cx="524387" cy="524387"/>
          </a:xfrm>
          <a:prstGeom prst="rect">
            <a:avLst/>
          </a:prstGeom>
        </p:spPr>
      </p:pic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A523841C-8BA9-EB4D-7191-1D441B4DB9E5}"/>
              </a:ext>
            </a:extLst>
          </p:cNvPr>
          <p:cNvCxnSpPr>
            <a:stCxn id="15" idx="3"/>
          </p:cNvCxnSpPr>
          <p:nvPr/>
        </p:nvCxnSpPr>
        <p:spPr>
          <a:xfrm flipV="1">
            <a:off x="7315203" y="3428998"/>
            <a:ext cx="1710811" cy="1080732"/>
          </a:xfrm>
          <a:prstGeom prst="bentConnector3">
            <a:avLst>
              <a:gd name="adj1" fmla="val 80651"/>
            </a:avLst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16AB4C9-E999-E2E7-268A-B65407F919AB}"/>
              </a:ext>
            </a:extLst>
          </p:cNvPr>
          <p:cNvCxnSpPr>
            <a:cxnSpLocks/>
          </p:cNvCxnSpPr>
          <p:nvPr/>
        </p:nvCxnSpPr>
        <p:spPr>
          <a:xfrm>
            <a:off x="7232176" y="1993073"/>
            <a:ext cx="1793837" cy="1435923"/>
          </a:xfrm>
          <a:prstGeom prst="bentConnector3">
            <a:avLst>
              <a:gd name="adj1" fmla="val 82155"/>
            </a:avLst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 descr="Connections with solid fill">
            <a:extLst>
              <a:ext uri="{FF2B5EF4-FFF2-40B4-BE49-F238E27FC236}">
                <a16:creationId xmlns:a16="http://schemas.microsoft.com/office/drawing/2014/main" id="{14439809-7613-0064-4745-BFE19EFB1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015" y="2976590"/>
            <a:ext cx="904812" cy="9048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BE595D9-1943-50A8-966F-EAB69F8D2B50}"/>
              </a:ext>
            </a:extLst>
          </p:cNvPr>
          <p:cNvSpPr txBox="1"/>
          <p:nvPr/>
        </p:nvSpPr>
        <p:spPr>
          <a:xfrm>
            <a:off x="8843026" y="2176371"/>
            <a:ext cx="1956620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467" dirty="0"/>
              <a:t>A score quantifying the ability to collaborate effectively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BC6B63-8A73-3878-333D-E06694822672}"/>
              </a:ext>
            </a:extLst>
          </p:cNvPr>
          <p:cNvCxnSpPr/>
          <p:nvPr/>
        </p:nvCxnSpPr>
        <p:spPr>
          <a:xfrm>
            <a:off x="10245213" y="3450832"/>
            <a:ext cx="660819" cy="0"/>
          </a:xfrm>
          <a:prstGeom prst="straightConnector1">
            <a:avLst/>
          </a:prstGeom>
          <a:ln w="28575">
            <a:solidFill>
              <a:srgbClr val="8A4A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Bar graph with upward trend with solid fill">
            <a:extLst>
              <a:ext uri="{FF2B5EF4-FFF2-40B4-BE49-F238E27FC236}">
                <a16:creationId xmlns:a16="http://schemas.microsoft.com/office/drawing/2014/main" id="{7412CE18-4711-FC8F-30B6-0BF86EF6C5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4825" y="2990916"/>
            <a:ext cx="800216" cy="800216"/>
          </a:xfrm>
          <a:prstGeom prst="rect">
            <a:avLst/>
          </a:prstGeom>
        </p:spPr>
      </p:pic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C24CFAA-224E-2041-F6F7-92050DA5128C}"/>
              </a:ext>
            </a:extLst>
          </p:cNvPr>
          <p:cNvCxnSpPr/>
          <p:nvPr/>
        </p:nvCxnSpPr>
        <p:spPr>
          <a:xfrm rot="5400000">
            <a:off x="9804327" y="3808142"/>
            <a:ext cx="1557616" cy="1523599"/>
          </a:xfrm>
          <a:prstGeom prst="bentConnector3">
            <a:avLst/>
          </a:prstGeom>
          <a:ln w="19050">
            <a:solidFill>
              <a:srgbClr val="8A4A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99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304B96BC-1211-CE14-EAFF-FA482849555C}"/>
              </a:ext>
            </a:extLst>
          </p:cNvPr>
          <p:cNvSpPr txBox="1"/>
          <p:nvPr/>
        </p:nvSpPr>
        <p:spPr>
          <a:xfrm>
            <a:off x="435896" y="201004"/>
            <a:ext cx="117561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200" b="1" dirty="0">
                <a:solidFill>
                  <a:srgbClr val="562F93"/>
                </a:solidFill>
                <a:latin typeface="Avenir Black" panose="02000503020000020003" pitchFamily="2" charset="0"/>
                <a:sym typeface="Avenir"/>
              </a:rPr>
              <a:t>O 1.1: </a:t>
            </a:r>
            <a:r>
              <a:rPr lang="en-GB" sz="3200" b="1" dirty="0">
                <a:solidFill>
                  <a:srgbClr val="8A4AC3"/>
                </a:solidFill>
                <a:latin typeface="Avenir Black" panose="02000503020000020003" pitchFamily="2" charset="0"/>
                <a:sym typeface="Avenir"/>
              </a:rPr>
              <a:t>IMPORTANCE OF CONTEXT</a:t>
            </a:r>
            <a:endParaRPr sz="667" b="1" dirty="0">
              <a:solidFill>
                <a:srgbClr val="8A4AC3"/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E17E6-F8C2-5230-9AFA-3A527815776C}"/>
              </a:ext>
            </a:extLst>
          </p:cNvPr>
          <p:cNvSpPr txBox="1"/>
          <p:nvPr/>
        </p:nvSpPr>
        <p:spPr>
          <a:xfrm>
            <a:off x="694657" y="2949623"/>
            <a:ext cx="93991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133" dirty="0">
                <a:latin typeface="Avenir Book" panose="02000503020000020003" pitchFamily="2" charset="0"/>
              </a:rPr>
              <a:t>Generalizability might not be desirable in every case.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9418D-0AA7-E59B-CABB-FD42F00707B1}"/>
              </a:ext>
            </a:extLst>
          </p:cNvPr>
          <p:cNvSpPr txBox="1"/>
          <p:nvPr/>
        </p:nvSpPr>
        <p:spPr>
          <a:xfrm>
            <a:off x="694657" y="3740893"/>
            <a:ext cx="108028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133" dirty="0">
                <a:latin typeface="Avenir Book" panose="02000503020000020003" pitchFamily="2" charset="0"/>
              </a:rPr>
              <a:t>For example, a model whic</a:t>
            </a:r>
            <a:r>
              <a:rPr lang="en-GB" sz="2133" dirty="0">
                <a:latin typeface="Avenir Book" panose="02000503020000020003" pitchFamily="2" charset="0"/>
              </a:rPr>
              <a:t>h</a:t>
            </a:r>
            <a:r>
              <a:rPr lang="en-EE" sz="2133" dirty="0">
                <a:latin typeface="Avenir Book" panose="02000503020000020003" pitchFamily="2" charset="0"/>
              </a:rPr>
              <a:t> is performing well for a certain type of collaborative learning activity will not loose its worth if failed to generalize to another type of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F8AB4-A249-C512-7790-B16A7A68DABC}"/>
              </a:ext>
            </a:extLst>
          </p:cNvPr>
          <p:cNvSpPr txBox="1"/>
          <p:nvPr/>
        </p:nvSpPr>
        <p:spPr>
          <a:xfrm>
            <a:off x="694660" y="1655964"/>
            <a:ext cx="1020097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133" dirty="0">
                <a:latin typeface="Avenir Book" panose="02000503020000020003" pitchFamily="2" charset="0"/>
              </a:rPr>
              <a:t>The need to consider students as being nested within classrooms and schools while assessing generalizability of students’ achivement (Cronbach et al.,1997)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4501B-4EB7-3458-C164-037207C10E20}"/>
              </a:ext>
            </a:extLst>
          </p:cNvPr>
          <p:cNvSpPr txBox="1"/>
          <p:nvPr/>
        </p:nvSpPr>
        <p:spPr>
          <a:xfrm>
            <a:off x="694658" y="5719115"/>
            <a:ext cx="1150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Cronbach, L. J., Linn, R. L., Brennan, R. L., &amp; </a:t>
            </a:r>
            <a:r>
              <a:rPr lang="en-GB" sz="1600" dirty="0" err="1"/>
              <a:t>Haertel</a:t>
            </a:r>
            <a:r>
              <a:rPr lang="en-GB" sz="1600" dirty="0"/>
              <a:t>, E. H. (1997). Generalizability analysis for performance assessments of student achievement or school effectiveness. </a:t>
            </a:r>
            <a:r>
              <a:rPr lang="en-GB" sz="1600" i="1" dirty="0"/>
              <a:t>Educational and Psychological Measurement</a:t>
            </a:r>
            <a:r>
              <a:rPr lang="en-GB" sz="1600" dirty="0"/>
              <a:t>, </a:t>
            </a:r>
            <a:r>
              <a:rPr lang="en-GB" sz="1600" i="1" dirty="0"/>
              <a:t>57</a:t>
            </a:r>
            <a:r>
              <a:rPr lang="en-GB" sz="1600" dirty="0"/>
              <a:t>(3), 373-399.</a:t>
            </a:r>
          </a:p>
        </p:txBody>
      </p:sp>
    </p:spTree>
    <p:extLst>
      <p:ext uri="{BB962C8B-B14F-4D97-AF65-F5344CB8AC3E}">
        <p14:creationId xmlns:p14="http://schemas.microsoft.com/office/powerpoint/2010/main" val="131781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F928-A2CD-64A3-3F91-7708D6931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836FA3F-B895-F4C4-2C1B-6DF1C317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4" y="1995948"/>
            <a:ext cx="6011406" cy="37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86071E52-B784-5569-056C-00C0B9F0A805}"/>
              </a:ext>
            </a:extLst>
          </p:cNvPr>
          <p:cNvSpPr txBox="1"/>
          <p:nvPr/>
        </p:nvSpPr>
        <p:spPr>
          <a:xfrm>
            <a:off x="435896" y="201004"/>
            <a:ext cx="739828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6479303E-9294-19E1-D40B-901CA0CD4AF3}"/>
              </a:ext>
            </a:extLst>
          </p:cNvPr>
          <p:cNvSpPr txBox="1"/>
          <p:nvPr/>
        </p:nvSpPr>
        <p:spPr>
          <a:xfrm>
            <a:off x="435895" y="1087348"/>
            <a:ext cx="84609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317D2-14E9-D57C-DE30-EE7CE00F10C1}"/>
              </a:ext>
            </a:extLst>
          </p:cNvPr>
          <p:cNvSpPr txBox="1"/>
          <p:nvPr/>
        </p:nvSpPr>
        <p:spPr>
          <a:xfrm>
            <a:off x="435894" y="2400691"/>
            <a:ext cx="547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Collaboration is a complex construct </a:t>
            </a: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(Rummel et al., 2011).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2E0473-FFE6-3862-FBBB-825F7223DD18}"/>
              </a:ext>
            </a:extLst>
          </p:cNvPr>
          <p:cNvSpPr/>
          <p:nvPr/>
        </p:nvSpPr>
        <p:spPr>
          <a:xfrm>
            <a:off x="2322787" y="4025463"/>
            <a:ext cx="924910" cy="92491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F55BB-428B-5EE4-E849-7624EB9DCFA7}"/>
              </a:ext>
            </a:extLst>
          </p:cNvPr>
          <p:cNvSpPr txBox="1"/>
          <p:nvPr/>
        </p:nvSpPr>
        <p:spPr>
          <a:xfrm>
            <a:off x="2198900" y="4950373"/>
            <a:ext cx="1172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1050" dirty="0"/>
              <a:t>Collaboration Quality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36F590-9053-1476-D7C0-2A14A63A9960}"/>
              </a:ext>
            </a:extLst>
          </p:cNvPr>
          <p:cNvSpPr/>
          <p:nvPr/>
        </p:nvSpPr>
        <p:spPr>
          <a:xfrm>
            <a:off x="2630687" y="3456832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0E3EFB-14EE-F5CA-DC9B-BDA7A492DD83}"/>
              </a:ext>
            </a:extLst>
          </p:cNvPr>
          <p:cNvSpPr/>
          <p:nvPr/>
        </p:nvSpPr>
        <p:spPr>
          <a:xfrm>
            <a:off x="1921452" y="3847009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09D2C7-3CFB-24E3-76A4-A47764E9D1F4}"/>
              </a:ext>
            </a:extLst>
          </p:cNvPr>
          <p:cNvSpPr/>
          <p:nvPr/>
        </p:nvSpPr>
        <p:spPr>
          <a:xfrm>
            <a:off x="1744145" y="460057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1375C4-9D8C-8343-47A3-3DD6726757BC}"/>
              </a:ext>
            </a:extLst>
          </p:cNvPr>
          <p:cNvSpPr/>
          <p:nvPr/>
        </p:nvSpPr>
        <p:spPr>
          <a:xfrm>
            <a:off x="2225396" y="525817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667DD-D47A-1DFB-1124-A9898307C99E}"/>
              </a:ext>
            </a:extLst>
          </p:cNvPr>
          <p:cNvSpPr/>
          <p:nvPr/>
        </p:nvSpPr>
        <p:spPr>
          <a:xfrm>
            <a:off x="3016967" y="5234729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230A0E-DC10-3AA3-E3B6-1C5FEB15F3DC}"/>
              </a:ext>
            </a:extLst>
          </p:cNvPr>
          <p:cNvSpPr/>
          <p:nvPr/>
        </p:nvSpPr>
        <p:spPr>
          <a:xfrm>
            <a:off x="3491901" y="4600573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A3203-AC94-D6DC-648A-C236F48584B3}"/>
              </a:ext>
            </a:extLst>
          </p:cNvPr>
          <p:cNvSpPr/>
          <p:nvPr/>
        </p:nvSpPr>
        <p:spPr>
          <a:xfrm>
            <a:off x="3371585" y="3847009"/>
            <a:ext cx="354617" cy="354617"/>
          </a:xfrm>
          <a:prstGeom prst="ellipse">
            <a:avLst/>
          </a:prstGeom>
          <a:solidFill>
            <a:srgbClr val="D9C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53063-212E-A986-D18D-A80B2F917528}"/>
              </a:ext>
            </a:extLst>
          </p:cNvPr>
          <p:cNvSpPr txBox="1"/>
          <p:nvPr/>
        </p:nvSpPr>
        <p:spPr>
          <a:xfrm>
            <a:off x="2985303" y="3460216"/>
            <a:ext cx="1067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Argumentation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A6F8B-DEF5-7860-D24C-877EB7CF4FC0}"/>
              </a:ext>
            </a:extLst>
          </p:cNvPr>
          <p:cNvSpPr txBox="1"/>
          <p:nvPr/>
        </p:nvSpPr>
        <p:spPr>
          <a:xfrm>
            <a:off x="3726202" y="3845305"/>
            <a:ext cx="94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Mutual understanding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AF5D6-3075-693B-47BB-4EB7D1976CC8}"/>
              </a:ext>
            </a:extLst>
          </p:cNvPr>
          <p:cNvSpPr txBox="1"/>
          <p:nvPr/>
        </p:nvSpPr>
        <p:spPr>
          <a:xfrm>
            <a:off x="3874044" y="4615930"/>
            <a:ext cx="10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Cooperative orientation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38C88-F608-1528-D423-866E5B503D24}"/>
              </a:ext>
            </a:extLst>
          </p:cNvPr>
          <p:cNvSpPr txBox="1"/>
          <p:nvPr/>
        </p:nvSpPr>
        <p:spPr>
          <a:xfrm>
            <a:off x="3404375" y="5221275"/>
            <a:ext cx="10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Structuring problem-solving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416E78-37E7-2A90-277E-C7119AECF960}"/>
              </a:ext>
            </a:extLst>
          </p:cNvPr>
          <p:cNvSpPr txBox="1"/>
          <p:nvPr/>
        </p:nvSpPr>
        <p:spPr>
          <a:xfrm>
            <a:off x="1372607" y="5216168"/>
            <a:ext cx="8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Knolwledge exchange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B92C51-A66C-AAA7-0EAB-B8C8F42007CF}"/>
              </a:ext>
            </a:extLst>
          </p:cNvPr>
          <p:cNvSpPr txBox="1"/>
          <p:nvPr/>
        </p:nvSpPr>
        <p:spPr>
          <a:xfrm>
            <a:off x="785500" y="4615930"/>
            <a:ext cx="9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Collaboration 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EA3F4F-F7F5-A8D3-FBAB-8E2C79605442}"/>
              </a:ext>
            </a:extLst>
          </p:cNvPr>
          <p:cNvSpPr txBox="1"/>
          <p:nvPr/>
        </p:nvSpPr>
        <p:spPr>
          <a:xfrm>
            <a:off x="909272" y="3854409"/>
            <a:ext cx="97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90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Individual task orientation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2D6A63-B3FB-C323-9B28-5A91E5B30180}"/>
              </a:ext>
            </a:extLst>
          </p:cNvPr>
          <p:cNvGrpSpPr/>
          <p:nvPr/>
        </p:nvGrpSpPr>
        <p:grpSpPr>
          <a:xfrm>
            <a:off x="4972068" y="5832393"/>
            <a:ext cx="4762332" cy="957069"/>
            <a:chOff x="4972068" y="5832393"/>
            <a:chExt cx="4762332" cy="95706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6D12678-5065-608B-B3E2-A9E14004295A}"/>
                </a:ext>
              </a:extLst>
            </p:cNvPr>
            <p:cNvSpPr/>
            <p:nvPr/>
          </p:nvSpPr>
          <p:spPr>
            <a:xfrm>
              <a:off x="4972068" y="5832393"/>
              <a:ext cx="4735367" cy="95706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4D005C-6D73-D946-3552-2814F1E3430A}"/>
                </a:ext>
              </a:extLst>
            </p:cNvPr>
            <p:cNvSpPr txBox="1"/>
            <p:nvPr/>
          </p:nvSpPr>
          <p:spPr>
            <a:xfrm>
              <a:off x="5650674" y="6012804"/>
              <a:ext cx="40837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i="0" u="none" strike="noStrike" dirty="0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Difficult for teachers to monitor and detect problems </a:t>
              </a:r>
              <a:r>
                <a:rPr lang="en-GB" sz="1200" b="1" i="0" u="none" strike="noStrike" dirty="0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(Chounta &amp; Avouris, 2016)</a:t>
              </a:r>
              <a:endParaRPr lang="en-GB" sz="1200" b="1" dirty="0">
                <a:solidFill>
                  <a:schemeClr val="bg1"/>
                </a:solidFill>
              </a:endParaRPr>
            </a:p>
            <a:p>
              <a:endParaRPr lang="en-EE" sz="1400" dirty="0">
                <a:solidFill>
                  <a:schemeClr val="bg1"/>
                </a:solidFill>
              </a:endParaRPr>
            </a:p>
          </p:txBody>
        </p:sp>
        <p:pic>
          <p:nvPicPr>
            <p:cNvPr id="27" name="Graphic 26" descr="Warning outline">
              <a:extLst>
                <a:ext uri="{FF2B5EF4-FFF2-40B4-BE49-F238E27FC236}">
                  <a16:creationId xmlns:a16="http://schemas.microsoft.com/office/drawing/2014/main" id="{CB997E0F-78AF-0B2E-F6D1-296BEEA4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3139" y="6012804"/>
              <a:ext cx="481331" cy="48133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093195-98AD-7BCE-1646-1D1711F02CE3}"/>
              </a:ext>
            </a:extLst>
          </p:cNvPr>
          <p:cNvSpPr txBox="1"/>
          <p:nvPr/>
        </p:nvSpPr>
        <p:spPr>
          <a:xfrm>
            <a:off x="11292846" y="6673334"/>
            <a:ext cx="55906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E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63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304B96BC-1211-CE14-EAFF-FA482849555C}"/>
              </a:ext>
            </a:extLst>
          </p:cNvPr>
          <p:cNvSpPr txBox="1"/>
          <p:nvPr/>
        </p:nvSpPr>
        <p:spPr>
          <a:xfrm>
            <a:off x="435896" y="201004"/>
            <a:ext cx="117561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200" b="1" dirty="0">
                <a:solidFill>
                  <a:srgbClr val="562F93"/>
                </a:solidFill>
                <a:latin typeface="Avenir Black" panose="02000503020000020003" pitchFamily="2" charset="0"/>
                <a:sym typeface="Avenir"/>
              </a:rPr>
              <a:t>O 1.2: </a:t>
            </a:r>
            <a:r>
              <a:rPr lang="en-GB" sz="3200" b="1" dirty="0">
                <a:solidFill>
                  <a:srgbClr val="8A4AC3"/>
                </a:solidFill>
                <a:latin typeface="Avenir Black" panose="02000503020000020003" pitchFamily="2" charset="0"/>
                <a:sym typeface="Avenir"/>
              </a:rPr>
              <a:t>HOW TO PROVIDE CONTEXTUAL INFORMATION TO THE MODEL?</a:t>
            </a:r>
            <a:endParaRPr sz="667" b="1" dirty="0">
              <a:solidFill>
                <a:srgbClr val="8A4AC3"/>
              </a:solidFill>
              <a:latin typeface="Avenir Black" panose="02000503020000020003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F0D3EE-E4D7-C2A3-B96F-0865A0A2C767}"/>
              </a:ext>
            </a:extLst>
          </p:cNvPr>
          <p:cNvSpPr txBox="1"/>
          <p:nvPr/>
        </p:nvSpPr>
        <p:spPr>
          <a:xfrm>
            <a:off x="601884" y="1743919"/>
            <a:ext cx="109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400" dirty="0">
                <a:latin typeface="Avenir Book" panose="02000503020000020003" pitchFamily="2" charset="0"/>
              </a:rPr>
              <a:t>“</a:t>
            </a:r>
            <a:r>
              <a:rPr lang="en-EE" sz="2400" i="1" dirty="0">
                <a:latin typeface="Avenir Book" panose="02000503020000020003" pitchFamily="2" charset="0"/>
              </a:rPr>
              <a:t>any information that can be used to chraracterize the situation of an entity. An entity is aperson, place, or object that is considered relevant to the interaction between a user and an application, including the user and applications themselves</a:t>
            </a:r>
            <a:r>
              <a:rPr lang="en-EE" sz="2400" dirty="0">
                <a:latin typeface="Avenir Book" panose="02000503020000020003" pitchFamily="2" charset="0"/>
              </a:rPr>
              <a:t>” (Dey, 2001)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9CFC71-13B2-3C85-A99E-CC9A5FFC75EE}"/>
              </a:ext>
            </a:extLst>
          </p:cNvPr>
          <p:cNvSpPr txBox="1"/>
          <p:nvPr/>
        </p:nvSpPr>
        <p:spPr>
          <a:xfrm>
            <a:off x="601884" y="3513645"/>
            <a:ext cx="109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400" dirty="0">
                <a:latin typeface="Avenir Book" panose="02000503020000020003" pitchFamily="2" charset="0"/>
              </a:rPr>
              <a:t>Learning 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7C6D42-5555-9555-1ED8-62A5881CF219}"/>
              </a:ext>
            </a:extLst>
          </p:cNvPr>
          <p:cNvSpPr txBox="1"/>
          <p:nvPr/>
        </p:nvSpPr>
        <p:spPr>
          <a:xfrm>
            <a:off x="601884" y="4349594"/>
            <a:ext cx="109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400" dirty="0">
                <a:latin typeface="Avenir Book" panose="02000503020000020003" pitchFamily="2" charset="0"/>
              </a:rPr>
              <a:t>Different phases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2325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9FA488D6-5CDA-9C36-CCAC-B71B921719DD}"/>
              </a:ext>
            </a:extLst>
          </p:cNvPr>
          <p:cNvSpPr/>
          <p:nvPr/>
        </p:nvSpPr>
        <p:spPr>
          <a:xfrm>
            <a:off x="887915" y="1317666"/>
            <a:ext cx="3841748" cy="38417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A26607-D5C2-34BB-A740-174E21ADB56C}"/>
              </a:ext>
            </a:extLst>
          </p:cNvPr>
          <p:cNvSpPr/>
          <p:nvPr/>
        </p:nvSpPr>
        <p:spPr>
          <a:xfrm>
            <a:off x="1318573" y="2132249"/>
            <a:ext cx="2980431" cy="298043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2400"/>
          </a:p>
        </p:txBody>
      </p:sp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304B96BC-1211-CE14-EAFF-FA482849555C}"/>
              </a:ext>
            </a:extLst>
          </p:cNvPr>
          <p:cNvSpPr txBox="1"/>
          <p:nvPr/>
        </p:nvSpPr>
        <p:spPr>
          <a:xfrm>
            <a:off x="435896" y="201004"/>
            <a:ext cx="117561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200" b="1" dirty="0">
                <a:solidFill>
                  <a:srgbClr val="562F93"/>
                </a:solidFill>
                <a:latin typeface="Avenir Black" panose="02000503020000020003" pitchFamily="2" charset="0"/>
                <a:sym typeface="Avenir"/>
              </a:rPr>
              <a:t>O 1.2: </a:t>
            </a:r>
            <a:r>
              <a:rPr lang="en-GB" sz="3200" b="1" dirty="0">
                <a:solidFill>
                  <a:srgbClr val="8A4AC3"/>
                </a:solidFill>
                <a:latin typeface="Avenir Black" panose="02000503020000020003" pitchFamily="2" charset="0"/>
                <a:sym typeface="Avenir"/>
              </a:rPr>
              <a:t>HOW TO PROVIDE CONTEXTUAL INFORMATION TO THE MODEL?</a:t>
            </a:r>
            <a:endParaRPr sz="667" b="1" dirty="0">
              <a:solidFill>
                <a:srgbClr val="8A4AC3"/>
              </a:solidFill>
              <a:latin typeface="Avenir Blac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FD379-9901-3A92-367D-FAEB39E1DF4B}"/>
              </a:ext>
            </a:extLst>
          </p:cNvPr>
          <p:cNvSpPr txBox="1"/>
          <p:nvPr/>
        </p:nvSpPr>
        <p:spPr>
          <a:xfrm>
            <a:off x="421924" y="5341188"/>
            <a:ext cx="11397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Talbert, J. E., &amp; McLaughlin, M. W. (1999). Assessing the school environment: Embedded contexts and bottom-up research strategies. In S. L. Friedman &amp; T. D. </a:t>
            </a:r>
            <a:r>
              <a:rPr lang="en-GB" sz="1600" dirty="0" err="1"/>
              <a:t>Wachs</a:t>
            </a:r>
            <a:r>
              <a:rPr lang="en-GB" sz="1600" dirty="0"/>
              <a:t> (Eds.), </a:t>
            </a:r>
            <a:r>
              <a:rPr lang="en-GB" sz="1600" i="1" dirty="0"/>
              <a:t>Measuring environment across the life span: Emerging methods and concepts</a:t>
            </a:r>
            <a:r>
              <a:rPr lang="en-GB" sz="1600" dirty="0"/>
              <a:t> (pp. 197–227). American Psychological Association. </a:t>
            </a:r>
            <a:r>
              <a:rPr lang="en-GB" sz="1600" dirty="0">
                <a:hlinkClick r:id="rId2"/>
              </a:rPr>
              <a:t>https://doi.org/10.1037/10317-007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4B89E-D1F4-0E6F-3301-7C315F9C8028}"/>
              </a:ext>
            </a:extLst>
          </p:cNvPr>
          <p:cNvSpPr txBox="1"/>
          <p:nvPr/>
        </p:nvSpPr>
        <p:spPr>
          <a:xfrm>
            <a:off x="397397" y="6242447"/>
            <a:ext cx="11756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Bascia</a:t>
            </a:r>
            <a:r>
              <a:rPr lang="en-GB" sz="1600" dirty="0"/>
              <a:t>, N. (2014). The School Context Model: How School Environments Shape Students’ Opportunities to Learn. In Measuring What Matters, People for Education. Toronto: November 8, 2014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04621A-93DD-2090-C7EC-6BCEE77DA6F0}"/>
              </a:ext>
            </a:extLst>
          </p:cNvPr>
          <p:cNvSpPr/>
          <p:nvPr/>
        </p:nvSpPr>
        <p:spPr>
          <a:xfrm>
            <a:off x="1720590" y="2896677"/>
            <a:ext cx="2176393" cy="21763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B260B4-261C-6F25-B202-1C10BC4DF97C}"/>
              </a:ext>
            </a:extLst>
          </p:cNvPr>
          <p:cNvSpPr/>
          <p:nvPr/>
        </p:nvSpPr>
        <p:spPr>
          <a:xfrm>
            <a:off x="2031249" y="3458328"/>
            <a:ext cx="1555072" cy="15550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400" dirty="0">
                <a:solidFill>
                  <a:schemeClr val="tx1"/>
                </a:solidFill>
              </a:rPr>
              <a:t>Classroom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795B1-8A6D-A9B9-6B26-1397A9CE6FE6}"/>
              </a:ext>
            </a:extLst>
          </p:cNvPr>
          <p:cNvSpPr txBox="1"/>
          <p:nvPr/>
        </p:nvSpPr>
        <p:spPr>
          <a:xfrm>
            <a:off x="2148382" y="2959446"/>
            <a:ext cx="132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</a:t>
            </a:r>
            <a:r>
              <a:rPr lang="en-EE" sz="1400" dirty="0"/>
              <a:t>eacher 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B5D260-0D6D-9D2A-9D69-FACEB0081539}"/>
              </a:ext>
            </a:extLst>
          </p:cNvPr>
          <p:cNvSpPr txBox="1"/>
          <p:nvPr/>
        </p:nvSpPr>
        <p:spPr>
          <a:xfrm>
            <a:off x="2430155" y="2336238"/>
            <a:ext cx="186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School</a:t>
            </a:r>
            <a:endParaRPr lang="en-E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753DC-460B-9A8E-9C90-A62EFE3B0BDB}"/>
              </a:ext>
            </a:extLst>
          </p:cNvPr>
          <p:cNvSpPr txBox="1"/>
          <p:nvPr/>
        </p:nvSpPr>
        <p:spPr>
          <a:xfrm>
            <a:off x="1874361" y="1473036"/>
            <a:ext cx="186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External environments</a:t>
            </a:r>
            <a:endParaRPr lang="en-EE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A5BD51-5F7B-56EF-CC75-DC0D811DFBCA}"/>
              </a:ext>
            </a:extLst>
          </p:cNvPr>
          <p:cNvSpPr txBox="1"/>
          <p:nvPr/>
        </p:nvSpPr>
        <p:spPr>
          <a:xfrm>
            <a:off x="4299000" y="4397847"/>
            <a:ext cx="324091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867" dirty="0">
                <a:solidFill>
                  <a:srgbClr val="562F93"/>
                </a:solidFill>
              </a:rPr>
              <a:t>School context Model </a:t>
            </a:r>
          </a:p>
          <a:p>
            <a:r>
              <a:rPr lang="en-EE" sz="1600" dirty="0"/>
              <a:t>(Talbert &amp; McLaughlin, 1999)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32788-5D0D-0CF6-3FE9-8DAD6B48FCB8}"/>
              </a:ext>
            </a:extLst>
          </p:cNvPr>
          <p:cNvSpPr txBox="1"/>
          <p:nvPr/>
        </p:nvSpPr>
        <p:spPr>
          <a:xfrm>
            <a:off x="5841884" y="1222591"/>
            <a:ext cx="50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562F93"/>
                </a:solidFill>
              </a:rPr>
              <a:t>Indicators Examples </a:t>
            </a:r>
            <a:r>
              <a:rPr lang="en-EE" sz="1600" dirty="0">
                <a:solidFill>
                  <a:srgbClr val="562F93"/>
                </a:solidFill>
              </a:rPr>
              <a:t>(Bascia, 2014)</a:t>
            </a:r>
            <a:endParaRPr lang="en-EE" sz="2400" dirty="0">
              <a:solidFill>
                <a:srgbClr val="562F9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81C969-2F7A-9125-DC6A-B916FF5F1446}"/>
              </a:ext>
            </a:extLst>
          </p:cNvPr>
          <p:cNvSpPr txBox="1"/>
          <p:nvPr/>
        </p:nvSpPr>
        <p:spPr>
          <a:xfrm>
            <a:off x="7141525" y="3800206"/>
            <a:ext cx="525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/>
              <a:t>Social and emotional learning is valued.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0698B1-A496-6D31-6A60-B6E88AF5A575}"/>
              </a:ext>
            </a:extLst>
          </p:cNvPr>
          <p:cNvSpPr txBox="1"/>
          <p:nvPr/>
        </p:nvSpPr>
        <p:spPr>
          <a:xfrm>
            <a:off x="6728750" y="3102317"/>
            <a:ext cx="52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/>
              <a:t>Teachers use data to support educational decision-making.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6FBF9-3B19-FB85-1DBC-9528ABE0FA24}"/>
              </a:ext>
            </a:extLst>
          </p:cNvPr>
          <p:cNvSpPr txBox="1"/>
          <p:nvPr/>
        </p:nvSpPr>
        <p:spPr>
          <a:xfrm>
            <a:off x="6275450" y="2532130"/>
            <a:ext cx="525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/>
              <a:t>Appropriate resources are available.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8B417A-0BC1-88E7-AB4B-2B35D80D5A31}"/>
              </a:ext>
            </a:extLst>
          </p:cNvPr>
          <p:cNvSpPr txBox="1"/>
          <p:nvPr/>
        </p:nvSpPr>
        <p:spPr>
          <a:xfrm>
            <a:off x="5919457" y="1975503"/>
            <a:ext cx="525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600" dirty="0"/>
              <a:t>Parental engagement in their children’s education</a:t>
            </a:r>
          </a:p>
        </p:txBody>
      </p:sp>
    </p:spTree>
    <p:extLst>
      <p:ext uri="{BB962C8B-B14F-4D97-AF65-F5344CB8AC3E}">
        <p14:creationId xmlns:p14="http://schemas.microsoft.com/office/powerpoint/2010/main" val="1283729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304B96BC-1211-CE14-EAFF-FA482849555C}"/>
              </a:ext>
            </a:extLst>
          </p:cNvPr>
          <p:cNvSpPr txBox="1"/>
          <p:nvPr/>
        </p:nvSpPr>
        <p:spPr>
          <a:xfrm>
            <a:off x="435896" y="201004"/>
            <a:ext cx="117561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200" b="1" dirty="0">
                <a:solidFill>
                  <a:srgbClr val="562F93"/>
                </a:solidFill>
                <a:latin typeface="Avenir Black" panose="02000503020000020003" pitchFamily="2" charset="0"/>
                <a:sym typeface="Avenir"/>
              </a:rPr>
              <a:t>O 1.7: </a:t>
            </a:r>
            <a:r>
              <a:rPr lang="en-GB" sz="3200" b="1" dirty="0">
                <a:solidFill>
                  <a:srgbClr val="8A4AC3"/>
                </a:solidFill>
                <a:latin typeface="Avenir Black" panose="02000503020000020003" pitchFamily="2" charset="0"/>
                <a:sym typeface="Avenir"/>
              </a:rPr>
              <a:t>PRACTICALITY OF MMLA SOLUTIONS</a:t>
            </a:r>
            <a:endParaRPr sz="667" b="1" dirty="0">
              <a:solidFill>
                <a:srgbClr val="8A4AC3"/>
              </a:solidFill>
              <a:latin typeface="Avenir Blac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656E9-722A-9113-CC3D-F8184BCE185F}"/>
              </a:ext>
            </a:extLst>
          </p:cNvPr>
          <p:cNvSpPr txBox="1"/>
          <p:nvPr/>
        </p:nvSpPr>
        <p:spPr>
          <a:xfrm>
            <a:off x="559444" y="5036901"/>
            <a:ext cx="11073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Yan, L., Zhao, L., </a:t>
            </a:r>
            <a:r>
              <a:rPr lang="en-GB" sz="1600" dirty="0" err="1"/>
              <a:t>Gasevic</a:t>
            </a:r>
            <a:r>
              <a:rPr lang="en-GB" sz="1600" dirty="0"/>
              <a:t>, D., &amp; Martinez-Maldonado, R. (2022, March). Scalability, sustainability, and ethicality of multimodal learning analytics. In </a:t>
            </a:r>
            <a:r>
              <a:rPr lang="en-GB" sz="1600" i="1" dirty="0"/>
              <a:t>LAK22: 12th international learning analytics and knowledge conference</a:t>
            </a:r>
            <a:r>
              <a:rPr lang="en-GB" sz="1600" dirty="0"/>
              <a:t> (pp. 13-23).</a:t>
            </a:r>
            <a:endParaRPr lang="en-E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253E5-65E1-D630-2B4C-17B08B616944}"/>
              </a:ext>
            </a:extLst>
          </p:cNvPr>
          <p:cNvSpPr txBox="1"/>
          <p:nvPr/>
        </p:nvSpPr>
        <p:spPr>
          <a:xfrm>
            <a:off x="559443" y="1513323"/>
            <a:ext cx="9399183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133" dirty="0">
                <a:latin typeface="Avenir Book" panose="02000503020000020003" pitchFamily="2" charset="0"/>
              </a:rPr>
              <a:t>Techincal complexity</a:t>
            </a:r>
          </a:p>
          <a:p>
            <a:endParaRPr lang="en-EE" sz="2133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133" dirty="0">
                <a:latin typeface="Avenir Book" panose="02000503020000020003" pitchFamily="2" charset="0"/>
              </a:rPr>
              <a:t>Financial burden</a:t>
            </a:r>
          </a:p>
          <a:p>
            <a:endParaRPr lang="en-EE" sz="2133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EE" sz="2133" dirty="0">
                <a:latin typeface="Avenir Book" panose="02000503020000020003" pitchFamily="2" charset="0"/>
              </a:rPr>
              <a:t>Noisy situations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A7480-E21A-3CB8-402C-75C3D0AC015B}"/>
              </a:ext>
            </a:extLst>
          </p:cNvPr>
          <p:cNvSpPr txBox="1"/>
          <p:nvPr/>
        </p:nvSpPr>
        <p:spPr>
          <a:xfrm>
            <a:off x="559443" y="5837520"/>
            <a:ext cx="10552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Chejara</a:t>
            </a:r>
            <a:r>
              <a:rPr lang="en-GB" sz="1600" dirty="0"/>
              <a:t>, P., Prieto, L. P., </a:t>
            </a:r>
            <a:r>
              <a:rPr lang="en-GB" sz="1600" dirty="0" err="1"/>
              <a:t>Dimitriadis</a:t>
            </a:r>
            <a:r>
              <a:rPr lang="en-GB" sz="1600" dirty="0"/>
              <a:t>, Y., Rodríguez-</a:t>
            </a:r>
            <a:r>
              <a:rPr lang="en-GB" sz="1600" dirty="0" err="1"/>
              <a:t>Triana</a:t>
            </a:r>
            <a:r>
              <a:rPr lang="en-GB" sz="1600" dirty="0"/>
              <a:t>, M. J., Ruiz-Calleja, A., </a:t>
            </a:r>
            <a:r>
              <a:rPr lang="en-GB" sz="1600" dirty="0" err="1"/>
              <a:t>Kasepalu</a:t>
            </a:r>
            <a:r>
              <a:rPr lang="en-GB" sz="1600" dirty="0"/>
              <a:t>, R., &amp; Shankar, S. K. (2024). The Impact of Attribute Noise on the Automated Estimation of Collaboration Quality Using Multimodal Learning Analytics in Authentic Classrooms. </a:t>
            </a:r>
            <a:r>
              <a:rPr lang="en-GB" sz="1600" i="1" dirty="0"/>
              <a:t>Journal of Learning Analytics</a:t>
            </a:r>
            <a:r>
              <a:rPr lang="en-GB" sz="1600" dirty="0"/>
              <a:t>.</a:t>
            </a:r>
            <a:endParaRPr lang="en-EE" sz="1600" dirty="0"/>
          </a:p>
        </p:txBody>
      </p:sp>
    </p:spTree>
    <p:extLst>
      <p:ext uri="{BB962C8B-B14F-4D97-AF65-F5344CB8AC3E}">
        <p14:creationId xmlns:p14="http://schemas.microsoft.com/office/powerpoint/2010/main" val="92885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B42D-5D8B-3378-734E-0FD0987B0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5B69744-5DA9-3BB9-5AA5-7FED9521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4" y="1995948"/>
            <a:ext cx="6011406" cy="37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F4E72B91-5921-2AE5-8773-FCAE7283FF45}"/>
              </a:ext>
            </a:extLst>
          </p:cNvPr>
          <p:cNvSpPr txBox="1"/>
          <p:nvPr/>
        </p:nvSpPr>
        <p:spPr>
          <a:xfrm>
            <a:off x="435896" y="201004"/>
            <a:ext cx="739828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1DF95008-1E41-4200-73FB-B29A4EC74331}"/>
              </a:ext>
            </a:extLst>
          </p:cNvPr>
          <p:cNvSpPr txBox="1"/>
          <p:nvPr/>
        </p:nvSpPr>
        <p:spPr>
          <a:xfrm>
            <a:off x="435895" y="1087348"/>
            <a:ext cx="89058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MULTIMODAL LEARNING ANALYTICS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2A370-6153-C9AD-0EAE-B511436024E1}"/>
              </a:ext>
            </a:extLst>
          </p:cNvPr>
          <p:cNvSpPr txBox="1"/>
          <p:nvPr/>
        </p:nvSpPr>
        <p:spPr>
          <a:xfrm>
            <a:off x="435894" y="2400691"/>
            <a:ext cx="547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Uses sensors along with log data </a:t>
            </a:r>
          </a:p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1600" b="1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(Ochoa et al., 2017).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Graphic 2" descr="Eye with solid fill">
            <a:extLst>
              <a:ext uri="{FF2B5EF4-FFF2-40B4-BE49-F238E27FC236}">
                <a16:creationId xmlns:a16="http://schemas.microsoft.com/office/drawing/2014/main" id="{6D601F1F-E3A2-BE2F-F3FA-4EE9B876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858" y="3082047"/>
            <a:ext cx="914400" cy="914400"/>
          </a:xfrm>
          <a:prstGeom prst="rect">
            <a:avLst/>
          </a:prstGeom>
        </p:spPr>
      </p:pic>
      <p:pic>
        <p:nvPicPr>
          <p:cNvPr id="7" name="Graphic 6" descr="Heart with pulse with solid fill">
            <a:extLst>
              <a:ext uri="{FF2B5EF4-FFF2-40B4-BE49-F238E27FC236}">
                <a16:creationId xmlns:a16="http://schemas.microsoft.com/office/drawing/2014/main" id="{B4446C2D-14D7-39E0-DB0E-48E1CE80A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637" y="4096449"/>
            <a:ext cx="914400" cy="914400"/>
          </a:xfrm>
          <a:prstGeom prst="rect">
            <a:avLst/>
          </a:prstGeom>
        </p:spPr>
      </p:pic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5D60614D-2950-7DEF-5D1B-EF5BF04B7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697" y="3082047"/>
            <a:ext cx="914400" cy="914400"/>
          </a:xfrm>
          <a:prstGeom prst="rect">
            <a:avLst/>
          </a:prstGeom>
        </p:spPr>
      </p:pic>
      <p:pic>
        <p:nvPicPr>
          <p:cNvPr id="10" name="Graphic 9" descr="Video camera with solid fill">
            <a:extLst>
              <a:ext uri="{FF2B5EF4-FFF2-40B4-BE49-F238E27FC236}">
                <a16:creationId xmlns:a16="http://schemas.microsoft.com/office/drawing/2014/main" id="{4F92C5CC-6CB1-70F3-2CE8-A9C0F43347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646" y="3502575"/>
            <a:ext cx="607200" cy="60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CAE556-40F9-DA33-3F0A-8A5A831CAD75}"/>
              </a:ext>
            </a:extLst>
          </p:cNvPr>
          <p:cNvSpPr txBox="1"/>
          <p:nvPr/>
        </p:nvSpPr>
        <p:spPr>
          <a:xfrm>
            <a:off x="435894" y="5215961"/>
            <a:ext cx="5660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GB" sz="2000" b="0" i="0" u="none" strike="noStrike" dirty="0">
                <a:solidFill>
                  <a:schemeClr val="accent5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Captures multimodality of students’ interactions.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E5C3C1-1646-DB10-59AA-E4847E18BC29}"/>
              </a:ext>
            </a:extLst>
          </p:cNvPr>
          <p:cNvSpPr txBox="1"/>
          <p:nvPr/>
        </p:nvSpPr>
        <p:spPr>
          <a:xfrm>
            <a:off x="11292846" y="6673334"/>
            <a:ext cx="55906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en-E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6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5F5DE-242E-4C4E-A75A-BD74F8AE7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5DC70AB-BA2E-716F-93B5-8D8ED11A0CE8}"/>
              </a:ext>
            </a:extLst>
          </p:cNvPr>
          <p:cNvSpPr/>
          <p:nvPr/>
        </p:nvSpPr>
        <p:spPr>
          <a:xfrm>
            <a:off x="580768" y="2286000"/>
            <a:ext cx="4512584" cy="3842951"/>
          </a:xfrm>
          <a:prstGeom prst="roundRect">
            <a:avLst>
              <a:gd name="adj" fmla="val 3793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5" name="Google Shape;70;p15">
            <a:extLst>
              <a:ext uri="{FF2B5EF4-FFF2-40B4-BE49-F238E27FC236}">
                <a16:creationId xmlns:a16="http://schemas.microsoft.com/office/drawing/2014/main" id="{BB6E4337-9DF2-C1B3-EC06-A4C699DA7ADB}"/>
              </a:ext>
            </a:extLst>
          </p:cNvPr>
          <p:cNvSpPr txBox="1"/>
          <p:nvPr/>
        </p:nvSpPr>
        <p:spPr>
          <a:xfrm>
            <a:off x="435896" y="201004"/>
            <a:ext cx="7398288" cy="11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7BF20061-BD72-E95C-4689-7B4FFF3CD10A}"/>
              </a:ext>
            </a:extLst>
          </p:cNvPr>
          <p:cNvSpPr txBox="1"/>
          <p:nvPr/>
        </p:nvSpPr>
        <p:spPr>
          <a:xfrm>
            <a:off x="435895" y="1087348"/>
            <a:ext cx="89058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MULTIMODAL LEARNING ANALYTICS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5260F6-3991-4E94-0DF5-45912E03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0" y="2700301"/>
            <a:ext cx="2218864" cy="1438359"/>
          </a:xfrm>
          <a:prstGeom prst="roundRect">
            <a:avLst>
              <a:gd name="adj" fmla="val 1214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26496-C0B6-F856-CFA7-18A125B1046C}"/>
              </a:ext>
            </a:extLst>
          </p:cNvPr>
          <p:cNvSpPr txBox="1"/>
          <p:nvPr/>
        </p:nvSpPr>
        <p:spPr>
          <a:xfrm>
            <a:off x="657387" y="3976640"/>
            <a:ext cx="25509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Speaking participation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(DiMicco et al., 2004)</a:t>
            </a:r>
            <a:endParaRPr lang="en-GB" sz="1200" dirty="0">
              <a:effectLst/>
              <a:latin typeface="Avenir Book" panose="02000503020000020003" pitchFamily="2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A346EBE-6EC4-5351-9DF0-B03096A4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0" y="3660994"/>
            <a:ext cx="2268907" cy="155462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A20C-D9E6-2C79-72F3-97AF4DD29C5F}"/>
              </a:ext>
            </a:extLst>
          </p:cNvPr>
          <p:cNvSpPr txBox="1"/>
          <p:nvPr/>
        </p:nvSpPr>
        <p:spPr>
          <a:xfrm>
            <a:off x="2441147" y="4911772"/>
            <a:ext cx="25509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LED matrix display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(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Bachour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et al., 2010)</a:t>
            </a:r>
            <a:endParaRPr lang="en-GB" sz="12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8CFDC64-F0EC-1775-81A2-FF67031C7EE0}"/>
              </a:ext>
            </a:extLst>
          </p:cNvPr>
          <p:cNvSpPr/>
          <p:nvPr/>
        </p:nvSpPr>
        <p:spPr>
          <a:xfrm>
            <a:off x="5424616" y="2285996"/>
            <a:ext cx="3274541" cy="3842951"/>
          </a:xfrm>
          <a:prstGeom prst="roundRect">
            <a:avLst>
              <a:gd name="adj" fmla="val 3793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214ED9-64B8-5852-2D8E-6271B4213D87}"/>
              </a:ext>
            </a:extLst>
          </p:cNvPr>
          <p:cNvSpPr txBox="1"/>
          <p:nvPr/>
        </p:nvSpPr>
        <p:spPr>
          <a:xfrm>
            <a:off x="1316464" y="6277232"/>
            <a:ext cx="2545492" cy="3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Visualization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EF13B-7E4E-46AE-08E1-4C6D4FC9C100}"/>
              </a:ext>
            </a:extLst>
          </p:cNvPr>
          <p:cNvSpPr txBox="1"/>
          <p:nvPr/>
        </p:nvSpPr>
        <p:spPr>
          <a:xfrm>
            <a:off x="5784554" y="6253353"/>
            <a:ext cx="2545492" cy="3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Pattern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37325-809B-51A6-6A15-2E37BE75DEE6}"/>
              </a:ext>
            </a:extLst>
          </p:cNvPr>
          <p:cNvSpPr txBox="1"/>
          <p:nvPr/>
        </p:nvSpPr>
        <p:spPr>
          <a:xfrm>
            <a:off x="9175105" y="6253353"/>
            <a:ext cx="2545492" cy="3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Modeling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FC9A79A-E508-7100-C70E-CEF577641689}"/>
              </a:ext>
            </a:extLst>
          </p:cNvPr>
          <p:cNvSpPr/>
          <p:nvPr/>
        </p:nvSpPr>
        <p:spPr>
          <a:xfrm>
            <a:off x="8909222" y="2285998"/>
            <a:ext cx="3077259" cy="3842951"/>
          </a:xfrm>
          <a:prstGeom prst="roundRect">
            <a:avLst>
              <a:gd name="adj" fmla="val 3793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2C9802E-9BCE-998A-2851-378680929C9F}"/>
              </a:ext>
            </a:extLst>
          </p:cNvPr>
          <p:cNvSpPr/>
          <p:nvPr/>
        </p:nvSpPr>
        <p:spPr>
          <a:xfrm>
            <a:off x="5731728" y="2751190"/>
            <a:ext cx="2136127" cy="7831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Speaking time</a:t>
            </a:r>
          </a:p>
          <a:p>
            <a:pPr algn="ctr"/>
            <a:r>
              <a:rPr lang="en-EE" sz="1200" dirty="0"/>
              <a:t>(collaboration quality)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5FAC72-7450-C77F-2CBB-A3B3FE88548A}"/>
              </a:ext>
            </a:extLst>
          </p:cNvPr>
          <p:cNvSpPr txBox="1"/>
          <p:nvPr/>
        </p:nvSpPr>
        <p:spPr>
          <a:xfrm>
            <a:off x="5731728" y="3379520"/>
            <a:ext cx="22949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(Martinez-Maldonado et al., 2011)</a:t>
            </a:r>
            <a:endParaRPr lang="en-GB" sz="12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65AFA5-B3AC-1018-CF46-A5AD2521CCB1}"/>
              </a:ext>
            </a:extLst>
          </p:cNvPr>
          <p:cNvSpPr/>
          <p:nvPr/>
        </p:nvSpPr>
        <p:spPr>
          <a:xfrm>
            <a:off x="6193919" y="3999575"/>
            <a:ext cx="2136127" cy="991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r>
              <a:rPr lang="en-EE" dirty="0"/>
              <a:t>istance between hands</a:t>
            </a:r>
          </a:p>
          <a:p>
            <a:pPr algn="ctr"/>
            <a:r>
              <a:rPr lang="en-EE" sz="1200" dirty="0"/>
              <a:t>(Performance)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573CBF-F35C-EDB3-D86A-049FBFACCA4F}"/>
              </a:ext>
            </a:extLst>
          </p:cNvPr>
          <p:cNvSpPr txBox="1"/>
          <p:nvPr/>
        </p:nvSpPr>
        <p:spPr>
          <a:xfrm>
            <a:off x="6018974" y="4865605"/>
            <a:ext cx="255098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(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Spikol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et al., 2018)</a:t>
            </a:r>
            <a:endParaRPr lang="en-GB" sz="12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DB620D0-171B-7529-AEF3-BC28184386B9}"/>
              </a:ext>
            </a:extLst>
          </p:cNvPr>
          <p:cNvSpPr/>
          <p:nvPr/>
        </p:nvSpPr>
        <p:spPr>
          <a:xfrm>
            <a:off x="9316277" y="2751190"/>
            <a:ext cx="2136127" cy="7831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Collaboration quality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A8D07C-21DD-E9C1-81A7-45820C2BD70B}"/>
              </a:ext>
            </a:extLst>
          </p:cNvPr>
          <p:cNvSpPr txBox="1"/>
          <p:nvPr/>
        </p:nvSpPr>
        <p:spPr>
          <a:xfrm>
            <a:off x="9300373" y="3406851"/>
            <a:ext cx="22949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(Martinez-Maldonado et al., 2011)</a:t>
            </a:r>
            <a:endParaRPr lang="en-GB" sz="12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A6C710-9C6B-CB78-EAEC-23DB19BEA5CF}"/>
              </a:ext>
            </a:extLst>
          </p:cNvPr>
          <p:cNvSpPr/>
          <p:nvPr/>
        </p:nvSpPr>
        <p:spPr>
          <a:xfrm>
            <a:off x="9587752" y="4202652"/>
            <a:ext cx="2136127" cy="7831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/>
              <a:t>Rapport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3DE19C-A18C-1598-9592-14851E65ECE5}"/>
              </a:ext>
            </a:extLst>
          </p:cNvPr>
          <p:cNvSpPr txBox="1"/>
          <p:nvPr/>
        </p:nvSpPr>
        <p:spPr>
          <a:xfrm>
            <a:off x="9587752" y="4860233"/>
            <a:ext cx="22949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(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Lubold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et al., 2011)</a:t>
            </a:r>
            <a:endParaRPr lang="en-GB" sz="12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3C5F505D-A7DE-A433-D75A-15E38626FD04}"/>
              </a:ext>
            </a:extLst>
          </p:cNvPr>
          <p:cNvSpPr txBox="1"/>
          <p:nvPr/>
        </p:nvSpPr>
        <p:spPr>
          <a:xfrm>
            <a:off x="435896" y="201004"/>
            <a:ext cx="11320208" cy="214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6667" b="1" dirty="0">
                <a:solidFill>
                  <a:srgbClr val="1F0F44"/>
                </a:solidFill>
                <a:latin typeface="Avenir Black" panose="02000503020000020003" pitchFamily="2" charset="0"/>
                <a:ea typeface="Avenir"/>
                <a:cs typeface="Avenir"/>
                <a:sym typeface="Avenir"/>
              </a:rPr>
              <a:t>MODELING COLLABORATION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4BC9B8-0AF6-B5D9-C624-4EE4C34A0FC5}"/>
              </a:ext>
            </a:extLst>
          </p:cNvPr>
          <p:cNvSpPr/>
          <p:nvPr/>
        </p:nvSpPr>
        <p:spPr>
          <a:xfrm>
            <a:off x="2842055" y="4142030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129814B-B4AF-E14B-E14E-201907E969A9}"/>
              </a:ext>
            </a:extLst>
          </p:cNvPr>
          <p:cNvSpPr/>
          <p:nvPr/>
        </p:nvSpPr>
        <p:spPr>
          <a:xfrm>
            <a:off x="8316101" y="3189580"/>
            <a:ext cx="1618734" cy="753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Annotation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F516D01-227B-FEA6-DE9C-ED3A9C9DA499}"/>
              </a:ext>
            </a:extLst>
          </p:cNvPr>
          <p:cNvSpPr/>
          <p:nvPr/>
        </p:nvSpPr>
        <p:spPr>
          <a:xfrm>
            <a:off x="4666737" y="4142030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Feature extraction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8A649A4-391D-70E2-26D1-DA77BEFCA6FD}"/>
              </a:ext>
            </a:extLst>
          </p:cNvPr>
          <p:cNvSpPr/>
          <p:nvPr/>
        </p:nvSpPr>
        <p:spPr>
          <a:xfrm>
            <a:off x="6491419" y="4142030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Feature merging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582F01-C375-CDEF-A3A4-6EED4468B537}"/>
              </a:ext>
            </a:extLst>
          </p:cNvPr>
          <p:cNvSpPr/>
          <p:nvPr/>
        </p:nvSpPr>
        <p:spPr>
          <a:xfrm>
            <a:off x="8316101" y="4142030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ML model development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8F9DC8-6742-1CC0-BF5F-07E9ADE8ACE3}"/>
              </a:ext>
            </a:extLst>
          </p:cNvPr>
          <p:cNvSpPr/>
          <p:nvPr/>
        </p:nvSpPr>
        <p:spPr>
          <a:xfrm>
            <a:off x="10140783" y="4142030"/>
            <a:ext cx="1618734" cy="7537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ML model Evaluation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18F5C4-5A77-4F82-7712-014CE81A9A2C}"/>
              </a:ext>
            </a:extLst>
          </p:cNvPr>
          <p:cNvCxnSpPr/>
          <p:nvPr/>
        </p:nvCxnSpPr>
        <p:spPr>
          <a:xfrm>
            <a:off x="4460789" y="4497860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038080-40D8-AA03-37FC-3F321A8EAFE2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6285471" y="4518911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42C5E-5594-4717-1C77-191F6C24B9AD}"/>
              </a:ext>
            </a:extLst>
          </p:cNvPr>
          <p:cNvCxnSpPr>
            <a:stCxn id="13" idx="3"/>
          </p:cNvCxnSpPr>
          <p:nvPr/>
        </p:nvCxnSpPr>
        <p:spPr>
          <a:xfrm>
            <a:off x="9934835" y="4518911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70D55E-8A85-FE68-45A9-70B13445E3CA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8110153" y="4518911"/>
            <a:ext cx="205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oogle Shape;193;p29">
            <a:extLst>
              <a:ext uri="{FF2B5EF4-FFF2-40B4-BE49-F238E27FC236}">
                <a16:creationId xmlns:a16="http://schemas.microsoft.com/office/drawing/2014/main" id="{5AFF0C12-57BA-6090-C0DD-158B113FD5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646" y="3458828"/>
            <a:ext cx="1470454" cy="11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A06A92-F8FD-8799-017A-7C779C1A04FC}"/>
              </a:ext>
            </a:extLst>
          </p:cNvPr>
          <p:cNvCxnSpPr>
            <a:stCxn id="9" idx="2"/>
            <a:endCxn id="13" idx="0"/>
          </p:cNvCxnSpPr>
          <p:nvPr/>
        </p:nvCxnSpPr>
        <p:spPr>
          <a:xfrm>
            <a:off x="9125468" y="3943342"/>
            <a:ext cx="0" cy="198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0456F66-2C30-F9F8-B487-61300FC649E3}"/>
              </a:ext>
            </a:extLst>
          </p:cNvPr>
          <p:cNvSpPr/>
          <p:nvPr/>
        </p:nvSpPr>
        <p:spPr>
          <a:xfrm>
            <a:off x="2701636" y="3065319"/>
            <a:ext cx="9284845" cy="2005446"/>
          </a:xfrm>
          <a:prstGeom prst="roundRect">
            <a:avLst>
              <a:gd name="adj" fmla="val 3793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6D916739-149C-3A62-1463-116C978C70D9}"/>
              </a:ext>
            </a:extLst>
          </p:cNvPr>
          <p:cNvSpPr/>
          <p:nvPr/>
        </p:nvSpPr>
        <p:spPr>
          <a:xfrm>
            <a:off x="2161309" y="3943342"/>
            <a:ext cx="384464" cy="285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388571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3710</Words>
  <Application>Microsoft Macintosh PowerPoint</Application>
  <PresentationFormat>Widescreen</PresentationFormat>
  <Paragraphs>658</Paragraphs>
  <Slides>62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Aptos</vt:lpstr>
      <vt:lpstr>Aptos Display</vt:lpstr>
      <vt:lpstr>Arial</vt:lpstr>
      <vt:lpstr>Avenir</vt:lpstr>
      <vt:lpstr>Avenir Black</vt:lpstr>
      <vt:lpstr>Avenir Book</vt:lpstr>
      <vt:lpstr>Avenir Light</vt:lpstr>
      <vt:lpstr>Avenir Next</vt:lpstr>
      <vt:lpstr>Baskerville Old Face</vt:lpstr>
      <vt:lpstr>Calibri</vt:lpstr>
      <vt:lpstr>Helvetica Neue</vt:lpstr>
      <vt:lpstr>Helvetica Neue Medium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28</cp:revision>
  <dcterms:created xsi:type="dcterms:W3CDTF">2024-09-24T09:41:03Z</dcterms:created>
  <dcterms:modified xsi:type="dcterms:W3CDTF">2024-09-26T05:26:28Z</dcterms:modified>
</cp:coreProperties>
</file>