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 showSpecialPlsOnTitleSld="0">
  <p:sldMasterIdLst>
    <p:sldMasterId id="214748367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</p:sldIdLst>
  <p:sldSz cy="5143500" cx="9144000"/>
  <p:notesSz cx="6858000" cy="9144000"/>
  <p:embeddedFontLst>
    <p:embeddedFont>
      <p:font typeface="Helvetica Neue"/>
      <p:regular r:id="rId23"/>
      <p:bold r:id="rId24"/>
      <p:italic r:id="rId25"/>
      <p:boldItalic r:id="rId2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336F1B98-006F-4CBE-980C-F4A184BCA417}">
  <a:tblStyle styleId="{336F1B98-006F-4CBE-980C-F4A184BCA41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font" Target="fonts/HelveticaNeue-bold.fntdata"/><Relationship Id="rId23" Type="http://schemas.openxmlformats.org/officeDocument/2006/relationships/font" Target="fonts/HelveticaNeue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font" Target="fonts/HelveticaNeue-boldItalic.fntdata"/><Relationship Id="rId25" Type="http://schemas.openxmlformats.org/officeDocument/2006/relationships/font" Target="fonts/HelveticaNeue-italic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0" name="Shape 4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Google Shape;451;g200fb87b3a6_0_9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2" name="Google Shape;452;g200fb87b3a6_0_9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2" name="Shape 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" name="Google Shape;463;g204e00e5c7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4" name="Google Shape;464;g204e00e5c7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1" name="Shape 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" name="Google Shape;472;g212508cf65d_0_20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3" name="Google Shape;473;g212508cf65d_0_2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2" name="Shape 4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Google Shape;483;g200fb87b3a6_0_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4" name="Google Shape;484;g200fb87b3a6_0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5" name="Shape 4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Google Shape;496;g200fb87b3a6_0_10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7" name="Google Shape;497;g200fb87b3a6_0_1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3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Google Shape;504;g1b6703a823a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5" name="Google Shape;505;g1b6703a823a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0" name="Shape 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1" name="Google Shape;511;g2033c8c262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2" name="Google Shape;512;g2033c8c262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b956819783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b956819783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g200fb87b3a6_0_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4" name="Google Shape;224;g200fb87b3a6_0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g200fb87b3a6_0_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5" name="Google Shape;245;g200fb87b3a6_0_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200fb87b3a6_0_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6" name="Google Shape;256;g200fb87b3a6_0_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g200fb87b3a6_0_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1" name="Google Shape;271;g200fb87b3a6_0_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g201dd9cfde4_0_407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8" name="Google Shape;308;g201dd9cfde4_0_40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8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g201dd9cfde4_0_28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0" name="Google Shape;340;g201dd9cfde4_0_28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9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Google Shape;400;g2038ec2fd00_0_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1" name="Google Shape;401;g2038ec2fd00_0_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/>
          <p:nvPr>
            <p:ph type="ctrTitle"/>
          </p:nvPr>
        </p:nvSpPr>
        <p:spPr>
          <a:xfrm>
            <a:off x="646771" y="1224248"/>
            <a:ext cx="7772400" cy="1627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53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Times New Roman"/>
              <a:buNone/>
              <a:defRPr sz="8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646771" y="2855940"/>
            <a:ext cx="7772400" cy="93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2000"/>
              <a:buNone/>
              <a:defRPr sz="2000" cap="small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 4">
  <p:cSld name="Title and Content 4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type="title"/>
          </p:nvPr>
        </p:nvSpPr>
        <p:spPr>
          <a:xfrm>
            <a:off x="628650" y="362352"/>
            <a:ext cx="7886700" cy="90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 New Roman"/>
              <a:buNone/>
              <a:defRPr i="0" sz="4000" cap="small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628650" y="1595617"/>
            <a:ext cx="7886700" cy="267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800"/>
              <a:buChar char="⎯"/>
              <a:defRPr sz="2800"/>
            </a:lvl1pPr>
            <a:lvl2pPr indent="-381000" lvl="1" marL="914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400"/>
              <a:buChar char="⎯"/>
              <a:defRPr sz="2400"/>
            </a:lvl2pPr>
            <a:lvl3pPr indent="-342900" lvl="2" marL="1371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⎯"/>
              <a:defRPr sz="1800"/>
            </a:lvl3pPr>
            <a:lvl4pPr indent="-330200" lvl="3" marL="18288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Char char="⎯"/>
              <a:defRPr sz="1600"/>
            </a:lvl4pPr>
            <a:lvl5pPr indent="-330200" lvl="4" marL="22860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Char char="⎯"/>
              <a:defRPr sz="1600"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 1">
  <p:cSld name="Two Content 1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type="title"/>
          </p:nvPr>
        </p:nvSpPr>
        <p:spPr>
          <a:xfrm>
            <a:off x="628650" y="585375"/>
            <a:ext cx="7886700" cy="90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53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2"/>
          <p:cNvSpPr txBox="1"/>
          <p:nvPr>
            <p:ph idx="1" type="body"/>
          </p:nvPr>
        </p:nvSpPr>
        <p:spPr>
          <a:xfrm>
            <a:off x="628650" y="1596661"/>
            <a:ext cx="3886200" cy="267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Char char="⎯"/>
              <a:defRPr sz="2400"/>
            </a:lvl1pPr>
            <a:lvl2pPr indent="-355600" lvl="1" marL="914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000"/>
              <a:buChar char="⎯"/>
              <a:defRPr sz="2000"/>
            </a:lvl2pPr>
            <a:lvl3pPr indent="-330200" lvl="2" marL="1371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Char char="⎯"/>
              <a:defRPr sz="1600"/>
            </a:lvl3pPr>
            <a:lvl4pPr indent="-317500" lvl="3" marL="18288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400"/>
              <a:buChar char="⎯"/>
              <a:defRPr sz="1400"/>
            </a:lvl4pPr>
            <a:lvl5pPr indent="-317500" lvl="4" marL="22860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400"/>
              <a:buChar char="⎯"/>
              <a:defRPr sz="1400"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" name="Google Shape;51;p12"/>
          <p:cNvSpPr txBox="1"/>
          <p:nvPr>
            <p:ph idx="2" type="body"/>
          </p:nvPr>
        </p:nvSpPr>
        <p:spPr>
          <a:xfrm>
            <a:off x="4629150" y="1596661"/>
            <a:ext cx="3886200" cy="267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Char char="⎯"/>
              <a:defRPr sz="2400"/>
            </a:lvl1pPr>
            <a:lvl2pPr indent="-355600" lvl="1" marL="914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000"/>
              <a:buChar char="⎯"/>
              <a:defRPr sz="2000"/>
            </a:lvl2pPr>
            <a:lvl3pPr indent="-330200" lvl="2" marL="1371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Char char="⎯"/>
              <a:defRPr sz="1600"/>
            </a:lvl3pPr>
            <a:lvl4pPr indent="-317500" lvl="3" marL="18288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400"/>
              <a:buChar char="⎯"/>
              <a:defRPr sz="1400"/>
            </a:lvl4pPr>
            <a:lvl5pPr indent="-317500" lvl="4" marL="22860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400"/>
              <a:buChar char="⎯"/>
              <a:defRPr sz="1400"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2" name="Google Shape;52;p12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 2">
  <p:cSld name="Two Content 2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628650" y="362352"/>
            <a:ext cx="7886700" cy="90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 New Roman"/>
              <a:buNone/>
              <a:defRPr i="0" sz="4000" cap="small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3"/>
          <p:cNvSpPr txBox="1"/>
          <p:nvPr>
            <p:ph idx="1" type="body"/>
          </p:nvPr>
        </p:nvSpPr>
        <p:spPr>
          <a:xfrm>
            <a:off x="628650" y="1596661"/>
            <a:ext cx="3886200" cy="267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Char char="⎯"/>
              <a:defRPr sz="2400"/>
            </a:lvl1pPr>
            <a:lvl2pPr indent="-355600" lvl="1" marL="914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000"/>
              <a:buChar char="⎯"/>
              <a:defRPr sz="2000"/>
            </a:lvl2pPr>
            <a:lvl3pPr indent="-330200" lvl="2" marL="1371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Char char="⎯"/>
              <a:defRPr sz="1600"/>
            </a:lvl3pPr>
            <a:lvl4pPr indent="-317500" lvl="3" marL="18288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400"/>
              <a:buChar char="⎯"/>
              <a:defRPr sz="1400"/>
            </a:lvl4pPr>
            <a:lvl5pPr indent="-317500" lvl="4" marL="22860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400"/>
              <a:buChar char="⎯"/>
              <a:defRPr sz="1400"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" name="Google Shape;56;p13"/>
          <p:cNvSpPr txBox="1"/>
          <p:nvPr>
            <p:ph idx="2" type="body"/>
          </p:nvPr>
        </p:nvSpPr>
        <p:spPr>
          <a:xfrm>
            <a:off x="4629150" y="1596661"/>
            <a:ext cx="3886200" cy="267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Char char="⎯"/>
              <a:defRPr sz="2400"/>
            </a:lvl1pPr>
            <a:lvl2pPr indent="-355600" lvl="1" marL="914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000"/>
              <a:buChar char="⎯"/>
              <a:defRPr sz="2000"/>
            </a:lvl2pPr>
            <a:lvl3pPr indent="-330200" lvl="2" marL="1371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Char char="⎯"/>
              <a:defRPr sz="1600"/>
            </a:lvl3pPr>
            <a:lvl4pPr indent="-317500" lvl="3" marL="18288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400"/>
              <a:buChar char="⎯"/>
              <a:defRPr sz="1400"/>
            </a:lvl4pPr>
            <a:lvl5pPr indent="-317500" lvl="4" marL="22860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400"/>
              <a:buChar char="⎯"/>
              <a:defRPr sz="1400"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" name="Google Shape;57;p13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umber and content">
  <p:cSld name="Number and conten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idx="1" type="body"/>
          </p:nvPr>
        </p:nvSpPr>
        <p:spPr>
          <a:xfrm>
            <a:off x="3348681" y="1312415"/>
            <a:ext cx="5175600" cy="216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4318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3200"/>
              <a:buChar char="⎯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800"/>
              <a:buChar char="⎯"/>
              <a:defRPr sz="2800"/>
            </a:lvl2pPr>
            <a:lvl3pPr indent="-355600" lvl="2" marL="1371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000"/>
              <a:buChar char="⎯"/>
              <a:defRPr sz="2000"/>
            </a:lvl3pPr>
            <a:lvl4pPr indent="-342900" lvl="3" marL="18288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⎯"/>
              <a:defRPr sz="1800"/>
            </a:lvl4pPr>
            <a:lvl5pPr indent="-342900" lvl="4" marL="22860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800"/>
              <a:buChar char="⎯"/>
              <a:defRPr sz="1800"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" name="Google Shape;60;p14"/>
          <p:cNvSpPr txBox="1"/>
          <p:nvPr>
            <p:ph idx="2" type="body"/>
          </p:nvPr>
        </p:nvSpPr>
        <p:spPr>
          <a:xfrm>
            <a:off x="529626" y="37071"/>
            <a:ext cx="2411400" cy="522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34400"/>
              <a:buNone/>
              <a:defRPr i="1" sz="34400">
                <a:solidFill>
                  <a:schemeClr val="accent1"/>
                </a:solidFill>
              </a:defRPr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" name="Google Shape;61;p14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 ideas 1">
  <p:cSld name="3 ideas 1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5"/>
          <p:cNvSpPr/>
          <p:nvPr>
            <p:ph idx="2" type="pic"/>
          </p:nvPr>
        </p:nvSpPr>
        <p:spPr>
          <a:xfrm>
            <a:off x="6255912" y="512957"/>
            <a:ext cx="2163900" cy="216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2100"/>
              <a:buFont typeface="Cambria Math"/>
              <a:buChar char="⎯"/>
              <a:defRPr b="0" i="0" sz="2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mbria Math"/>
              <a:buChar char="⎯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Cambria Math"/>
              <a:buChar char="⎯"/>
              <a:defRPr b="0" i="0" sz="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Cambria Math"/>
              <a:buChar char="⎯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Cambria Math"/>
              <a:buChar char="⎯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4" name="Google Shape;64;p15"/>
          <p:cNvSpPr/>
          <p:nvPr>
            <p:ph idx="3" type="pic"/>
          </p:nvPr>
        </p:nvSpPr>
        <p:spPr>
          <a:xfrm>
            <a:off x="3490119" y="512957"/>
            <a:ext cx="2163900" cy="216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2100"/>
              <a:buFont typeface="Cambria Math"/>
              <a:buChar char="⎯"/>
              <a:defRPr b="0" i="0" sz="2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mbria Math"/>
              <a:buChar char="⎯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Cambria Math"/>
              <a:buChar char="⎯"/>
              <a:defRPr b="0" i="0" sz="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Cambria Math"/>
              <a:buChar char="⎯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Cambria Math"/>
              <a:buChar char="⎯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5" name="Google Shape;65;p15"/>
          <p:cNvSpPr/>
          <p:nvPr/>
        </p:nvSpPr>
        <p:spPr>
          <a:xfrm>
            <a:off x="724326" y="512956"/>
            <a:ext cx="2163900" cy="21639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</a:pPr>
            <a:r>
              <a:t/>
            </a:r>
            <a:endParaRPr b="0" i="0" sz="135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6" name="Google Shape;66;p15"/>
          <p:cNvSpPr txBox="1"/>
          <p:nvPr/>
        </p:nvSpPr>
        <p:spPr>
          <a:xfrm>
            <a:off x="802383" y="486841"/>
            <a:ext cx="925200" cy="11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Arial"/>
              <a:buNone/>
            </a:pPr>
            <a:r>
              <a:rPr b="0" i="1" lang="et" sz="6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720968" y="2785700"/>
            <a:ext cx="7698600" cy="1449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Char char="⎯"/>
              <a:defRPr sz="2400"/>
            </a:lvl1pPr>
            <a:lvl2pPr indent="-355600" lvl="1" marL="914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000"/>
              <a:buChar char="⎯"/>
              <a:defRPr sz="2000"/>
            </a:lvl2pPr>
            <a:lvl3pPr indent="-330200" lvl="2" marL="1371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Char char="⎯"/>
              <a:defRPr sz="1600"/>
            </a:lvl3pPr>
            <a:lvl4pPr indent="-330200" lvl="3" marL="18288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600"/>
              <a:buChar char="⎯"/>
              <a:defRPr sz="1600"/>
            </a:lvl4pPr>
            <a:lvl5pPr indent="-330200" lvl="4" marL="22860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600"/>
              <a:buChar char="⎯"/>
              <a:defRPr sz="1600"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8" name="Google Shape;68;p15"/>
          <p:cNvSpPr txBox="1"/>
          <p:nvPr>
            <p:ph idx="4" type="body"/>
          </p:nvPr>
        </p:nvSpPr>
        <p:spPr>
          <a:xfrm>
            <a:off x="765312" y="1645017"/>
            <a:ext cx="2048700" cy="982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2800"/>
              <a:buNone/>
              <a:defRPr sz="2800" cap="none">
                <a:solidFill>
                  <a:schemeClr val="lt1"/>
                </a:solidFill>
              </a:defRPr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" name="Google Shape;69;p15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 ideas 2">
  <p:cSld name="3 ideas 2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/>
          <p:nvPr>
            <p:ph idx="2" type="pic"/>
          </p:nvPr>
        </p:nvSpPr>
        <p:spPr>
          <a:xfrm>
            <a:off x="6255912" y="512957"/>
            <a:ext cx="2163900" cy="216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2100"/>
              <a:buFont typeface="Cambria Math"/>
              <a:buChar char="⎯"/>
              <a:defRPr b="0" i="0" sz="2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mbria Math"/>
              <a:buChar char="⎯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Cambria Math"/>
              <a:buChar char="⎯"/>
              <a:defRPr b="0" i="0" sz="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Cambria Math"/>
              <a:buChar char="⎯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Cambria Math"/>
              <a:buChar char="⎯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2" name="Google Shape;72;p16"/>
          <p:cNvSpPr/>
          <p:nvPr>
            <p:ph idx="3" type="pic"/>
          </p:nvPr>
        </p:nvSpPr>
        <p:spPr>
          <a:xfrm>
            <a:off x="724326" y="512955"/>
            <a:ext cx="2163900" cy="216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2100"/>
              <a:buFont typeface="Cambria Math"/>
              <a:buChar char="⎯"/>
              <a:defRPr b="0" i="0" sz="2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mbria Math"/>
              <a:buChar char="⎯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Cambria Math"/>
              <a:buChar char="⎯"/>
              <a:defRPr b="0" i="0" sz="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Cambria Math"/>
              <a:buChar char="⎯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Cambria Math"/>
              <a:buChar char="⎯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3" name="Google Shape;73;p16"/>
          <p:cNvSpPr/>
          <p:nvPr/>
        </p:nvSpPr>
        <p:spPr>
          <a:xfrm>
            <a:off x="3490119" y="512956"/>
            <a:ext cx="2163900" cy="21639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</a:pPr>
            <a:r>
              <a:t/>
            </a:r>
            <a:endParaRPr b="0" i="0" sz="135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4" name="Google Shape;74;p16"/>
          <p:cNvSpPr txBox="1"/>
          <p:nvPr/>
        </p:nvSpPr>
        <p:spPr>
          <a:xfrm>
            <a:off x="3568176" y="486841"/>
            <a:ext cx="925200" cy="11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Arial"/>
              <a:buNone/>
            </a:pPr>
            <a:r>
              <a:rPr b="0" i="1" lang="et" sz="6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16"/>
          <p:cNvSpPr txBox="1"/>
          <p:nvPr>
            <p:ph idx="1" type="body"/>
          </p:nvPr>
        </p:nvSpPr>
        <p:spPr>
          <a:xfrm>
            <a:off x="720968" y="2785700"/>
            <a:ext cx="7698600" cy="1449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Char char="⎯"/>
              <a:defRPr sz="2400"/>
            </a:lvl1pPr>
            <a:lvl2pPr indent="-355600" lvl="1" marL="914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000"/>
              <a:buChar char="⎯"/>
              <a:defRPr sz="2000"/>
            </a:lvl2pPr>
            <a:lvl3pPr indent="-330200" lvl="2" marL="1371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Char char="⎯"/>
              <a:defRPr sz="1600"/>
            </a:lvl3pPr>
            <a:lvl4pPr indent="-330200" lvl="3" marL="18288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600"/>
              <a:buChar char="⎯"/>
              <a:defRPr sz="1600"/>
            </a:lvl4pPr>
            <a:lvl5pPr indent="-330200" lvl="4" marL="22860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600"/>
              <a:buChar char="⎯"/>
              <a:defRPr sz="1600"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" name="Google Shape;76;p16"/>
          <p:cNvSpPr txBox="1"/>
          <p:nvPr>
            <p:ph idx="4" type="body"/>
          </p:nvPr>
        </p:nvSpPr>
        <p:spPr>
          <a:xfrm>
            <a:off x="3546003" y="1645017"/>
            <a:ext cx="2048700" cy="982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2800"/>
              <a:buNone/>
              <a:defRPr sz="2800" cap="none">
                <a:solidFill>
                  <a:schemeClr val="lt1"/>
                </a:solidFill>
              </a:defRPr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6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 ideas 3">
  <p:cSld name="3 ideas 3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/>
          <p:nvPr>
            <p:ph idx="2" type="pic"/>
          </p:nvPr>
        </p:nvSpPr>
        <p:spPr>
          <a:xfrm>
            <a:off x="723901" y="512957"/>
            <a:ext cx="2163900" cy="216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2100"/>
              <a:buFont typeface="Cambria Math"/>
              <a:buChar char="⎯"/>
              <a:defRPr b="0" i="0" sz="2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mbria Math"/>
              <a:buChar char="⎯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Cambria Math"/>
              <a:buChar char="⎯"/>
              <a:defRPr b="0" i="0" sz="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Cambria Math"/>
              <a:buChar char="⎯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Cambria Math"/>
              <a:buChar char="⎯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0" name="Google Shape;80;p17"/>
          <p:cNvSpPr/>
          <p:nvPr>
            <p:ph idx="3" type="pic"/>
          </p:nvPr>
        </p:nvSpPr>
        <p:spPr>
          <a:xfrm>
            <a:off x="3490119" y="512957"/>
            <a:ext cx="2163900" cy="216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2100"/>
              <a:buFont typeface="Cambria Math"/>
              <a:buChar char="⎯"/>
              <a:defRPr b="0" i="0" sz="2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mbria Math"/>
              <a:buChar char="⎯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Cambria Math"/>
              <a:buChar char="⎯"/>
              <a:defRPr b="0" i="0" sz="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Cambria Math"/>
              <a:buChar char="⎯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Cambria Math"/>
              <a:buChar char="⎯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1" name="Google Shape;81;p17"/>
          <p:cNvSpPr/>
          <p:nvPr/>
        </p:nvSpPr>
        <p:spPr>
          <a:xfrm>
            <a:off x="6256337" y="512956"/>
            <a:ext cx="2163900" cy="21639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</a:pPr>
            <a:r>
              <a:t/>
            </a:r>
            <a:endParaRPr b="0" i="0" sz="135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2" name="Google Shape;82;p17"/>
          <p:cNvSpPr txBox="1"/>
          <p:nvPr/>
        </p:nvSpPr>
        <p:spPr>
          <a:xfrm>
            <a:off x="6334394" y="486841"/>
            <a:ext cx="925200" cy="11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Arial"/>
              <a:buNone/>
            </a:pPr>
            <a:r>
              <a:rPr b="0" i="1" lang="et" sz="6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17"/>
          <p:cNvSpPr txBox="1"/>
          <p:nvPr>
            <p:ph idx="1" type="body"/>
          </p:nvPr>
        </p:nvSpPr>
        <p:spPr>
          <a:xfrm>
            <a:off x="720968" y="2785700"/>
            <a:ext cx="7698600" cy="1449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Char char="⎯"/>
              <a:defRPr sz="2400"/>
            </a:lvl1pPr>
            <a:lvl2pPr indent="-355600" lvl="1" marL="914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000"/>
              <a:buChar char="⎯"/>
              <a:defRPr sz="2000"/>
            </a:lvl2pPr>
            <a:lvl3pPr indent="-330200" lvl="2" marL="1371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Char char="⎯"/>
              <a:defRPr sz="1600"/>
            </a:lvl3pPr>
            <a:lvl4pPr indent="-330200" lvl="3" marL="18288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600"/>
              <a:buChar char="⎯"/>
              <a:defRPr sz="1600"/>
            </a:lvl4pPr>
            <a:lvl5pPr indent="-330200" lvl="4" marL="22860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600"/>
              <a:buChar char="⎯"/>
              <a:defRPr sz="1600"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" name="Google Shape;84;p17"/>
          <p:cNvSpPr txBox="1"/>
          <p:nvPr>
            <p:ph idx="4" type="body"/>
          </p:nvPr>
        </p:nvSpPr>
        <p:spPr>
          <a:xfrm>
            <a:off x="6313900" y="1645017"/>
            <a:ext cx="2048700" cy="982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2800"/>
              <a:buNone/>
              <a:defRPr sz="2800" cap="none">
                <a:solidFill>
                  <a:schemeClr val="lt1"/>
                </a:solidFill>
              </a:defRPr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" name="Google Shape;85;p17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and content 3">
  <p:cSld name="image and content 3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8"/>
          <p:cNvSpPr/>
          <p:nvPr>
            <p:ph idx="2" type="pic"/>
          </p:nvPr>
        </p:nvSpPr>
        <p:spPr>
          <a:xfrm>
            <a:off x="591016" y="941833"/>
            <a:ext cx="3044700" cy="3044700"/>
          </a:xfrm>
          <a:prstGeom prst="ellipse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2100"/>
              <a:buFont typeface="Cambria Math"/>
              <a:buChar char="⎯"/>
              <a:defRPr b="0" i="0" sz="2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mbria Math"/>
              <a:buChar char="⎯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Cambria Math"/>
              <a:buChar char="⎯"/>
              <a:defRPr b="0" i="0" sz="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Cambria Math"/>
              <a:buChar char="⎯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Cambria Math"/>
              <a:buChar char="⎯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8" name="Google Shape;88;p18"/>
          <p:cNvSpPr txBox="1"/>
          <p:nvPr>
            <p:ph idx="1" type="body"/>
          </p:nvPr>
        </p:nvSpPr>
        <p:spPr>
          <a:xfrm>
            <a:off x="4081344" y="1382360"/>
            <a:ext cx="4502400" cy="216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4064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800"/>
              <a:buChar char="⎯"/>
              <a:defRPr sz="2800"/>
            </a:lvl1pPr>
            <a:lvl2pPr indent="-381000" lvl="1" marL="914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400"/>
              <a:buChar char="⎯"/>
              <a:defRPr sz="2400"/>
            </a:lvl2pPr>
            <a:lvl3pPr indent="-342900" lvl="2" marL="1371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⎯"/>
              <a:defRPr sz="1800"/>
            </a:lvl3pPr>
            <a:lvl4pPr indent="-330200" lvl="3" marL="18288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600"/>
              <a:buChar char="⎯"/>
              <a:defRPr sz="1600"/>
            </a:lvl4pPr>
            <a:lvl5pPr indent="-330200" lvl="4" marL="22860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600"/>
              <a:buChar char="⎯"/>
              <a:defRPr sz="1600"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" name="Google Shape;89;p18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and content">
  <p:cSld name="image title and content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/>
          <p:nvPr>
            <p:ph idx="2" type="pic"/>
          </p:nvPr>
        </p:nvSpPr>
        <p:spPr>
          <a:xfrm>
            <a:off x="5140884" y="-947852"/>
            <a:ext cx="6861900" cy="6861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2100"/>
              <a:buFont typeface="Cambria Math"/>
              <a:buChar char="⎯"/>
              <a:defRPr b="0" i="0" sz="2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mbria Math"/>
              <a:buChar char="⎯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Cambria Math"/>
              <a:buChar char="⎯"/>
              <a:defRPr b="0" i="0" sz="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Cambria Math"/>
              <a:buChar char="⎯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Cambria Math"/>
              <a:buChar char="⎯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92" name="Google Shape;92;p19"/>
          <p:cNvSpPr txBox="1"/>
          <p:nvPr>
            <p:ph type="title"/>
          </p:nvPr>
        </p:nvSpPr>
        <p:spPr>
          <a:xfrm>
            <a:off x="628650" y="1161910"/>
            <a:ext cx="3854100" cy="120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 i="0" sz="2800" cap="small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19"/>
          <p:cNvSpPr txBox="1"/>
          <p:nvPr>
            <p:ph idx="1" type="body"/>
          </p:nvPr>
        </p:nvSpPr>
        <p:spPr>
          <a:xfrm>
            <a:off x="628650" y="2527211"/>
            <a:ext cx="3880500" cy="147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56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000"/>
              <a:buChar char="⎯"/>
              <a:defRPr sz="2000"/>
            </a:lvl1pPr>
            <a:lvl2pPr indent="-34290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⎯"/>
              <a:defRPr sz="1800"/>
            </a:lvl2pPr>
            <a:lvl3pPr indent="-31750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Char char="⎯"/>
              <a:defRPr sz="1400"/>
            </a:lvl3pPr>
            <a:lvl4pPr indent="-330200" lvl="3" marL="18288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600"/>
              <a:buChar char="⎯"/>
              <a:defRPr sz="1600"/>
            </a:lvl4pPr>
            <a:lvl5pPr indent="-330200" lvl="4" marL="22860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600"/>
              <a:buChar char="⎯"/>
              <a:defRPr sz="1600"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4" name="Google Shape;94;p19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and content 1">
  <p:cSld name="image and content 1"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/>
          <p:nvPr>
            <p:ph idx="2" type="pic"/>
          </p:nvPr>
        </p:nvSpPr>
        <p:spPr>
          <a:xfrm>
            <a:off x="5140884" y="-947852"/>
            <a:ext cx="6861900" cy="6861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2100"/>
              <a:buFont typeface="Cambria Math"/>
              <a:buChar char="⎯"/>
              <a:defRPr b="0" i="0" sz="2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mbria Math"/>
              <a:buChar char="⎯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Cambria Math"/>
              <a:buChar char="⎯"/>
              <a:defRPr b="0" i="0" sz="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Cambria Math"/>
              <a:buChar char="⎯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Cambria Math"/>
              <a:buChar char="⎯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97" name="Google Shape;97;p20"/>
          <p:cNvSpPr txBox="1"/>
          <p:nvPr>
            <p:ph idx="1" type="body"/>
          </p:nvPr>
        </p:nvSpPr>
        <p:spPr>
          <a:xfrm>
            <a:off x="628650" y="1382362"/>
            <a:ext cx="3880500" cy="216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3810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Char char="⎯"/>
              <a:defRPr sz="2400"/>
            </a:lvl1pPr>
            <a:lvl2pPr indent="-355600" lvl="1" marL="914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000"/>
              <a:buChar char="⎯"/>
              <a:defRPr sz="2000"/>
            </a:lvl2pPr>
            <a:lvl3pPr indent="-330200" lvl="2" marL="1371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Char char="⎯"/>
              <a:defRPr sz="1600"/>
            </a:lvl3pPr>
            <a:lvl4pPr indent="-330200" lvl="3" marL="18288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600"/>
              <a:buChar char="⎯"/>
              <a:defRPr sz="1600"/>
            </a:lvl4pPr>
            <a:lvl5pPr indent="-330200" lvl="4" marL="22860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600"/>
              <a:buChar char="⎯"/>
              <a:defRPr sz="1600"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8" name="Google Shape;98;p20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and content 2">
  <p:cSld name="image title and content 2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1"/>
          <p:cNvSpPr txBox="1"/>
          <p:nvPr>
            <p:ph type="title"/>
          </p:nvPr>
        </p:nvSpPr>
        <p:spPr>
          <a:xfrm>
            <a:off x="628650" y="1161910"/>
            <a:ext cx="3854100" cy="120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 i="0" sz="2800" cap="small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21"/>
          <p:cNvSpPr/>
          <p:nvPr>
            <p:ph idx="2" type="pic"/>
          </p:nvPr>
        </p:nvSpPr>
        <p:spPr>
          <a:xfrm>
            <a:off x="5140325" y="0"/>
            <a:ext cx="4003800" cy="514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2100"/>
              <a:buFont typeface="Cambria Math"/>
              <a:buChar char="⎯"/>
              <a:defRPr b="0" i="0" sz="2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mbria Math"/>
              <a:buChar char="⎯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Cambria Math"/>
              <a:buChar char="⎯"/>
              <a:defRPr b="0" i="0" sz="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Cambria Math"/>
              <a:buChar char="⎯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Cambria Math"/>
              <a:buChar char="⎯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02" name="Google Shape;102;p21"/>
          <p:cNvSpPr txBox="1"/>
          <p:nvPr>
            <p:ph idx="1" type="body"/>
          </p:nvPr>
        </p:nvSpPr>
        <p:spPr>
          <a:xfrm>
            <a:off x="628650" y="2527211"/>
            <a:ext cx="3880500" cy="147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5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Char char="⎯"/>
              <a:defRPr sz="2000"/>
            </a:lvl1pPr>
            <a:lvl2pPr indent="-342900" lvl="1" marL="914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⎯"/>
              <a:defRPr sz="1800"/>
            </a:lvl2pPr>
            <a:lvl3pPr indent="-317500" lvl="2" marL="1371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400"/>
              <a:buChar char="⎯"/>
              <a:defRPr sz="1400"/>
            </a:lvl3pPr>
            <a:lvl4pPr indent="-330200" lvl="3" marL="18288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600"/>
              <a:buChar char="⎯"/>
              <a:defRPr sz="1600"/>
            </a:lvl4pPr>
            <a:lvl5pPr indent="-330200" lvl="4" marL="22860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600"/>
              <a:buChar char="⎯"/>
              <a:defRPr sz="1600"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" name="Google Shape;103;p21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and content 2">
  <p:cSld name="image and content 2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2"/>
          <p:cNvSpPr/>
          <p:nvPr>
            <p:ph idx="2" type="pic"/>
          </p:nvPr>
        </p:nvSpPr>
        <p:spPr>
          <a:xfrm>
            <a:off x="5140325" y="0"/>
            <a:ext cx="4003800" cy="514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2100"/>
              <a:buFont typeface="Cambria Math"/>
              <a:buChar char="⎯"/>
              <a:defRPr b="0" i="0" sz="2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mbria Math"/>
              <a:buChar char="⎯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Cambria Math"/>
              <a:buChar char="⎯"/>
              <a:defRPr b="0" i="0" sz="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Cambria Math"/>
              <a:buChar char="⎯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Cambria Math"/>
              <a:buChar char="⎯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06" name="Google Shape;106;p22"/>
          <p:cNvSpPr txBox="1"/>
          <p:nvPr>
            <p:ph idx="1" type="body"/>
          </p:nvPr>
        </p:nvSpPr>
        <p:spPr>
          <a:xfrm>
            <a:off x="628650" y="1382362"/>
            <a:ext cx="3880500" cy="216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3810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Char char="⎯"/>
              <a:defRPr sz="2400"/>
            </a:lvl1pPr>
            <a:lvl2pPr indent="-355600" lvl="1" marL="914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000"/>
              <a:buChar char="⎯"/>
              <a:defRPr sz="2000"/>
            </a:lvl2pPr>
            <a:lvl3pPr indent="-330200" lvl="2" marL="1371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Char char="⎯"/>
              <a:defRPr sz="1600"/>
            </a:lvl3pPr>
            <a:lvl4pPr indent="-330200" lvl="3" marL="18288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600"/>
              <a:buChar char="⎯"/>
              <a:defRPr sz="1600"/>
            </a:lvl4pPr>
            <a:lvl5pPr indent="-330200" lvl="4" marL="22860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600"/>
              <a:buChar char="⎯"/>
              <a:defRPr sz="1600"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" name="Google Shape;107;p22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ject and caption">
  <p:cSld name="object and caption"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3"/>
          <p:cNvSpPr txBox="1"/>
          <p:nvPr>
            <p:ph idx="1" type="body"/>
          </p:nvPr>
        </p:nvSpPr>
        <p:spPr>
          <a:xfrm>
            <a:off x="2910469" y="4482790"/>
            <a:ext cx="5586900" cy="312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r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2000"/>
              <a:buNone/>
              <a:defRPr sz="2000"/>
            </a:lvl1pPr>
            <a:lvl2pPr indent="-3810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2400"/>
              <a:buChar char="⎯"/>
              <a:defRPr sz="2400"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 sz="1800"/>
            </a:lvl3pPr>
            <a:lvl4pPr indent="-3302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600"/>
              <a:buChar char="⎯"/>
              <a:defRPr sz="1600"/>
            </a:lvl4pPr>
            <a:lvl5pPr indent="-3302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600"/>
              <a:buChar char="⎯"/>
              <a:defRPr sz="1600"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" name="Google Shape;110;p23"/>
          <p:cNvSpPr txBox="1"/>
          <p:nvPr>
            <p:ph idx="2" type="body"/>
          </p:nvPr>
        </p:nvSpPr>
        <p:spPr>
          <a:xfrm>
            <a:off x="646772" y="534911"/>
            <a:ext cx="7850400" cy="361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1800"/>
              <a:buChar char="⎯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1" name="Google Shape;111;p23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and Content 4">
  <p:cSld name="1_Title and Content 4"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4"/>
          <p:cNvSpPr/>
          <p:nvPr>
            <p:ph idx="2" type="pic"/>
          </p:nvPr>
        </p:nvSpPr>
        <p:spPr>
          <a:xfrm>
            <a:off x="1146834" y="682197"/>
            <a:ext cx="1013100" cy="1013100"/>
          </a:xfrm>
          <a:prstGeom prst="ellipse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Cambria Math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mbria Math"/>
              <a:buChar char="⎯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Cambria Math"/>
              <a:buChar char="⎯"/>
              <a:defRPr b="0" i="0" sz="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Cambria Math"/>
              <a:buChar char="⎯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Cambria Math"/>
              <a:buChar char="⎯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14" name="Google Shape;114;p24"/>
          <p:cNvSpPr/>
          <p:nvPr>
            <p:ph idx="3" type="pic"/>
          </p:nvPr>
        </p:nvSpPr>
        <p:spPr>
          <a:xfrm>
            <a:off x="3483015" y="682197"/>
            <a:ext cx="1013100" cy="1013100"/>
          </a:xfrm>
          <a:prstGeom prst="ellipse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Cambria Math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mbria Math"/>
              <a:buChar char="⎯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Cambria Math"/>
              <a:buChar char="⎯"/>
              <a:defRPr b="0" i="0" sz="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Cambria Math"/>
              <a:buChar char="⎯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Cambria Math"/>
              <a:buChar char="⎯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15" name="Google Shape;115;p24"/>
          <p:cNvSpPr/>
          <p:nvPr>
            <p:ph idx="4" type="pic"/>
          </p:nvPr>
        </p:nvSpPr>
        <p:spPr>
          <a:xfrm>
            <a:off x="5819196" y="682197"/>
            <a:ext cx="1013100" cy="1013100"/>
          </a:xfrm>
          <a:prstGeom prst="ellipse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Cambria Math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mbria Math"/>
              <a:buChar char="⎯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Cambria Math"/>
              <a:buChar char="⎯"/>
              <a:defRPr b="0" i="0" sz="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Cambria Math"/>
              <a:buChar char="⎯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Cambria Math"/>
              <a:buChar char="⎯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16" name="Google Shape;116;p24"/>
          <p:cNvSpPr/>
          <p:nvPr>
            <p:ph idx="5" type="pic"/>
          </p:nvPr>
        </p:nvSpPr>
        <p:spPr>
          <a:xfrm>
            <a:off x="2179612" y="2579519"/>
            <a:ext cx="1013100" cy="1013100"/>
          </a:xfrm>
          <a:prstGeom prst="ellipse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Cambria Math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mbria Math"/>
              <a:buChar char="⎯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Cambria Math"/>
              <a:buChar char="⎯"/>
              <a:defRPr b="0" i="0" sz="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Cambria Math"/>
              <a:buChar char="⎯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Cambria Math"/>
              <a:buChar char="⎯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17" name="Google Shape;117;p24"/>
          <p:cNvSpPr/>
          <p:nvPr>
            <p:ph idx="6" type="pic"/>
          </p:nvPr>
        </p:nvSpPr>
        <p:spPr>
          <a:xfrm>
            <a:off x="4515793" y="2579519"/>
            <a:ext cx="1013100" cy="1013100"/>
          </a:xfrm>
          <a:prstGeom prst="ellipse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Cambria Math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mbria Math"/>
              <a:buChar char="⎯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Cambria Math"/>
              <a:buChar char="⎯"/>
              <a:defRPr b="0" i="0" sz="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Cambria Math"/>
              <a:buChar char="⎯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Cambria Math"/>
              <a:buChar char="⎯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18" name="Google Shape;118;p24"/>
          <p:cNvSpPr/>
          <p:nvPr>
            <p:ph idx="7" type="pic"/>
          </p:nvPr>
        </p:nvSpPr>
        <p:spPr>
          <a:xfrm>
            <a:off x="6851974" y="2579519"/>
            <a:ext cx="1013100" cy="1013100"/>
          </a:xfrm>
          <a:prstGeom prst="ellipse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Cambria Math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mbria Math"/>
              <a:buChar char="⎯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Cambria Math"/>
              <a:buChar char="⎯"/>
              <a:defRPr b="0" i="0" sz="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Cambria Math"/>
              <a:buChar char="⎯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Cambria Math"/>
              <a:buChar char="⎯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19" name="Google Shape;119;p24"/>
          <p:cNvSpPr txBox="1"/>
          <p:nvPr>
            <p:ph idx="1" type="body"/>
          </p:nvPr>
        </p:nvSpPr>
        <p:spPr>
          <a:xfrm>
            <a:off x="921554" y="1756717"/>
            <a:ext cx="1422300" cy="62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1600"/>
              <a:buNone/>
              <a:defRPr sz="1600"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" name="Google Shape;120;p24"/>
          <p:cNvSpPr txBox="1"/>
          <p:nvPr>
            <p:ph idx="8" type="body"/>
          </p:nvPr>
        </p:nvSpPr>
        <p:spPr>
          <a:xfrm>
            <a:off x="3268053" y="1756717"/>
            <a:ext cx="1422300" cy="62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1600"/>
              <a:buNone/>
              <a:defRPr sz="1600"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" name="Google Shape;121;p24"/>
          <p:cNvSpPr txBox="1"/>
          <p:nvPr>
            <p:ph idx="9" type="body"/>
          </p:nvPr>
        </p:nvSpPr>
        <p:spPr>
          <a:xfrm>
            <a:off x="5614553" y="1756717"/>
            <a:ext cx="1422300" cy="62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1600"/>
              <a:buNone/>
              <a:defRPr sz="1600"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" name="Google Shape;122;p24"/>
          <p:cNvSpPr txBox="1"/>
          <p:nvPr>
            <p:ph idx="13" type="body"/>
          </p:nvPr>
        </p:nvSpPr>
        <p:spPr>
          <a:xfrm>
            <a:off x="1965483" y="3618175"/>
            <a:ext cx="1422300" cy="62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1600"/>
              <a:buNone/>
              <a:defRPr sz="1600"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" name="Google Shape;123;p24"/>
          <p:cNvSpPr txBox="1"/>
          <p:nvPr>
            <p:ph idx="14" type="body"/>
          </p:nvPr>
        </p:nvSpPr>
        <p:spPr>
          <a:xfrm>
            <a:off x="4311982" y="3618175"/>
            <a:ext cx="1422300" cy="62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1600"/>
              <a:buNone/>
              <a:defRPr sz="1600"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" name="Google Shape;124;p24"/>
          <p:cNvSpPr txBox="1"/>
          <p:nvPr>
            <p:ph idx="15" type="body"/>
          </p:nvPr>
        </p:nvSpPr>
        <p:spPr>
          <a:xfrm>
            <a:off x="6658482" y="3618175"/>
            <a:ext cx="1422300" cy="62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1600"/>
              <a:buNone/>
              <a:defRPr sz="1600"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" name="Google Shape;125;p24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 1" type="titleOnly">
  <p:cSld name="TITLE_ONLY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/>
          <p:nvPr>
            <p:ph type="title"/>
          </p:nvPr>
        </p:nvSpPr>
        <p:spPr>
          <a:xfrm>
            <a:off x="2657516" y="1500725"/>
            <a:ext cx="5925300" cy="213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53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cxnSp>
        <p:nvCxnSpPr>
          <p:cNvPr id="17" name="Google Shape;17;p4"/>
          <p:cNvCxnSpPr/>
          <p:nvPr/>
        </p:nvCxnSpPr>
        <p:spPr>
          <a:xfrm flipH="1" rot="10800000">
            <a:off x="1360448" y="1271172"/>
            <a:ext cx="468300" cy="2371800"/>
          </a:xfrm>
          <a:prstGeom prst="straightConnector1">
            <a:avLst/>
          </a:prstGeom>
          <a:noFill/>
          <a:ln cap="flat" cmpd="sng" w="5715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8" name="Google Shape;18;p4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 2">
  <p:cSld name="Title Only 2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5"/>
          <p:cNvSpPr txBox="1"/>
          <p:nvPr>
            <p:ph type="title"/>
          </p:nvPr>
        </p:nvSpPr>
        <p:spPr>
          <a:xfrm>
            <a:off x="2657516" y="1500725"/>
            <a:ext cx="5925300" cy="213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6818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/>
              <a:buNone/>
              <a:defRPr b="0" i="0" sz="4400" cap="small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cxnSp>
        <p:nvCxnSpPr>
          <p:cNvPr id="21" name="Google Shape;21;p5"/>
          <p:cNvCxnSpPr/>
          <p:nvPr/>
        </p:nvCxnSpPr>
        <p:spPr>
          <a:xfrm flipH="1" rot="10800000">
            <a:off x="1360448" y="1271172"/>
            <a:ext cx="468300" cy="2371800"/>
          </a:xfrm>
          <a:prstGeom prst="straightConnector1">
            <a:avLst/>
          </a:prstGeom>
          <a:noFill/>
          <a:ln cap="flat" cmpd="sng" w="5715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2" name="Google Shape;22;p5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 1">
  <p:cSld name="Title and Content 1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 txBox="1"/>
          <p:nvPr>
            <p:ph type="title"/>
          </p:nvPr>
        </p:nvSpPr>
        <p:spPr>
          <a:xfrm>
            <a:off x="2657516" y="1293541"/>
            <a:ext cx="5925300" cy="120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53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cxnSp>
        <p:nvCxnSpPr>
          <p:cNvPr id="25" name="Google Shape;25;p6"/>
          <p:cNvCxnSpPr/>
          <p:nvPr/>
        </p:nvCxnSpPr>
        <p:spPr>
          <a:xfrm flipH="1" rot="10800000">
            <a:off x="1360448" y="1271172"/>
            <a:ext cx="468300" cy="2371800"/>
          </a:xfrm>
          <a:prstGeom prst="straightConnector1">
            <a:avLst/>
          </a:prstGeom>
          <a:noFill/>
          <a:ln cap="flat" cmpd="sng" w="5715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6" name="Google Shape;26;p6"/>
          <p:cNvSpPr txBox="1"/>
          <p:nvPr>
            <p:ph idx="1" type="body"/>
          </p:nvPr>
        </p:nvSpPr>
        <p:spPr>
          <a:xfrm>
            <a:off x="2657475" y="2497491"/>
            <a:ext cx="5925300" cy="119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Char char="⎯"/>
              <a:defRPr sz="2400"/>
            </a:lvl1pPr>
            <a:lvl2pPr indent="-355600" lvl="1" marL="914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000"/>
              <a:buChar char="⎯"/>
              <a:defRPr sz="2000"/>
            </a:lvl2pPr>
            <a:lvl3pPr indent="-330200" lvl="2" marL="1371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Char char="⎯"/>
              <a:defRPr sz="1600"/>
            </a:lvl3pPr>
            <a:lvl4pPr indent="-330200" lvl="3" marL="18288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600"/>
              <a:buChar char="⎯"/>
              <a:defRPr sz="1600"/>
            </a:lvl4pPr>
            <a:lvl5pPr indent="-330200" lvl="4" marL="22860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600"/>
              <a:buChar char="⎯"/>
              <a:defRPr sz="1600"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 2">
  <p:cSld name="Title and Content 2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57516" y="1262275"/>
            <a:ext cx="5925300" cy="120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227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/>
              <a:buNone/>
              <a:defRPr b="0" i="0" sz="4400" cap="small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cxnSp>
        <p:nvCxnSpPr>
          <p:cNvPr id="30" name="Google Shape;30;p7"/>
          <p:cNvCxnSpPr/>
          <p:nvPr/>
        </p:nvCxnSpPr>
        <p:spPr>
          <a:xfrm flipH="1" rot="10800000">
            <a:off x="1360448" y="1271172"/>
            <a:ext cx="468300" cy="2371800"/>
          </a:xfrm>
          <a:prstGeom prst="straightConnector1">
            <a:avLst/>
          </a:prstGeom>
          <a:noFill/>
          <a:ln cap="flat" cmpd="sng" w="5715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2657475" y="2497491"/>
            <a:ext cx="5925300" cy="119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Char char="⎯"/>
              <a:defRPr sz="2400"/>
            </a:lvl1pPr>
            <a:lvl2pPr indent="-355600" lvl="1" marL="914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000"/>
              <a:buChar char="⎯"/>
              <a:defRPr sz="2000"/>
            </a:lvl2pPr>
            <a:lvl3pPr indent="-330200" lvl="2" marL="1371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Char char="⎯"/>
              <a:defRPr sz="1600"/>
            </a:lvl3pPr>
            <a:lvl4pPr indent="-330200" lvl="3" marL="18288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600"/>
              <a:buChar char="⎯"/>
              <a:defRPr sz="1600"/>
            </a:lvl4pPr>
            <a:lvl5pPr indent="-330200" lvl="4" marL="22860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600"/>
              <a:buChar char="⎯"/>
              <a:defRPr sz="1600"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Only">
  <p:cSld name="Content Only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Google Shape;34;p8"/>
          <p:cNvCxnSpPr/>
          <p:nvPr/>
        </p:nvCxnSpPr>
        <p:spPr>
          <a:xfrm flipH="1" rot="10800000">
            <a:off x="1360448" y="1271172"/>
            <a:ext cx="468300" cy="2371800"/>
          </a:xfrm>
          <a:prstGeom prst="straightConnector1">
            <a:avLst/>
          </a:prstGeom>
          <a:noFill/>
          <a:ln cap="flat" cmpd="sng" w="5715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35" name="Google Shape;35;p8"/>
          <p:cNvSpPr txBox="1"/>
          <p:nvPr>
            <p:ph idx="1" type="body"/>
          </p:nvPr>
        </p:nvSpPr>
        <p:spPr>
          <a:xfrm>
            <a:off x="2657475" y="1271238"/>
            <a:ext cx="5925300" cy="237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4064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800"/>
              <a:buChar char="⎯"/>
              <a:defRPr sz="2800"/>
            </a:lvl1pPr>
            <a:lvl2pPr indent="-381000" lvl="1" marL="914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400"/>
              <a:buChar char="⎯"/>
              <a:defRPr sz="2400"/>
            </a:lvl2pPr>
            <a:lvl3pPr indent="-342900" lvl="2" marL="1371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⎯"/>
              <a:defRPr sz="1800"/>
            </a:lvl3pPr>
            <a:lvl4pPr indent="-330200" lvl="3" marL="18288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600"/>
              <a:buChar char="⎯"/>
              <a:defRPr sz="1600"/>
            </a:lvl4pPr>
            <a:lvl5pPr indent="-330200" lvl="4" marL="22860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600"/>
              <a:buChar char="⎯"/>
              <a:defRPr sz="1600"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8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">
  <p:cSld name="picture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"/>
          <p:cNvSpPr/>
          <p:nvPr>
            <p:ph idx="2" type="pic"/>
          </p:nvPr>
        </p:nvSpPr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2100"/>
              <a:buFont typeface="Cambria Math"/>
              <a:buChar char="⎯"/>
              <a:defRPr b="0" i="0" sz="2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mbria Math"/>
              <a:buChar char="⎯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Cambria Math"/>
              <a:buChar char="⎯"/>
              <a:defRPr b="0" i="0" sz="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Cambria Math"/>
              <a:buChar char="⎯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Cambria Math"/>
              <a:buChar char="⎯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9" name="Google Shape;39;p9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 3" type="obj">
  <p:cSld name="OBJEC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0"/>
          <p:cNvSpPr txBox="1"/>
          <p:nvPr>
            <p:ph type="title"/>
          </p:nvPr>
        </p:nvSpPr>
        <p:spPr>
          <a:xfrm>
            <a:off x="628650" y="585375"/>
            <a:ext cx="7886700" cy="90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53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628650" y="1595617"/>
            <a:ext cx="7886700" cy="267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800"/>
              <a:buChar char="⎯"/>
              <a:defRPr sz="2800"/>
            </a:lvl1pPr>
            <a:lvl2pPr indent="-381000" lvl="1" marL="914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400"/>
              <a:buChar char="⎯"/>
              <a:defRPr sz="2400"/>
            </a:lvl2pPr>
            <a:lvl3pPr indent="-342900" lvl="2" marL="1371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⎯"/>
              <a:defRPr sz="1800"/>
            </a:lvl3pPr>
            <a:lvl4pPr indent="-330200" lvl="3" marL="18288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Char char="⎯"/>
              <a:defRPr sz="1600"/>
            </a:lvl4pPr>
            <a:lvl5pPr indent="-330200" lvl="4" marL="22860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Char char="⎯"/>
              <a:defRPr sz="1600"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19.xml"/><Relationship Id="rId22" Type="http://schemas.openxmlformats.org/officeDocument/2006/relationships/slideLayout" Target="../slideLayouts/slideLayout21.xml"/><Relationship Id="rId21" Type="http://schemas.openxmlformats.org/officeDocument/2006/relationships/slideLayout" Target="../slideLayouts/slideLayout20.xml"/><Relationship Id="rId24" Type="http://schemas.openxmlformats.org/officeDocument/2006/relationships/slideLayout" Target="../slideLayouts/slideLayout23.xml"/><Relationship Id="rId23" Type="http://schemas.openxmlformats.org/officeDocument/2006/relationships/slideLayout" Target="../slideLayouts/slideLayout22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25" Type="http://schemas.openxmlformats.org/officeDocument/2006/relationships/theme" Target="../theme/theme2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6.xml"/><Relationship Id="rId16" Type="http://schemas.openxmlformats.org/officeDocument/2006/relationships/slideLayout" Target="../slideLayouts/slideLayout15.xml"/><Relationship Id="rId19" Type="http://schemas.openxmlformats.org/officeDocument/2006/relationships/slideLayout" Target="../slideLayouts/slideLayout18.xml"/><Relationship Id="rId18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628650" y="497450"/>
            <a:ext cx="7886700" cy="90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53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Times New Roman"/>
              <a:buNone/>
              <a:defRPr b="0" i="1" sz="6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628650" y="1595617"/>
            <a:ext cx="7886700" cy="296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2100"/>
              <a:buFont typeface="Cambria Math"/>
              <a:buChar char="⎯"/>
              <a:defRPr b="0" i="0" sz="2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mbria Math"/>
              <a:buChar char="⎯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Cambria Math"/>
              <a:buChar char="⎯"/>
              <a:defRPr b="0" i="0" sz="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Cambria Math"/>
              <a:buChar char="⎯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Cambria Math"/>
              <a:buChar char="⎯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pic>
        <p:nvPicPr>
          <p:cNvPr id="8" name="Google Shape;8;p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598319" y="4338769"/>
            <a:ext cx="2081823" cy="425038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Google Shape;9;p1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r">
              <a:buNone/>
              <a:defRPr sz="13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algn="r">
              <a:buNone/>
              <a:defRPr sz="13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algn="r">
              <a:buNone/>
              <a:defRPr sz="13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algn="r">
              <a:buNone/>
              <a:defRPr sz="13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algn="r">
              <a:buNone/>
              <a:defRPr sz="13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algn="r">
              <a:buNone/>
              <a:defRPr sz="13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algn="r">
              <a:buNone/>
              <a:defRPr sz="13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algn="r">
              <a:buNone/>
              <a:defRPr sz="13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algn="r">
              <a:buNone/>
              <a:defRPr sz="13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  <p:sldLayoutId id="2147483662" r:id="rId16"/>
    <p:sldLayoutId id="2147483663" r:id="rId17"/>
    <p:sldLayoutId id="2147483664" r:id="rId18"/>
    <p:sldLayoutId id="2147483665" r:id="rId19"/>
    <p:sldLayoutId id="2147483666" r:id="rId20"/>
    <p:sldLayoutId id="2147483667" r:id="rId21"/>
    <p:sldLayoutId id="2147483668" r:id="rId22"/>
    <p:sldLayoutId id="2147483669" r:id="rId23"/>
    <p:sldLayoutId id="2147483670" r:id="rId24"/>
  </p:sldLayoutIdLst>
  <p:transition>
    <p:fade/>
  </p:transition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2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3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1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5.xml"/><Relationship Id="rId3" Type="http://schemas.openxmlformats.org/officeDocument/2006/relationships/hyperlink" Target="mailto:pankajch@tlu.ee" TargetMode="Externa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6.xml"/><Relationship Id="rId3" Type="http://schemas.openxmlformats.org/officeDocument/2006/relationships/hyperlink" Target="http://www.cai.sk/ojs/index.php/cai/article/view/3222" TargetMode="External"/><Relationship Id="rId4" Type="http://schemas.openxmlformats.org/officeDocument/2006/relationships/hyperlink" Target="http://dblp.uni-trier.de/db/journals/cscl/cscl8.html#MaldonadoDMKY13" TargetMode="External"/><Relationship Id="rId5" Type="http://schemas.openxmlformats.org/officeDocument/2006/relationships/hyperlink" Target="https://doi.org/10.21437/SpeechProsody.2016-57" TargetMode="External"/><Relationship Id="rId6" Type="http://schemas.openxmlformats.org/officeDocument/2006/relationships/hyperlink" Target="https://doi.org/10.1109/TLT.2017.2704099" TargetMode="External"/><Relationship Id="rId7" Type="http://schemas.openxmlformats.org/officeDocument/2006/relationships/hyperlink" Target="https://doi.org/10.21437/Interspeech.2016-1569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www.flaticon.com/authors/pixel-perfect" TargetMode="External"/><Relationship Id="rId4" Type="http://schemas.openxmlformats.org/officeDocument/2006/relationships/hyperlink" Target="http://www.flaticon.com/" TargetMode="External"/><Relationship Id="rId5" Type="http://schemas.openxmlformats.org/officeDocument/2006/relationships/image" Target="../media/image7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Relationship Id="rId4" Type="http://schemas.openxmlformats.org/officeDocument/2006/relationships/image" Target="../media/image6.jpg"/><Relationship Id="rId5" Type="http://schemas.openxmlformats.org/officeDocument/2006/relationships/image" Target="../media/image5.png"/><Relationship Id="rId6" Type="http://schemas.openxmlformats.org/officeDocument/2006/relationships/image" Target="../media/image1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Relationship Id="rId4" Type="http://schemas.openxmlformats.org/officeDocument/2006/relationships/image" Target="../media/image3.png"/><Relationship Id="rId5" Type="http://schemas.openxmlformats.org/officeDocument/2006/relationships/image" Target="../media/image6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png"/><Relationship Id="rId4" Type="http://schemas.openxmlformats.org/officeDocument/2006/relationships/image" Target="../media/image3.png"/><Relationship Id="rId5" Type="http://schemas.openxmlformats.org/officeDocument/2006/relationships/image" Target="../media/image6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5"/>
          <p:cNvSpPr txBox="1"/>
          <p:nvPr>
            <p:ph type="ctrTitle"/>
          </p:nvPr>
        </p:nvSpPr>
        <p:spPr>
          <a:xfrm>
            <a:off x="646771" y="1224248"/>
            <a:ext cx="7772400" cy="16278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0" lang="et" sz="1900">
                <a:latin typeface="Helvetica Neue"/>
                <a:ea typeface="Helvetica Neue"/>
                <a:cs typeface="Helvetica Neue"/>
                <a:sym typeface="Helvetica Neue"/>
              </a:rPr>
              <a:t>	 		 		 	 	 		</a:t>
            </a:r>
            <a:endParaRPr i="0" sz="19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0" lang="et" sz="1900">
                <a:latin typeface="Helvetica Neue"/>
                <a:ea typeface="Helvetica Neue"/>
                <a:cs typeface="Helvetica Neue"/>
                <a:sym typeface="Helvetica Neue"/>
              </a:rPr>
              <a:t>			</a:t>
            </a:r>
            <a:endParaRPr i="0" sz="19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0" lang="et" sz="1900">
                <a:latin typeface="Helvetica Neue"/>
                <a:ea typeface="Helvetica Neue"/>
                <a:cs typeface="Helvetica Neue"/>
                <a:sym typeface="Helvetica Neue"/>
              </a:rPr>
              <a:t>				</a:t>
            </a:r>
            <a:endParaRPr i="0" sz="19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0" lang="et" sz="1900">
                <a:latin typeface="Helvetica Neue"/>
                <a:ea typeface="Helvetica Neue"/>
                <a:cs typeface="Helvetica Neue"/>
                <a:sym typeface="Helvetica Neue"/>
              </a:rPr>
              <a:t>					</a:t>
            </a:r>
            <a:endParaRPr i="0" sz="19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i="0" lang="et" sz="2500">
                <a:latin typeface="Helvetica Neue"/>
                <a:ea typeface="Helvetica Neue"/>
                <a:cs typeface="Helvetica Neue"/>
                <a:sym typeface="Helvetica Neue"/>
              </a:rPr>
              <a:t>How to Build More </a:t>
            </a:r>
            <a:r>
              <a:rPr b="1" i="0" lang="et" sz="2500">
                <a:latin typeface="Helvetica Neue"/>
                <a:ea typeface="Helvetica Neue"/>
                <a:cs typeface="Helvetica Neue"/>
                <a:sym typeface="Helvetica Neue"/>
              </a:rPr>
              <a:t>Generalizable Models </a:t>
            </a:r>
            <a:r>
              <a:rPr i="0" lang="et" sz="2500">
                <a:latin typeface="Helvetica Neue"/>
                <a:ea typeface="Helvetica Neue"/>
                <a:cs typeface="Helvetica Neue"/>
                <a:sym typeface="Helvetica Neue"/>
              </a:rPr>
              <a:t>for Collaboration Quality? Lessons Learned from Exploring </a:t>
            </a:r>
            <a:r>
              <a:rPr b="1" i="0" lang="et" sz="2500">
                <a:latin typeface="Helvetica Neue"/>
                <a:ea typeface="Helvetica Neue"/>
                <a:cs typeface="Helvetica Neue"/>
                <a:sym typeface="Helvetica Neue"/>
              </a:rPr>
              <a:t>Multi-Context Audio-Log Datasets</a:t>
            </a:r>
            <a:r>
              <a:rPr i="0" lang="et" sz="2500">
                <a:latin typeface="Helvetica Neue"/>
                <a:ea typeface="Helvetica Neue"/>
                <a:cs typeface="Helvetica Neue"/>
                <a:sym typeface="Helvetica Neue"/>
              </a:rPr>
              <a:t> using Multimodal Learning Analytics</a:t>
            </a:r>
            <a:endParaRPr i="0" sz="4400">
              <a:solidFill>
                <a:srgbClr val="98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31" name="Google Shape;131;p25"/>
          <p:cNvSpPr txBox="1"/>
          <p:nvPr>
            <p:ph idx="1" type="subTitle"/>
          </p:nvPr>
        </p:nvSpPr>
        <p:spPr>
          <a:xfrm>
            <a:off x="646771" y="2855940"/>
            <a:ext cx="7772400" cy="9330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t" sz="1300">
                <a:latin typeface="Helvetica Neue"/>
                <a:ea typeface="Helvetica Neue"/>
                <a:cs typeface="Helvetica Neue"/>
                <a:sym typeface="Helvetica Neue"/>
              </a:rPr>
              <a:t>Pankaj chejara, Luis p. Prieto, Maria jesús rodríguez-triana, Adolfo ruiz-calleja, Reet Kasepalu, Shashi Kant Shankar</a:t>
            </a:r>
            <a:endParaRPr sz="13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t" sz="1300">
                <a:latin typeface="Helvetica Neue"/>
                <a:ea typeface="Helvetica Neue"/>
                <a:cs typeface="Helvetica Neue"/>
                <a:sym typeface="Helvetica Neue"/>
              </a:rPr>
              <a:t>Tallinn University, Tallinn, </a:t>
            </a:r>
            <a:r>
              <a:rPr b="1" lang="et" sz="1300">
                <a:latin typeface="Helvetica Neue"/>
                <a:ea typeface="Helvetica Neue"/>
                <a:cs typeface="Helvetica Neue"/>
                <a:sym typeface="Helvetica Neue"/>
              </a:rPr>
              <a:t>Estonia</a:t>
            </a:r>
            <a:endParaRPr b="1" sz="13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132" name="Google Shape;132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46550" y="4171950"/>
            <a:ext cx="3597450" cy="803525"/>
          </a:xfrm>
          <a:prstGeom prst="rect">
            <a:avLst/>
          </a:prstGeom>
          <a:noFill/>
          <a:ln>
            <a:noFill/>
          </a:ln>
        </p:spPr>
      </p:pic>
      <p:sp>
        <p:nvSpPr>
          <p:cNvPr id="133" name="Google Shape;133;p25"/>
          <p:cNvSpPr txBox="1"/>
          <p:nvPr/>
        </p:nvSpPr>
        <p:spPr>
          <a:xfrm>
            <a:off x="3540050" y="4461663"/>
            <a:ext cx="756900" cy="354000"/>
          </a:xfrm>
          <a:prstGeom prst="rect">
            <a:avLst/>
          </a:prstGeom>
          <a:noFill/>
          <a:ln cap="flat" cmpd="sng" w="19050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t" sz="1100">
                <a:solidFill>
                  <a:schemeClr val="accent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PRG1634</a:t>
            </a:r>
            <a:endParaRPr sz="1100">
              <a:solidFill>
                <a:schemeClr val="accent3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3" name="Shape 4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Google Shape;454;p34"/>
          <p:cNvSpPr txBox="1"/>
          <p:nvPr>
            <p:ph type="title"/>
          </p:nvPr>
        </p:nvSpPr>
        <p:spPr>
          <a:xfrm>
            <a:off x="399900" y="204375"/>
            <a:ext cx="8744100" cy="9039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0" lang="et" sz="5200">
                <a:solidFill>
                  <a:srgbClr val="98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Results</a:t>
            </a:r>
            <a:endParaRPr i="0" sz="5200">
              <a:solidFill>
                <a:srgbClr val="98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455" name="Google Shape;455;p34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  <p:sp>
        <p:nvSpPr>
          <p:cNvPr id="456" name="Google Shape;456;p34"/>
          <p:cNvSpPr txBox="1"/>
          <p:nvPr/>
        </p:nvSpPr>
        <p:spPr>
          <a:xfrm>
            <a:off x="445425" y="938425"/>
            <a:ext cx="74778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t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RQ1:</a:t>
            </a:r>
            <a:r>
              <a:rPr lang="et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How do collaboration estimation models which are developed using a standard MMLA pipeline perform across different contexts?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457" name="Google Shape;457;p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8976" y="1524850"/>
            <a:ext cx="7790525" cy="2433075"/>
          </a:xfrm>
          <a:prstGeom prst="rect">
            <a:avLst/>
          </a:prstGeom>
          <a:noFill/>
          <a:ln>
            <a:noFill/>
          </a:ln>
        </p:spPr>
      </p:pic>
      <p:sp>
        <p:nvSpPr>
          <p:cNvPr id="458" name="Google Shape;458;p34"/>
          <p:cNvSpPr/>
          <p:nvPr/>
        </p:nvSpPr>
        <p:spPr>
          <a:xfrm>
            <a:off x="5731625" y="4277350"/>
            <a:ext cx="2630400" cy="310200"/>
          </a:xfrm>
          <a:prstGeom prst="roundRect">
            <a:avLst>
              <a:gd fmla="val 16667" name="adj"/>
            </a:avLst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t"/>
              <a:t>Kappa going Fair to Poor.</a:t>
            </a:r>
            <a:endParaRPr/>
          </a:p>
        </p:txBody>
      </p:sp>
      <p:sp>
        <p:nvSpPr>
          <p:cNvPr id="459" name="Google Shape;459;p34"/>
          <p:cNvSpPr/>
          <p:nvPr/>
        </p:nvSpPr>
        <p:spPr>
          <a:xfrm>
            <a:off x="5207650" y="2024988"/>
            <a:ext cx="630900" cy="1432800"/>
          </a:xfrm>
          <a:prstGeom prst="roundRect">
            <a:avLst>
              <a:gd fmla="val 16667" name="adj"/>
            </a:avLst>
          </a:prstGeom>
          <a:noFill/>
          <a:ln cap="flat" cmpd="sng" w="19050">
            <a:solidFill>
              <a:srgbClr val="98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0" name="Google Shape;460;p34"/>
          <p:cNvSpPr/>
          <p:nvPr/>
        </p:nvSpPr>
        <p:spPr>
          <a:xfrm>
            <a:off x="7338325" y="2042425"/>
            <a:ext cx="630900" cy="1432800"/>
          </a:xfrm>
          <a:prstGeom prst="roundRect">
            <a:avLst>
              <a:gd fmla="val 16667" name="adj"/>
            </a:avLst>
          </a:prstGeom>
          <a:noFill/>
          <a:ln cap="flat" cmpd="sng" w="19050">
            <a:solidFill>
              <a:srgbClr val="98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61" name="Google Shape;461;p34"/>
          <p:cNvCxnSpPr>
            <a:stCxn id="459" idx="3"/>
            <a:endCxn id="460" idx="1"/>
          </p:cNvCxnSpPr>
          <p:nvPr/>
        </p:nvCxnSpPr>
        <p:spPr>
          <a:xfrm>
            <a:off x="5838550" y="2741388"/>
            <a:ext cx="1499700" cy="17400"/>
          </a:xfrm>
          <a:prstGeom prst="straightConnector1">
            <a:avLst/>
          </a:prstGeom>
          <a:noFill/>
          <a:ln cap="flat" cmpd="sng" w="28575">
            <a:solidFill>
              <a:schemeClr val="accent1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65" name="Shape 4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Google Shape;466;p35"/>
          <p:cNvSpPr txBox="1"/>
          <p:nvPr>
            <p:ph type="title"/>
          </p:nvPr>
        </p:nvSpPr>
        <p:spPr>
          <a:xfrm>
            <a:off x="399900" y="204375"/>
            <a:ext cx="8744100" cy="9039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0" lang="et" sz="5200">
                <a:solidFill>
                  <a:srgbClr val="98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Results</a:t>
            </a:r>
            <a:endParaRPr i="0" sz="5200">
              <a:solidFill>
                <a:srgbClr val="98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467" name="Google Shape;467;p35"/>
          <p:cNvSpPr txBox="1"/>
          <p:nvPr/>
        </p:nvSpPr>
        <p:spPr>
          <a:xfrm>
            <a:off x="445425" y="938425"/>
            <a:ext cx="74778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t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RQ2:</a:t>
            </a:r>
            <a:r>
              <a:rPr lang="et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Which MMLA pipelines offer further improvement in model’s performance across contexts?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468" name="Google Shape;468;p3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6450" y="1526425"/>
            <a:ext cx="6537400" cy="3268700"/>
          </a:xfrm>
          <a:prstGeom prst="rect">
            <a:avLst/>
          </a:prstGeom>
          <a:noFill/>
          <a:ln>
            <a:noFill/>
          </a:ln>
        </p:spPr>
      </p:pic>
      <p:sp>
        <p:nvSpPr>
          <p:cNvPr id="469" name="Google Shape;469;p35"/>
          <p:cNvSpPr/>
          <p:nvPr/>
        </p:nvSpPr>
        <p:spPr>
          <a:xfrm>
            <a:off x="5774425" y="4795125"/>
            <a:ext cx="3186600" cy="2949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t" sz="1000"/>
              <a:t>Contextual_features -&gt; Max_abs-&gt; HP -&gt; Threshold</a:t>
            </a:r>
            <a:endParaRPr sz="1000"/>
          </a:p>
        </p:txBody>
      </p:sp>
      <p:cxnSp>
        <p:nvCxnSpPr>
          <p:cNvPr id="470" name="Google Shape;470;p35"/>
          <p:cNvCxnSpPr>
            <a:endCxn id="469" idx="1"/>
          </p:cNvCxnSpPr>
          <p:nvPr/>
        </p:nvCxnSpPr>
        <p:spPr>
          <a:xfrm>
            <a:off x="1015825" y="4491075"/>
            <a:ext cx="4758600" cy="451500"/>
          </a:xfrm>
          <a:prstGeom prst="bentConnector3">
            <a:avLst>
              <a:gd fmla="val -673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4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p36"/>
          <p:cNvSpPr txBox="1"/>
          <p:nvPr>
            <p:ph type="title"/>
          </p:nvPr>
        </p:nvSpPr>
        <p:spPr>
          <a:xfrm>
            <a:off x="399900" y="204375"/>
            <a:ext cx="8744100" cy="9039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0" lang="et" sz="5200">
                <a:solidFill>
                  <a:srgbClr val="98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Results</a:t>
            </a:r>
            <a:endParaRPr i="0" sz="5200">
              <a:solidFill>
                <a:srgbClr val="98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476" name="Google Shape;476;p36"/>
          <p:cNvSpPr txBox="1"/>
          <p:nvPr/>
        </p:nvSpPr>
        <p:spPr>
          <a:xfrm>
            <a:off x="445425" y="938425"/>
            <a:ext cx="74778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t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RQ3:</a:t>
            </a:r>
            <a:r>
              <a:rPr lang="et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What is the impact of a pipeline step and contextual features on the model’s performance across contexts?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477" name="Google Shape;477;p3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0300" y="1593575"/>
            <a:ext cx="4224951" cy="1752100"/>
          </a:xfrm>
          <a:prstGeom prst="rect">
            <a:avLst/>
          </a:prstGeom>
          <a:noFill/>
          <a:ln>
            <a:noFill/>
          </a:ln>
        </p:spPr>
      </p:pic>
      <p:sp>
        <p:nvSpPr>
          <p:cNvPr id="478" name="Google Shape;478;p36"/>
          <p:cNvSpPr/>
          <p:nvPr/>
        </p:nvSpPr>
        <p:spPr>
          <a:xfrm>
            <a:off x="593950" y="2045375"/>
            <a:ext cx="4068600" cy="199800"/>
          </a:xfrm>
          <a:prstGeom prst="roundRect">
            <a:avLst>
              <a:gd fmla="val 16667" name="adj"/>
            </a:avLst>
          </a:prstGeom>
          <a:noFill/>
          <a:ln cap="flat" cmpd="sng" w="9525">
            <a:solidFill>
              <a:srgbClr val="38761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9" name="Google Shape;479;p36"/>
          <p:cNvSpPr/>
          <p:nvPr/>
        </p:nvSpPr>
        <p:spPr>
          <a:xfrm>
            <a:off x="593950" y="2928300"/>
            <a:ext cx="4068600" cy="166200"/>
          </a:xfrm>
          <a:prstGeom prst="roundRect">
            <a:avLst>
              <a:gd fmla="val 16667" name="adj"/>
            </a:avLst>
          </a:prstGeom>
          <a:noFill/>
          <a:ln cap="flat" cmpd="sng" w="9525">
            <a:solidFill>
              <a:srgbClr val="38761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0" name="Google Shape;480;p36"/>
          <p:cNvSpPr/>
          <p:nvPr/>
        </p:nvSpPr>
        <p:spPr>
          <a:xfrm>
            <a:off x="593950" y="2684700"/>
            <a:ext cx="4068600" cy="199800"/>
          </a:xfrm>
          <a:prstGeom prst="roundRect">
            <a:avLst>
              <a:gd fmla="val 16667" name="adj"/>
            </a:avLst>
          </a:prstGeom>
          <a:noFill/>
          <a:ln cap="flat" cmpd="sng" w="9525">
            <a:solidFill>
              <a:srgbClr val="38761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1" name="Google Shape;481;p36"/>
          <p:cNvSpPr/>
          <p:nvPr/>
        </p:nvSpPr>
        <p:spPr>
          <a:xfrm>
            <a:off x="593950" y="2441075"/>
            <a:ext cx="4068600" cy="199800"/>
          </a:xfrm>
          <a:prstGeom prst="roundRect">
            <a:avLst>
              <a:gd fmla="val 16667" name="adj"/>
            </a:avLst>
          </a:prstGeom>
          <a:noFill/>
          <a:ln cap="flat" cmpd="sng" w="9525">
            <a:solidFill>
              <a:srgbClr val="98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5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" name="Google Shape;486;p37"/>
          <p:cNvSpPr txBox="1"/>
          <p:nvPr>
            <p:ph type="title"/>
          </p:nvPr>
        </p:nvSpPr>
        <p:spPr>
          <a:xfrm>
            <a:off x="399900" y="204375"/>
            <a:ext cx="8744100" cy="9039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0" lang="et" sz="5200">
                <a:solidFill>
                  <a:srgbClr val="98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Limitations &amp; </a:t>
            </a:r>
            <a:r>
              <a:rPr i="0" lang="et" sz="5200">
                <a:solidFill>
                  <a:srgbClr val="38761D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Future work</a:t>
            </a:r>
            <a:endParaRPr i="0" sz="5200">
              <a:solidFill>
                <a:srgbClr val="38761D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487" name="Google Shape;487;p37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  <p:sp>
        <p:nvSpPr>
          <p:cNvPr id="488" name="Google Shape;488;p37"/>
          <p:cNvSpPr/>
          <p:nvPr/>
        </p:nvSpPr>
        <p:spPr>
          <a:xfrm>
            <a:off x="1371975" y="1256750"/>
            <a:ext cx="2589600" cy="317100"/>
          </a:xfrm>
          <a:prstGeom prst="roundRect">
            <a:avLst>
              <a:gd fmla="val 9822" name="adj"/>
            </a:avLst>
          </a:prstGeom>
          <a:solidFill>
            <a:srgbClr val="F4CCCC"/>
          </a:solidFill>
          <a:ln cap="flat" cmpd="sng" w="9525">
            <a:solidFill>
              <a:srgbClr val="85200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t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Single Estonian school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489" name="Google Shape;489;p37"/>
          <p:cNvSpPr/>
          <p:nvPr/>
        </p:nvSpPr>
        <p:spPr>
          <a:xfrm>
            <a:off x="4446550" y="1256750"/>
            <a:ext cx="2924100" cy="782700"/>
          </a:xfrm>
          <a:prstGeom prst="roundRect">
            <a:avLst>
              <a:gd fmla="val 9822" name="adj"/>
            </a:avLst>
          </a:prstGeom>
          <a:solidFill>
            <a:srgbClr val="D9EAD3"/>
          </a:solidFill>
          <a:ln cap="flat" cmpd="sng" w="9525">
            <a:solidFill>
              <a:srgbClr val="274E1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t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With a larger dataset from wider range of learning contexts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490" name="Google Shape;490;p37"/>
          <p:cNvSpPr/>
          <p:nvPr/>
        </p:nvSpPr>
        <p:spPr>
          <a:xfrm>
            <a:off x="1371975" y="2145800"/>
            <a:ext cx="2589600" cy="317100"/>
          </a:xfrm>
          <a:prstGeom prst="roundRect">
            <a:avLst>
              <a:gd fmla="val 9822" name="adj"/>
            </a:avLst>
          </a:prstGeom>
          <a:solidFill>
            <a:srgbClr val="F4CCCC"/>
          </a:solidFill>
          <a:ln cap="flat" cmpd="sng" w="9525">
            <a:solidFill>
              <a:srgbClr val="85200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t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Specific type of data (audio &amp; log)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491" name="Google Shape;491;p37"/>
          <p:cNvSpPr/>
          <p:nvPr/>
        </p:nvSpPr>
        <p:spPr>
          <a:xfrm>
            <a:off x="1371975" y="1722325"/>
            <a:ext cx="2589600" cy="317100"/>
          </a:xfrm>
          <a:prstGeom prst="roundRect">
            <a:avLst>
              <a:gd fmla="val 9822" name="adj"/>
            </a:avLst>
          </a:prstGeom>
          <a:solidFill>
            <a:srgbClr val="F4CCCC"/>
          </a:solidFill>
          <a:ln cap="flat" cmpd="sng" w="9525">
            <a:solidFill>
              <a:srgbClr val="85200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t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Criterial for learning context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492" name="Google Shape;492;p37"/>
          <p:cNvSpPr/>
          <p:nvPr/>
        </p:nvSpPr>
        <p:spPr>
          <a:xfrm>
            <a:off x="1371975" y="2569250"/>
            <a:ext cx="2589600" cy="317100"/>
          </a:xfrm>
          <a:prstGeom prst="roundRect">
            <a:avLst>
              <a:gd fmla="val 9822" name="adj"/>
            </a:avLst>
          </a:prstGeom>
          <a:solidFill>
            <a:srgbClr val="F4CCCC"/>
          </a:solidFill>
          <a:ln cap="flat" cmpd="sng" w="9525">
            <a:solidFill>
              <a:srgbClr val="85200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t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Use of </a:t>
            </a:r>
            <a:r>
              <a:rPr lang="et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specific</a:t>
            </a:r>
            <a:r>
              <a:rPr lang="et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ML algorithm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493" name="Google Shape;493;p37"/>
          <p:cNvSpPr/>
          <p:nvPr/>
        </p:nvSpPr>
        <p:spPr>
          <a:xfrm>
            <a:off x="4446550" y="2145800"/>
            <a:ext cx="2924100" cy="317100"/>
          </a:xfrm>
          <a:prstGeom prst="roundRect">
            <a:avLst>
              <a:gd fmla="val 9822" name="adj"/>
            </a:avLst>
          </a:prstGeom>
          <a:solidFill>
            <a:srgbClr val="D9EAD3"/>
          </a:solidFill>
          <a:ln cap="flat" cmpd="sng" w="9525">
            <a:solidFill>
              <a:srgbClr val="274E1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t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Use of other data (e.g., video, speech)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494" name="Google Shape;494;p37"/>
          <p:cNvSpPr/>
          <p:nvPr/>
        </p:nvSpPr>
        <p:spPr>
          <a:xfrm>
            <a:off x="4446550" y="2569250"/>
            <a:ext cx="2924100" cy="317100"/>
          </a:xfrm>
          <a:prstGeom prst="roundRect">
            <a:avLst>
              <a:gd fmla="val 9822" name="adj"/>
            </a:avLst>
          </a:prstGeom>
          <a:solidFill>
            <a:srgbClr val="D9EAD3"/>
          </a:solidFill>
          <a:ln cap="flat" cmpd="sng" w="9525">
            <a:solidFill>
              <a:srgbClr val="274E1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t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Study using other ML algorithms 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8" name="Shape 4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" name="Google Shape;499;p38"/>
          <p:cNvSpPr txBox="1"/>
          <p:nvPr>
            <p:ph type="title"/>
          </p:nvPr>
        </p:nvSpPr>
        <p:spPr>
          <a:xfrm>
            <a:off x="399900" y="204375"/>
            <a:ext cx="8744100" cy="9039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0" lang="et" sz="5200">
                <a:solidFill>
                  <a:srgbClr val="98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Conclusion</a:t>
            </a:r>
            <a:endParaRPr i="0" sz="5200">
              <a:solidFill>
                <a:srgbClr val="98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00" name="Google Shape;500;p38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  <p:sp>
        <p:nvSpPr>
          <p:cNvPr id="501" name="Google Shape;501;p38"/>
          <p:cNvSpPr txBox="1"/>
          <p:nvPr/>
        </p:nvSpPr>
        <p:spPr>
          <a:xfrm>
            <a:off x="623625" y="1075025"/>
            <a:ext cx="7281600" cy="190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Helvetica Neue"/>
              <a:buChar char="●"/>
            </a:pPr>
            <a:r>
              <a:rPr lang="et">
                <a:latin typeface="Helvetica Neue"/>
                <a:ea typeface="Helvetica Neue"/>
                <a:cs typeface="Helvetica Neue"/>
                <a:sym typeface="Helvetica Neue"/>
              </a:rPr>
              <a:t>Generalizability of collaboration quality </a:t>
            </a:r>
            <a:r>
              <a:rPr lang="et">
                <a:latin typeface="Helvetica Neue"/>
                <a:ea typeface="Helvetica Neue"/>
                <a:cs typeface="Helvetica Neue"/>
                <a:sym typeface="Helvetica Neue"/>
              </a:rPr>
              <a:t>estimation</a:t>
            </a:r>
            <a:r>
              <a:rPr lang="et">
                <a:latin typeface="Helvetica Neue"/>
                <a:ea typeface="Helvetica Neue"/>
                <a:cs typeface="Helvetica Neue"/>
                <a:sym typeface="Helvetica Neue"/>
              </a:rPr>
              <a:t> models using MMLA typical pipeline.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Helvetica Neue"/>
              <a:buChar char="●"/>
            </a:pPr>
            <a:r>
              <a:rPr lang="et">
                <a:latin typeface="Helvetica Neue"/>
                <a:ea typeface="Helvetica Neue"/>
                <a:cs typeface="Helvetica Neue"/>
                <a:sym typeface="Helvetica Neue"/>
              </a:rPr>
              <a:t>Explored 32 different pipelines and identified pipelines </a:t>
            </a:r>
            <a:r>
              <a:rPr lang="et">
                <a:latin typeface="Helvetica Neue"/>
                <a:ea typeface="Helvetica Neue"/>
                <a:cs typeface="Helvetica Neue"/>
                <a:sym typeface="Helvetica Neue"/>
              </a:rPr>
              <a:t>which</a:t>
            </a:r>
            <a:r>
              <a:rPr lang="et">
                <a:latin typeface="Helvetica Neue"/>
                <a:ea typeface="Helvetica Neue"/>
                <a:cs typeface="Helvetica Neue"/>
                <a:sym typeface="Helvetica Neue"/>
              </a:rPr>
              <a:t> improved the </a:t>
            </a:r>
            <a:r>
              <a:rPr lang="et">
                <a:latin typeface="Helvetica Neue"/>
                <a:ea typeface="Helvetica Neue"/>
                <a:cs typeface="Helvetica Neue"/>
                <a:sym typeface="Helvetica Neue"/>
              </a:rPr>
              <a:t>generalizability</a:t>
            </a:r>
            <a:r>
              <a:rPr lang="et">
                <a:latin typeface="Helvetica Neue"/>
                <a:ea typeface="Helvetica Neue"/>
                <a:cs typeface="Helvetica Neue"/>
                <a:sym typeface="Helvetica Neue"/>
              </a:rPr>
              <a:t> of the models.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Helvetica Neue"/>
              <a:buChar char="●"/>
            </a:pPr>
            <a:r>
              <a:rPr lang="et">
                <a:latin typeface="Helvetica Neue"/>
                <a:ea typeface="Helvetica Neue"/>
                <a:cs typeface="Helvetica Neue"/>
                <a:sym typeface="Helvetica Neue"/>
              </a:rPr>
              <a:t>Contextual features found to have statistically significant positive impact on the model’s generalizability.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02" name="Google Shape;502;p38"/>
          <p:cNvSpPr/>
          <p:nvPr/>
        </p:nvSpPr>
        <p:spPr>
          <a:xfrm>
            <a:off x="1366050" y="3498300"/>
            <a:ext cx="6004500" cy="754200"/>
          </a:xfrm>
          <a:prstGeom prst="roundRect">
            <a:avLst>
              <a:gd fmla="val 5512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t">
                <a:latin typeface="Helvetica Neue"/>
                <a:ea typeface="Helvetica Neue"/>
                <a:cs typeface="Helvetica Neue"/>
                <a:sym typeface="Helvetica Neue"/>
              </a:rPr>
              <a:t>Future goal: </a:t>
            </a:r>
            <a:r>
              <a:rPr lang="et">
                <a:latin typeface="Helvetica Neue"/>
                <a:ea typeface="Helvetica Neue"/>
                <a:cs typeface="Helvetica Neue"/>
                <a:sym typeface="Helvetica Neue"/>
              </a:rPr>
              <a:t>Development of an automated guiding system to support teachers in interventions during collaborative learning activities.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06" name="Shape 5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" name="Google Shape;507;p39"/>
          <p:cNvSpPr txBox="1"/>
          <p:nvPr>
            <p:ph type="title"/>
          </p:nvPr>
        </p:nvSpPr>
        <p:spPr>
          <a:xfrm>
            <a:off x="628650" y="2071750"/>
            <a:ext cx="7886700" cy="9039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0" lang="et">
                <a:latin typeface="Helvetica Neue"/>
                <a:ea typeface="Helvetica Neue"/>
                <a:cs typeface="Helvetica Neue"/>
                <a:sym typeface="Helvetica Neue"/>
              </a:rPr>
              <a:t>Thank you</a:t>
            </a:r>
            <a:endParaRPr i="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08" name="Google Shape;508;p39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  <p:sp>
        <p:nvSpPr>
          <p:cNvPr id="509" name="Google Shape;509;p39"/>
          <p:cNvSpPr txBox="1"/>
          <p:nvPr/>
        </p:nvSpPr>
        <p:spPr>
          <a:xfrm>
            <a:off x="804600" y="2975650"/>
            <a:ext cx="29598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t">
                <a:latin typeface="Helvetica Neue"/>
                <a:ea typeface="Helvetica Neue"/>
                <a:cs typeface="Helvetica Neue"/>
                <a:sym typeface="Helvetica Neue"/>
              </a:rPr>
              <a:t>Pankaj Chejara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t" u="sng">
                <a:solidFill>
                  <a:srgbClr val="DB224C"/>
                </a:solidFill>
                <a:latin typeface="Helvetica Neue"/>
                <a:ea typeface="Helvetica Neue"/>
                <a:cs typeface="Helvetica Neue"/>
                <a:sym typeface="Helvetica Neue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pankajch@tlu.ee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3" name="Shape 5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Google Shape;514;p40"/>
          <p:cNvSpPr txBox="1"/>
          <p:nvPr>
            <p:ph type="title"/>
          </p:nvPr>
        </p:nvSpPr>
        <p:spPr>
          <a:xfrm>
            <a:off x="628650" y="585375"/>
            <a:ext cx="7886700" cy="9039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0" lang="et">
                <a:latin typeface="Helvetica Neue"/>
                <a:ea typeface="Helvetica Neue"/>
                <a:cs typeface="Helvetica Neue"/>
                <a:sym typeface="Helvetica Neue"/>
              </a:rPr>
              <a:t>References</a:t>
            </a:r>
            <a:endParaRPr i="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15" name="Google Shape;515;p40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  <p:sp>
        <p:nvSpPr>
          <p:cNvPr id="516" name="Google Shape;516;p40"/>
          <p:cNvSpPr txBox="1"/>
          <p:nvPr/>
        </p:nvSpPr>
        <p:spPr>
          <a:xfrm>
            <a:off x="628650" y="1138417"/>
            <a:ext cx="7886700" cy="267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9400" lvl="0" marL="4572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DB224C"/>
              </a:buClr>
              <a:buSzPts val="800"/>
              <a:buFont typeface="Arial"/>
              <a:buAutoNum type="arabicPeriod"/>
            </a:pPr>
            <a:r>
              <a:rPr lang="et" sz="800">
                <a:solidFill>
                  <a:srgbClr val="000000"/>
                </a:solidFill>
              </a:rPr>
              <a:t>Irene-Angelica Chounta and Nikolaos M. Avouris. 2015. Towards a Time Series Approach for the Classification and Evaluation of Collaborative Activities. Comput. Informatics 34, 3 (2015), 588–614. </a:t>
            </a:r>
            <a:r>
              <a:rPr lang="et" sz="800" u="sng">
                <a:solidFill>
                  <a:srgbClr val="DB224C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http://www.cai.sk/ojs/index.php/cai/article/view/3222</a:t>
            </a:r>
            <a:endParaRPr sz="800">
              <a:solidFill>
                <a:srgbClr val="000000"/>
              </a:solidFill>
            </a:endParaRPr>
          </a:p>
          <a:p>
            <a:pPr indent="-2794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B224C"/>
              </a:buClr>
              <a:buSzPts val="800"/>
              <a:buFont typeface="Arial"/>
              <a:buAutoNum type="arabicPeriod"/>
            </a:pPr>
            <a:r>
              <a:rPr lang="et" sz="800">
                <a:solidFill>
                  <a:srgbClr val="000000"/>
                </a:solidFill>
              </a:rPr>
              <a:t>Nikol Rummel, Anne Deiglmayr, Hans Spada, George Kahrimanis, and Nikolaos Avouris. 2011. Analyzing collaborative interactions across domains and settings: An adaptable rating scheme. Springer US, Boston, MA, 367–390.</a:t>
            </a:r>
            <a:endParaRPr sz="800">
              <a:solidFill>
                <a:srgbClr val="000000"/>
              </a:solidFill>
            </a:endParaRPr>
          </a:p>
          <a:p>
            <a:pPr indent="-2794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B224C"/>
              </a:buClr>
              <a:buSzPts val="800"/>
              <a:buFont typeface="Arial"/>
              <a:buAutoNum type="arabicPeriod"/>
            </a:pPr>
            <a:r>
              <a:rPr lang="et" sz="800">
                <a:solidFill>
                  <a:srgbClr val="000000"/>
                </a:solidFill>
              </a:rPr>
              <a:t>Worsley, M. and Martinez-Maldonado, R., 2018. Multimodal Learning Analytics' Past, Present, and Potential Futures. CrossMMLA@ LAK, 2.</a:t>
            </a:r>
            <a:endParaRPr sz="800">
              <a:solidFill>
                <a:srgbClr val="000000"/>
              </a:solidFill>
            </a:endParaRPr>
          </a:p>
          <a:p>
            <a:pPr indent="-2794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B224C"/>
              </a:buClr>
              <a:buSzPts val="800"/>
              <a:buFont typeface="Arial"/>
              <a:buAutoNum type="arabicPeriod"/>
            </a:pPr>
            <a:r>
              <a:rPr lang="et" sz="800">
                <a:solidFill>
                  <a:srgbClr val="000000"/>
                </a:solidFill>
              </a:rPr>
              <a:t>Daniel Spikol, Emanuele Ruffaldi, Giacomo Dabisias, and Mutlu Cukurova. 2018. Supervised machine learning in multimodal learning analytics for estimating success in project-based learning. Journal of Computer Assisted Learning 34, 4 (2018), 366–377.</a:t>
            </a:r>
            <a:endParaRPr sz="800">
              <a:solidFill>
                <a:srgbClr val="000000"/>
              </a:solidFill>
            </a:endParaRPr>
          </a:p>
          <a:p>
            <a:pPr indent="-2794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B224C"/>
              </a:buClr>
              <a:buSzPts val="800"/>
              <a:buFont typeface="Arial"/>
              <a:buAutoNum type="arabicPeriod"/>
            </a:pPr>
            <a:r>
              <a:rPr lang="et" sz="800">
                <a:solidFill>
                  <a:srgbClr val="000000"/>
                </a:solidFill>
              </a:rPr>
              <a:t>Roberto Martínez-Maldonado, Yannis A. Dimitriadis, Alejandra Martínez-Monés, Judy Kay, and Kalina Yacef. 2013. Capturing and analyzing verbal and physical collaborative learning interactions at an enriched interactive tabletop. Int. J. Comput. Support. Collab. Learn. 8, 4 (2013), 455–485. </a:t>
            </a:r>
            <a:r>
              <a:rPr lang="et" sz="800" u="sng">
                <a:solidFill>
                  <a:srgbClr val="DB224C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http://dblp.uni-trier.de/db/journals/cscl/cscl8.html#MaldonadoDMKY13</a:t>
            </a:r>
            <a:endParaRPr sz="800">
              <a:solidFill>
                <a:srgbClr val="000000"/>
              </a:solidFill>
            </a:endParaRPr>
          </a:p>
          <a:p>
            <a:pPr indent="-2794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B224C"/>
              </a:buClr>
              <a:buSzPts val="800"/>
              <a:buFont typeface="Arial"/>
              <a:buAutoNum type="arabicPeriod"/>
            </a:pPr>
            <a:r>
              <a:rPr lang="et" sz="800">
                <a:solidFill>
                  <a:srgbClr val="000000"/>
                </a:solidFill>
              </a:rPr>
              <a:t>Su Mu, Meng Cui, and Xiaodi Huang. 2020. Multimodal data fusion in learning analytics: A systematic review. Sensors 20, 23 (2020), 6856.</a:t>
            </a:r>
            <a:endParaRPr sz="800">
              <a:solidFill>
                <a:srgbClr val="000000"/>
              </a:solidFill>
            </a:endParaRPr>
          </a:p>
          <a:p>
            <a:pPr indent="-2794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B224C"/>
              </a:buClr>
              <a:buSzPts val="800"/>
              <a:buFont typeface="Arial"/>
              <a:buAutoNum type="arabicPeriod"/>
            </a:pPr>
            <a:r>
              <a:rPr lang="et" sz="800">
                <a:solidFill>
                  <a:srgbClr val="000000"/>
                </a:solidFill>
              </a:rPr>
              <a:t>Sambit Praharaj, Maren Scheffel, Hendrik Drachsler, and Marcus Specht. 2021. Literature review on co-located collaboration modeling using multimodal learning analytics—can we go the whole nine yards? IEEE Transactions on Learning Technologies 14, 3 (2021), 367–385.</a:t>
            </a:r>
            <a:endParaRPr sz="800">
              <a:solidFill>
                <a:srgbClr val="000000"/>
              </a:solidFill>
            </a:endParaRPr>
          </a:p>
          <a:p>
            <a:pPr indent="-2794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B224C"/>
              </a:buClr>
              <a:buSzPts val="800"/>
              <a:buFont typeface="Arial"/>
              <a:buAutoNum type="arabicPeriod"/>
            </a:pPr>
            <a:r>
              <a:rPr lang="et" sz="800">
                <a:solidFill>
                  <a:srgbClr val="000000"/>
                </a:solidFill>
              </a:rPr>
              <a:t>Bertrand Schneider, Gahyun Sung, Edwin Chng, and Stephanie Yang. 2021. How Can High-Frequency Sensors Capture Collaboration? A Review of the Empirical Links between Multimodal Metrics and Collaborative Constructs. Sensors 21 (2021), 32 pages.</a:t>
            </a:r>
            <a:endParaRPr sz="800">
              <a:solidFill>
                <a:srgbClr val="000000"/>
              </a:solidFill>
            </a:endParaRPr>
          </a:p>
          <a:p>
            <a:pPr indent="-2794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B224C"/>
              </a:buClr>
              <a:buSzPts val="800"/>
              <a:buFont typeface="Arial"/>
              <a:buAutoNum type="arabicPeriod"/>
            </a:pPr>
            <a:r>
              <a:rPr lang="et" sz="800">
                <a:solidFill>
                  <a:srgbClr val="000000"/>
                </a:solidFill>
              </a:rPr>
              <a:t>J Smith, H Bratt, C Richey, N Bassiou, E Shriberg, A Tsiartas, C D’Angelo, and N Alozie. 2016. Spoken interaction modeling for automatic assessment of collaborative learning. Proceedings of the International Conference on Speech Prosody 2016-January (2016), 277–281. </a:t>
            </a:r>
            <a:r>
              <a:rPr lang="et" sz="800" u="sng">
                <a:solidFill>
                  <a:srgbClr val="DB224C"/>
                </a:solidFill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https://doi.org/10.21437/SpeechProsody.2016-57</a:t>
            </a:r>
            <a:endParaRPr sz="800">
              <a:solidFill>
                <a:srgbClr val="000000"/>
              </a:solidFill>
            </a:endParaRPr>
          </a:p>
          <a:p>
            <a:pPr indent="-2794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B224C"/>
              </a:buClr>
              <a:buSzPts val="800"/>
              <a:buFont typeface="Arial"/>
              <a:buAutoNum type="arabicPeriod"/>
            </a:pPr>
            <a:r>
              <a:rPr lang="et" sz="800">
                <a:solidFill>
                  <a:srgbClr val="000000"/>
                </a:solidFill>
              </a:rPr>
              <a:t>Sree Aurovindh Viswanathan and Kurt VanLehn. 2018. Using the Tablet Gestures and Speech of Pairs of Students to Classify Their Collaboration. IEEE Trans. Learn. Technol. 11, 2 (2018), 230–242. </a:t>
            </a:r>
            <a:r>
              <a:rPr lang="et" sz="800" u="sng">
                <a:solidFill>
                  <a:srgbClr val="DB224C"/>
                </a:solidFill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https://doi.org/10.1109/TLT.2017.2704099</a:t>
            </a:r>
            <a:endParaRPr sz="800">
              <a:solidFill>
                <a:srgbClr val="000000"/>
              </a:solidFill>
            </a:endParaRPr>
          </a:p>
          <a:p>
            <a:pPr indent="-2794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B224C"/>
              </a:buClr>
              <a:buSzPts val="800"/>
              <a:buFont typeface="Arial"/>
              <a:buAutoNum type="arabicPeriod"/>
            </a:pPr>
            <a:r>
              <a:rPr lang="et" sz="800">
                <a:solidFill>
                  <a:srgbClr val="000000"/>
                </a:solidFill>
              </a:rPr>
              <a:t>Nikoletta Bassiou, Andreas Tsiartas, Jennifer Smith, Harry Bratt, Colleen Richey, Elizabeth Shriberg, Cynthia D’Angelo, and Nonye Alozie. 2016. Privacy-Preserving Speech Analytics for Automatic Assessment of Student Collaboration. In Interspeech 2016, 17th Annual Conference of the International Speech Communication Association, Nelson Morgan (Ed.). ISCA, San Francisco, CA, USA, 888–892.</a:t>
            </a:r>
            <a:r>
              <a:rPr lang="et" sz="800" u="sng">
                <a:solidFill>
                  <a:srgbClr val="DB224C"/>
                </a:solidFill>
                <a:hlinkClick r:id="rId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https://doi.org/10.21437/Interspeech.2016-1569</a:t>
            </a:r>
            <a:endParaRPr sz="800">
              <a:solidFill>
                <a:srgbClr val="000000"/>
              </a:solidFill>
            </a:endParaRPr>
          </a:p>
          <a:p>
            <a:pPr indent="-2794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B224C"/>
              </a:buClr>
              <a:buSzPts val="800"/>
              <a:buFont typeface="Arial"/>
              <a:buAutoNum type="arabicPeriod"/>
            </a:pPr>
            <a:r>
              <a:rPr lang="et" sz="800">
                <a:solidFill>
                  <a:srgbClr val="000000"/>
                </a:solidFill>
              </a:rPr>
              <a:t>Pankaj Chejara, Luis P. Prieto, Adolfo Ruiz-Calleja, María Jesús Rodríguez-Triana, Shashi Kant Shankar, and Reet Kasepalu. 2021. EFAR-MMLA: An Evaluation Framework to Assess and Report Generalizability of Machine Learning Models in MMLA. Sensors 21, 8 (Apr 2021), 2863. https://doi.org/10.3390/s21082863</a:t>
            </a:r>
            <a:endParaRPr sz="8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6"/>
          <p:cNvSpPr txBox="1"/>
          <p:nvPr>
            <p:ph type="title"/>
          </p:nvPr>
        </p:nvSpPr>
        <p:spPr>
          <a:xfrm>
            <a:off x="399900" y="204375"/>
            <a:ext cx="8744100" cy="9039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0" lang="et" sz="5200">
                <a:solidFill>
                  <a:srgbClr val="98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Introduction</a:t>
            </a:r>
            <a:endParaRPr i="0" sz="5200">
              <a:solidFill>
                <a:srgbClr val="98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39" name="Google Shape;139;p26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  <p:sp>
        <p:nvSpPr>
          <p:cNvPr id="140" name="Google Shape;140;p26"/>
          <p:cNvSpPr txBox="1"/>
          <p:nvPr/>
        </p:nvSpPr>
        <p:spPr>
          <a:xfrm>
            <a:off x="570175" y="1134425"/>
            <a:ext cx="8187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Helvetica Neue"/>
              <a:buChar char="●"/>
            </a:pPr>
            <a:r>
              <a:rPr lang="et">
                <a:latin typeface="Helvetica Neue"/>
                <a:ea typeface="Helvetica Neue"/>
                <a:cs typeface="Helvetica Neue"/>
                <a:sym typeface="Helvetica Neue"/>
              </a:rPr>
              <a:t>Multimodal Learning Analytics has enabled a more holistic understanding of collaboration.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41" name="Google Shape;141;p26"/>
          <p:cNvSpPr txBox="1"/>
          <p:nvPr/>
        </p:nvSpPr>
        <p:spPr>
          <a:xfrm>
            <a:off x="570175" y="1453500"/>
            <a:ext cx="73827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Helvetica Neue"/>
              <a:buChar char="●"/>
            </a:pPr>
            <a:r>
              <a:rPr lang="et">
                <a:latin typeface="Helvetica Neue"/>
                <a:ea typeface="Helvetica Neue"/>
                <a:cs typeface="Helvetica Neue"/>
                <a:sym typeface="Helvetica Neue"/>
              </a:rPr>
              <a:t>Collaboration indicators 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Helvetica Neue"/>
              <a:buChar char="○"/>
            </a:pPr>
            <a:r>
              <a:rPr lang="et">
                <a:latin typeface="Helvetica Neue"/>
                <a:ea typeface="Helvetica Neue"/>
                <a:cs typeface="Helvetica Neue"/>
                <a:sym typeface="Helvetica Neue"/>
              </a:rPr>
              <a:t>Speaking time  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Helvetica Neue"/>
              <a:buChar char="○"/>
            </a:pPr>
            <a:r>
              <a:rPr lang="et">
                <a:latin typeface="Helvetica Neue"/>
                <a:ea typeface="Helvetica Neue"/>
                <a:cs typeface="Helvetica Neue"/>
                <a:sym typeface="Helvetica Neue"/>
              </a:rPr>
              <a:t>Eye-gaze synchrony </a:t>
            </a:r>
            <a:r>
              <a:rPr lang="et" sz="1200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(Schneider et al., 2015)</a:t>
            </a:r>
            <a:endParaRPr sz="1200">
              <a:solidFill>
                <a:srgbClr val="7F7F7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Helvetica Neue"/>
              <a:buChar char="○"/>
            </a:pPr>
            <a:r>
              <a:rPr lang="et">
                <a:latin typeface="Helvetica Neue"/>
                <a:ea typeface="Helvetica Neue"/>
                <a:cs typeface="Helvetica Neue"/>
                <a:sym typeface="Helvetica Neue"/>
              </a:rPr>
              <a:t>Distance between hands </a:t>
            </a:r>
            <a:r>
              <a:rPr lang="et" sz="1200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(Spikol et al., 2018)</a:t>
            </a:r>
            <a:endParaRPr sz="1200">
              <a:solidFill>
                <a:srgbClr val="7F7F7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42" name="Google Shape;142;p26"/>
          <p:cNvSpPr txBox="1"/>
          <p:nvPr/>
        </p:nvSpPr>
        <p:spPr>
          <a:xfrm>
            <a:off x="570175" y="2378663"/>
            <a:ext cx="7382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Helvetica Neue"/>
              <a:buChar char="●"/>
            </a:pPr>
            <a:r>
              <a:rPr lang="et">
                <a:latin typeface="Helvetica Neue"/>
                <a:ea typeface="Helvetica Neue"/>
                <a:cs typeface="Helvetica Neue"/>
                <a:sym typeface="Helvetica Neue"/>
              </a:rPr>
              <a:t>Automated estimation models </a:t>
            </a:r>
            <a:r>
              <a:rPr lang="et" sz="1200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(Viswanathan et al., 2018; Liu et al., 2021) </a:t>
            </a:r>
            <a:endParaRPr sz="1200">
              <a:solidFill>
                <a:srgbClr val="7F7F7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43" name="Google Shape;143;p26"/>
          <p:cNvSpPr txBox="1"/>
          <p:nvPr/>
        </p:nvSpPr>
        <p:spPr>
          <a:xfrm>
            <a:off x="570175" y="2686213"/>
            <a:ext cx="7382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Helvetica Neue"/>
              <a:buChar char="●"/>
            </a:pPr>
            <a:r>
              <a:rPr i="1" lang="et">
                <a:latin typeface="Helvetica Neue"/>
                <a:ea typeface="Helvetica Neue"/>
                <a:cs typeface="Helvetica Neue"/>
                <a:sym typeface="Helvetica Neue"/>
              </a:rPr>
              <a:t>Generalizability</a:t>
            </a:r>
            <a:r>
              <a:rPr lang="et"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grpSp>
        <p:nvGrpSpPr>
          <p:cNvPr id="144" name="Google Shape;144;p26"/>
          <p:cNvGrpSpPr/>
          <p:nvPr/>
        </p:nvGrpSpPr>
        <p:grpSpPr>
          <a:xfrm>
            <a:off x="3044875" y="3272425"/>
            <a:ext cx="154500" cy="225900"/>
            <a:chOff x="1075025" y="3183425"/>
            <a:chExt cx="154500" cy="225900"/>
          </a:xfrm>
        </p:grpSpPr>
        <p:sp>
          <p:nvSpPr>
            <p:cNvPr id="145" name="Google Shape;145;p26"/>
            <p:cNvSpPr/>
            <p:nvPr/>
          </p:nvSpPr>
          <p:spPr>
            <a:xfrm>
              <a:off x="1104725" y="3183425"/>
              <a:ext cx="95100" cy="95100"/>
            </a:xfrm>
            <a:prstGeom prst="ellipse">
              <a:avLst/>
            </a:prstGeom>
            <a:solidFill>
              <a:srgbClr val="12A6D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6" name="Google Shape;146;p26"/>
            <p:cNvSpPr/>
            <p:nvPr/>
          </p:nvSpPr>
          <p:spPr>
            <a:xfrm>
              <a:off x="1075025" y="3278525"/>
              <a:ext cx="154500" cy="130800"/>
            </a:xfrm>
            <a:prstGeom prst="roundRect">
              <a:avLst>
                <a:gd fmla="val 16667" name="adj"/>
              </a:avLst>
            </a:prstGeom>
            <a:solidFill>
              <a:srgbClr val="12A6D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47" name="Google Shape;147;p26"/>
          <p:cNvGrpSpPr/>
          <p:nvPr/>
        </p:nvGrpSpPr>
        <p:grpSpPr>
          <a:xfrm>
            <a:off x="2738000" y="3807250"/>
            <a:ext cx="154500" cy="225900"/>
            <a:chOff x="1075025" y="3183425"/>
            <a:chExt cx="154500" cy="225900"/>
          </a:xfrm>
        </p:grpSpPr>
        <p:sp>
          <p:nvSpPr>
            <p:cNvPr id="148" name="Google Shape;148;p26"/>
            <p:cNvSpPr/>
            <p:nvPr/>
          </p:nvSpPr>
          <p:spPr>
            <a:xfrm>
              <a:off x="1104725" y="3183425"/>
              <a:ext cx="95100" cy="95100"/>
            </a:xfrm>
            <a:prstGeom prst="ellipse">
              <a:avLst/>
            </a:prstGeom>
            <a:solidFill>
              <a:srgbClr val="12A6D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9" name="Google Shape;149;p26"/>
            <p:cNvSpPr/>
            <p:nvPr/>
          </p:nvSpPr>
          <p:spPr>
            <a:xfrm>
              <a:off x="1075025" y="3278525"/>
              <a:ext cx="154500" cy="130800"/>
            </a:xfrm>
            <a:prstGeom prst="roundRect">
              <a:avLst>
                <a:gd fmla="val 16667" name="adj"/>
              </a:avLst>
            </a:prstGeom>
            <a:solidFill>
              <a:srgbClr val="12A6D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50" name="Google Shape;150;p26"/>
          <p:cNvGrpSpPr/>
          <p:nvPr/>
        </p:nvGrpSpPr>
        <p:grpSpPr>
          <a:xfrm>
            <a:off x="3044875" y="3807250"/>
            <a:ext cx="154500" cy="225900"/>
            <a:chOff x="1075025" y="3183425"/>
            <a:chExt cx="154500" cy="225900"/>
          </a:xfrm>
        </p:grpSpPr>
        <p:sp>
          <p:nvSpPr>
            <p:cNvPr id="151" name="Google Shape;151;p26"/>
            <p:cNvSpPr/>
            <p:nvPr/>
          </p:nvSpPr>
          <p:spPr>
            <a:xfrm>
              <a:off x="1104725" y="3183425"/>
              <a:ext cx="95100" cy="95100"/>
            </a:xfrm>
            <a:prstGeom prst="ellipse">
              <a:avLst/>
            </a:prstGeom>
            <a:solidFill>
              <a:srgbClr val="12A6D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2" name="Google Shape;152;p26"/>
            <p:cNvSpPr/>
            <p:nvPr/>
          </p:nvSpPr>
          <p:spPr>
            <a:xfrm>
              <a:off x="1075025" y="3278525"/>
              <a:ext cx="154500" cy="130800"/>
            </a:xfrm>
            <a:prstGeom prst="roundRect">
              <a:avLst>
                <a:gd fmla="val 16667" name="adj"/>
              </a:avLst>
            </a:prstGeom>
            <a:solidFill>
              <a:srgbClr val="12A6D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53" name="Google Shape;153;p26"/>
          <p:cNvSpPr txBox="1"/>
          <p:nvPr/>
        </p:nvSpPr>
        <p:spPr>
          <a:xfrm>
            <a:off x="7055975" y="4808200"/>
            <a:ext cx="31959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t" sz="600">
                <a:solidFill>
                  <a:schemeClr val="dk1"/>
                </a:solidFill>
              </a:rPr>
              <a:t>"Icon made by </a:t>
            </a:r>
            <a:r>
              <a:rPr lang="et" sz="600" u="sng">
                <a:solidFill>
                  <a:schemeClr val="hlink"/>
                </a:solidFill>
                <a:hlinkClick r:id="rId3"/>
              </a:rPr>
              <a:t>Pixel perfect</a:t>
            </a:r>
            <a:r>
              <a:rPr lang="et" sz="600">
                <a:solidFill>
                  <a:schemeClr val="dk1"/>
                </a:solidFill>
              </a:rPr>
              <a:t> from </a:t>
            </a:r>
            <a:r>
              <a:rPr lang="et" sz="600" u="sng">
                <a:solidFill>
                  <a:schemeClr val="hlink"/>
                </a:solidFill>
                <a:hlinkClick r:id="rId4"/>
              </a:rPr>
              <a:t>www.flaticon.com</a:t>
            </a:r>
            <a:r>
              <a:rPr lang="et" sz="600">
                <a:solidFill>
                  <a:schemeClr val="dk1"/>
                </a:solidFill>
              </a:rPr>
              <a:t>"</a:t>
            </a:r>
            <a:endParaRPr sz="6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54" name="Google Shape;154;p2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009187" y="3622925"/>
            <a:ext cx="225900" cy="225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Google Shape;155;p2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715225" y="3622925"/>
            <a:ext cx="225900" cy="225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p2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 flipH="1" rot="10800000">
            <a:off x="3009175" y="3447175"/>
            <a:ext cx="225900" cy="20185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57" name="Google Shape;157;p26"/>
          <p:cNvGrpSpPr/>
          <p:nvPr/>
        </p:nvGrpSpPr>
        <p:grpSpPr>
          <a:xfrm>
            <a:off x="2773700" y="3272425"/>
            <a:ext cx="154500" cy="225900"/>
            <a:chOff x="1075025" y="3183425"/>
            <a:chExt cx="154500" cy="225900"/>
          </a:xfrm>
        </p:grpSpPr>
        <p:sp>
          <p:nvSpPr>
            <p:cNvPr id="158" name="Google Shape;158;p26"/>
            <p:cNvSpPr/>
            <p:nvPr/>
          </p:nvSpPr>
          <p:spPr>
            <a:xfrm>
              <a:off x="1104725" y="3183425"/>
              <a:ext cx="95100" cy="95100"/>
            </a:xfrm>
            <a:prstGeom prst="ellipse">
              <a:avLst/>
            </a:prstGeom>
            <a:solidFill>
              <a:srgbClr val="12A6D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9" name="Google Shape;159;p26"/>
            <p:cNvSpPr/>
            <p:nvPr/>
          </p:nvSpPr>
          <p:spPr>
            <a:xfrm>
              <a:off x="1075025" y="3278525"/>
              <a:ext cx="154500" cy="130800"/>
            </a:xfrm>
            <a:prstGeom prst="roundRect">
              <a:avLst>
                <a:gd fmla="val 16667" name="adj"/>
              </a:avLst>
            </a:prstGeom>
            <a:solidFill>
              <a:srgbClr val="12A6D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pic>
        <p:nvPicPr>
          <p:cNvPr id="160" name="Google Shape;160;p2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 flipH="1" rot="10800000">
            <a:off x="2738000" y="3447175"/>
            <a:ext cx="225900" cy="201850"/>
          </a:xfrm>
          <a:prstGeom prst="rect">
            <a:avLst/>
          </a:prstGeom>
          <a:noFill/>
          <a:ln>
            <a:noFill/>
          </a:ln>
        </p:spPr>
      </p:pic>
      <p:sp>
        <p:nvSpPr>
          <p:cNvPr id="161" name="Google Shape;161;p26"/>
          <p:cNvSpPr/>
          <p:nvPr/>
        </p:nvSpPr>
        <p:spPr>
          <a:xfrm>
            <a:off x="1162425" y="3478525"/>
            <a:ext cx="1009800" cy="2019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t" sz="800"/>
              <a:t>Physical space</a:t>
            </a:r>
            <a:endParaRPr sz="800"/>
          </a:p>
        </p:txBody>
      </p:sp>
      <p:sp>
        <p:nvSpPr>
          <p:cNvPr id="162" name="Google Shape;162;p26"/>
          <p:cNvSpPr/>
          <p:nvPr/>
        </p:nvSpPr>
        <p:spPr>
          <a:xfrm>
            <a:off x="1162425" y="3835900"/>
            <a:ext cx="1009800" cy="2019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t" sz="800"/>
              <a:t>Digital</a:t>
            </a:r>
            <a:r>
              <a:rPr lang="et" sz="800"/>
              <a:t> space</a:t>
            </a:r>
            <a:endParaRPr sz="800"/>
          </a:p>
        </p:txBody>
      </p:sp>
      <p:sp>
        <p:nvSpPr>
          <p:cNvPr id="163" name="Google Shape;163;p26"/>
          <p:cNvSpPr/>
          <p:nvPr/>
        </p:nvSpPr>
        <p:spPr>
          <a:xfrm>
            <a:off x="1097125" y="3393400"/>
            <a:ext cx="1146300" cy="730500"/>
          </a:xfrm>
          <a:prstGeom prst="roundRect">
            <a:avLst>
              <a:gd fmla="val 8943" name="adj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26"/>
          <p:cNvSpPr txBox="1"/>
          <p:nvPr/>
        </p:nvSpPr>
        <p:spPr>
          <a:xfrm>
            <a:off x="1162425" y="4123900"/>
            <a:ext cx="10809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t" sz="900"/>
              <a:t>Interaction space</a:t>
            </a:r>
            <a:endParaRPr sz="900"/>
          </a:p>
        </p:txBody>
      </p:sp>
      <p:sp>
        <p:nvSpPr>
          <p:cNvPr id="165" name="Google Shape;165;p26"/>
          <p:cNvSpPr/>
          <p:nvPr/>
        </p:nvSpPr>
        <p:spPr>
          <a:xfrm>
            <a:off x="2605350" y="3183500"/>
            <a:ext cx="1556100" cy="950400"/>
          </a:xfrm>
          <a:prstGeom prst="roundRect">
            <a:avLst>
              <a:gd fmla="val 3318" name="adj"/>
            </a:avLst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66" name="Google Shape;166;p26"/>
          <p:cNvGrpSpPr/>
          <p:nvPr/>
        </p:nvGrpSpPr>
        <p:grpSpPr>
          <a:xfrm>
            <a:off x="3921875" y="3272425"/>
            <a:ext cx="154500" cy="225900"/>
            <a:chOff x="1075025" y="3183425"/>
            <a:chExt cx="154500" cy="225900"/>
          </a:xfrm>
        </p:grpSpPr>
        <p:sp>
          <p:nvSpPr>
            <p:cNvPr id="167" name="Google Shape;167;p26"/>
            <p:cNvSpPr/>
            <p:nvPr/>
          </p:nvSpPr>
          <p:spPr>
            <a:xfrm>
              <a:off x="1104725" y="3183425"/>
              <a:ext cx="95100" cy="95100"/>
            </a:xfrm>
            <a:prstGeom prst="ellipse">
              <a:avLst/>
            </a:prstGeom>
            <a:solidFill>
              <a:srgbClr val="12A6D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8" name="Google Shape;168;p26"/>
            <p:cNvSpPr/>
            <p:nvPr/>
          </p:nvSpPr>
          <p:spPr>
            <a:xfrm>
              <a:off x="1075025" y="3278525"/>
              <a:ext cx="154500" cy="130800"/>
            </a:xfrm>
            <a:prstGeom prst="roundRect">
              <a:avLst>
                <a:gd fmla="val 16667" name="adj"/>
              </a:avLst>
            </a:prstGeom>
            <a:solidFill>
              <a:srgbClr val="12A6D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69" name="Google Shape;169;p26"/>
          <p:cNvGrpSpPr/>
          <p:nvPr/>
        </p:nvGrpSpPr>
        <p:grpSpPr>
          <a:xfrm>
            <a:off x="3615000" y="3807250"/>
            <a:ext cx="154500" cy="225900"/>
            <a:chOff x="1075025" y="3183425"/>
            <a:chExt cx="154500" cy="225900"/>
          </a:xfrm>
        </p:grpSpPr>
        <p:sp>
          <p:nvSpPr>
            <p:cNvPr id="170" name="Google Shape;170;p26"/>
            <p:cNvSpPr/>
            <p:nvPr/>
          </p:nvSpPr>
          <p:spPr>
            <a:xfrm>
              <a:off x="1104725" y="3183425"/>
              <a:ext cx="95100" cy="95100"/>
            </a:xfrm>
            <a:prstGeom prst="ellipse">
              <a:avLst/>
            </a:prstGeom>
            <a:solidFill>
              <a:srgbClr val="12A6D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1" name="Google Shape;171;p26"/>
            <p:cNvSpPr/>
            <p:nvPr/>
          </p:nvSpPr>
          <p:spPr>
            <a:xfrm>
              <a:off x="1075025" y="3278525"/>
              <a:ext cx="154500" cy="130800"/>
            </a:xfrm>
            <a:prstGeom prst="roundRect">
              <a:avLst>
                <a:gd fmla="val 16667" name="adj"/>
              </a:avLst>
            </a:prstGeom>
            <a:solidFill>
              <a:srgbClr val="12A6D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72" name="Google Shape;172;p26"/>
          <p:cNvGrpSpPr/>
          <p:nvPr/>
        </p:nvGrpSpPr>
        <p:grpSpPr>
          <a:xfrm>
            <a:off x="3921875" y="3807250"/>
            <a:ext cx="154500" cy="225900"/>
            <a:chOff x="1075025" y="3183425"/>
            <a:chExt cx="154500" cy="225900"/>
          </a:xfrm>
        </p:grpSpPr>
        <p:sp>
          <p:nvSpPr>
            <p:cNvPr id="173" name="Google Shape;173;p26"/>
            <p:cNvSpPr/>
            <p:nvPr/>
          </p:nvSpPr>
          <p:spPr>
            <a:xfrm>
              <a:off x="1104725" y="3183425"/>
              <a:ext cx="95100" cy="95100"/>
            </a:xfrm>
            <a:prstGeom prst="ellipse">
              <a:avLst/>
            </a:prstGeom>
            <a:solidFill>
              <a:srgbClr val="12A6D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4" name="Google Shape;174;p26"/>
            <p:cNvSpPr/>
            <p:nvPr/>
          </p:nvSpPr>
          <p:spPr>
            <a:xfrm>
              <a:off x="1075025" y="3278525"/>
              <a:ext cx="154500" cy="130800"/>
            </a:xfrm>
            <a:prstGeom prst="roundRect">
              <a:avLst>
                <a:gd fmla="val 16667" name="adj"/>
              </a:avLst>
            </a:prstGeom>
            <a:solidFill>
              <a:srgbClr val="12A6D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pic>
        <p:nvPicPr>
          <p:cNvPr id="175" name="Google Shape;175;p2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886187" y="3622925"/>
            <a:ext cx="225900" cy="225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6" name="Google Shape;176;p2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592225" y="3622925"/>
            <a:ext cx="225900" cy="225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7" name="Google Shape;177;p2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 flipH="1" rot="10800000">
            <a:off x="3886175" y="3447175"/>
            <a:ext cx="225900" cy="20185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78" name="Google Shape;178;p26"/>
          <p:cNvGrpSpPr/>
          <p:nvPr/>
        </p:nvGrpSpPr>
        <p:grpSpPr>
          <a:xfrm>
            <a:off x="3650700" y="3272425"/>
            <a:ext cx="154500" cy="225900"/>
            <a:chOff x="1075025" y="3183425"/>
            <a:chExt cx="154500" cy="225900"/>
          </a:xfrm>
        </p:grpSpPr>
        <p:sp>
          <p:nvSpPr>
            <p:cNvPr id="179" name="Google Shape;179;p26"/>
            <p:cNvSpPr/>
            <p:nvPr/>
          </p:nvSpPr>
          <p:spPr>
            <a:xfrm>
              <a:off x="1104725" y="3183425"/>
              <a:ext cx="95100" cy="95100"/>
            </a:xfrm>
            <a:prstGeom prst="ellipse">
              <a:avLst/>
            </a:prstGeom>
            <a:solidFill>
              <a:srgbClr val="12A6D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0" name="Google Shape;180;p26"/>
            <p:cNvSpPr/>
            <p:nvPr/>
          </p:nvSpPr>
          <p:spPr>
            <a:xfrm>
              <a:off x="1075025" y="3278525"/>
              <a:ext cx="154500" cy="130800"/>
            </a:xfrm>
            <a:prstGeom prst="roundRect">
              <a:avLst>
                <a:gd fmla="val 16667" name="adj"/>
              </a:avLst>
            </a:prstGeom>
            <a:solidFill>
              <a:srgbClr val="12A6D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pic>
        <p:nvPicPr>
          <p:cNvPr id="181" name="Google Shape;181;p2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 flipH="1" rot="10800000">
            <a:off x="3615000" y="3447175"/>
            <a:ext cx="225900" cy="201850"/>
          </a:xfrm>
          <a:prstGeom prst="rect">
            <a:avLst/>
          </a:prstGeom>
          <a:noFill/>
          <a:ln>
            <a:noFill/>
          </a:ln>
        </p:spPr>
      </p:pic>
      <p:sp>
        <p:nvSpPr>
          <p:cNvPr id="182" name="Google Shape;182;p26"/>
          <p:cNvSpPr txBox="1"/>
          <p:nvPr/>
        </p:nvSpPr>
        <p:spPr>
          <a:xfrm>
            <a:off x="2892500" y="4074500"/>
            <a:ext cx="11463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t" sz="900"/>
              <a:t>Learning context</a:t>
            </a:r>
            <a:endParaRPr sz="900"/>
          </a:p>
        </p:txBody>
      </p:sp>
      <p:sp>
        <p:nvSpPr>
          <p:cNvPr id="183" name="Google Shape;183;p26"/>
          <p:cNvSpPr txBox="1"/>
          <p:nvPr/>
        </p:nvSpPr>
        <p:spPr>
          <a:xfrm>
            <a:off x="4830125" y="2845425"/>
            <a:ext cx="1370700" cy="492600"/>
          </a:xfrm>
          <a:prstGeom prst="rect">
            <a:avLst/>
          </a:prstGeom>
          <a:noFill/>
          <a:ln cap="flat" cmpd="sng" w="9525">
            <a:solidFill>
              <a:srgbClr val="6AA84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t" sz="1000"/>
              <a:t>Automated estimation models</a:t>
            </a:r>
            <a:endParaRPr sz="1000"/>
          </a:p>
        </p:txBody>
      </p:sp>
      <p:grpSp>
        <p:nvGrpSpPr>
          <p:cNvPr id="184" name="Google Shape;184;p26"/>
          <p:cNvGrpSpPr/>
          <p:nvPr/>
        </p:nvGrpSpPr>
        <p:grpSpPr>
          <a:xfrm>
            <a:off x="7291400" y="3286075"/>
            <a:ext cx="154500" cy="225900"/>
            <a:chOff x="1075025" y="3183425"/>
            <a:chExt cx="154500" cy="225900"/>
          </a:xfrm>
        </p:grpSpPr>
        <p:sp>
          <p:nvSpPr>
            <p:cNvPr id="185" name="Google Shape;185;p26"/>
            <p:cNvSpPr/>
            <p:nvPr/>
          </p:nvSpPr>
          <p:spPr>
            <a:xfrm>
              <a:off x="1104725" y="3183425"/>
              <a:ext cx="95100" cy="951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6" name="Google Shape;186;p26"/>
            <p:cNvSpPr/>
            <p:nvPr/>
          </p:nvSpPr>
          <p:spPr>
            <a:xfrm>
              <a:off x="1075025" y="3278525"/>
              <a:ext cx="154500" cy="130800"/>
            </a:xfrm>
            <a:prstGeom prst="roundRect">
              <a:avLst>
                <a:gd fmla="val 16667" name="adj"/>
              </a:avLst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87" name="Google Shape;187;p26"/>
          <p:cNvGrpSpPr/>
          <p:nvPr/>
        </p:nvGrpSpPr>
        <p:grpSpPr>
          <a:xfrm>
            <a:off x="6984525" y="3820900"/>
            <a:ext cx="154500" cy="225900"/>
            <a:chOff x="1075025" y="3183425"/>
            <a:chExt cx="154500" cy="225900"/>
          </a:xfrm>
        </p:grpSpPr>
        <p:sp>
          <p:nvSpPr>
            <p:cNvPr id="188" name="Google Shape;188;p26"/>
            <p:cNvSpPr/>
            <p:nvPr/>
          </p:nvSpPr>
          <p:spPr>
            <a:xfrm>
              <a:off x="1104725" y="3183425"/>
              <a:ext cx="95100" cy="951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9" name="Google Shape;189;p26"/>
            <p:cNvSpPr/>
            <p:nvPr/>
          </p:nvSpPr>
          <p:spPr>
            <a:xfrm>
              <a:off x="1075025" y="3278525"/>
              <a:ext cx="154500" cy="130800"/>
            </a:xfrm>
            <a:prstGeom prst="roundRect">
              <a:avLst>
                <a:gd fmla="val 16667" name="adj"/>
              </a:avLst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90" name="Google Shape;190;p26"/>
          <p:cNvGrpSpPr/>
          <p:nvPr/>
        </p:nvGrpSpPr>
        <p:grpSpPr>
          <a:xfrm>
            <a:off x="7291400" y="3820900"/>
            <a:ext cx="154500" cy="225900"/>
            <a:chOff x="1075025" y="3183425"/>
            <a:chExt cx="154500" cy="225900"/>
          </a:xfrm>
        </p:grpSpPr>
        <p:sp>
          <p:nvSpPr>
            <p:cNvPr id="191" name="Google Shape;191;p26"/>
            <p:cNvSpPr/>
            <p:nvPr/>
          </p:nvSpPr>
          <p:spPr>
            <a:xfrm>
              <a:off x="1104725" y="3183425"/>
              <a:ext cx="95100" cy="951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2" name="Google Shape;192;p26"/>
            <p:cNvSpPr/>
            <p:nvPr/>
          </p:nvSpPr>
          <p:spPr>
            <a:xfrm>
              <a:off x="1075025" y="3278525"/>
              <a:ext cx="154500" cy="130800"/>
            </a:xfrm>
            <a:prstGeom prst="roundRect">
              <a:avLst>
                <a:gd fmla="val 16667" name="adj"/>
              </a:avLst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pic>
        <p:nvPicPr>
          <p:cNvPr id="193" name="Google Shape;193;p2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255712" y="3636575"/>
            <a:ext cx="225900" cy="225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4" name="Google Shape;194;p2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961750" y="3636575"/>
            <a:ext cx="225900" cy="225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5" name="Google Shape;195;p2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 flipH="1" rot="10800000">
            <a:off x="7255700" y="3460825"/>
            <a:ext cx="225900" cy="20185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96" name="Google Shape;196;p26"/>
          <p:cNvGrpSpPr/>
          <p:nvPr/>
        </p:nvGrpSpPr>
        <p:grpSpPr>
          <a:xfrm>
            <a:off x="7020225" y="3286075"/>
            <a:ext cx="154500" cy="225900"/>
            <a:chOff x="1075025" y="3183425"/>
            <a:chExt cx="154500" cy="225900"/>
          </a:xfrm>
        </p:grpSpPr>
        <p:sp>
          <p:nvSpPr>
            <p:cNvPr id="197" name="Google Shape;197;p26"/>
            <p:cNvSpPr/>
            <p:nvPr/>
          </p:nvSpPr>
          <p:spPr>
            <a:xfrm>
              <a:off x="1104725" y="3183425"/>
              <a:ext cx="95100" cy="951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8" name="Google Shape;198;p26"/>
            <p:cNvSpPr/>
            <p:nvPr/>
          </p:nvSpPr>
          <p:spPr>
            <a:xfrm>
              <a:off x="1075025" y="3278525"/>
              <a:ext cx="154500" cy="130800"/>
            </a:xfrm>
            <a:prstGeom prst="roundRect">
              <a:avLst>
                <a:gd fmla="val 16667" name="adj"/>
              </a:avLst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pic>
        <p:nvPicPr>
          <p:cNvPr id="199" name="Google Shape;199;p2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 flipH="1" rot="10800000">
            <a:off x="6984525" y="3460825"/>
            <a:ext cx="225900" cy="201850"/>
          </a:xfrm>
          <a:prstGeom prst="rect">
            <a:avLst/>
          </a:prstGeom>
          <a:noFill/>
          <a:ln>
            <a:noFill/>
          </a:ln>
        </p:spPr>
      </p:pic>
      <p:sp>
        <p:nvSpPr>
          <p:cNvPr id="200" name="Google Shape;200;p26"/>
          <p:cNvSpPr/>
          <p:nvPr/>
        </p:nvSpPr>
        <p:spPr>
          <a:xfrm>
            <a:off x="6851875" y="3197150"/>
            <a:ext cx="1556100" cy="950400"/>
          </a:xfrm>
          <a:prstGeom prst="roundRect">
            <a:avLst>
              <a:gd fmla="val 3318" name="adj"/>
            </a:avLst>
          </a:prstGeom>
          <a:noFill/>
          <a:ln cap="flat" cmpd="sng" w="9525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01" name="Google Shape;201;p26"/>
          <p:cNvGrpSpPr/>
          <p:nvPr/>
        </p:nvGrpSpPr>
        <p:grpSpPr>
          <a:xfrm>
            <a:off x="8168400" y="3286075"/>
            <a:ext cx="154500" cy="225900"/>
            <a:chOff x="1075025" y="3183425"/>
            <a:chExt cx="154500" cy="225900"/>
          </a:xfrm>
        </p:grpSpPr>
        <p:sp>
          <p:nvSpPr>
            <p:cNvPr id="202" name="Google Shape;202;p26"/>
            <p:cNvSpPr/>
            <p:nvPr/>
          </p:nvSpPr>
          <p:spPr>
            <a:xfrm>
              <a:off x="1104725" y="3183425"/>
              <a:ext cx="95100" cy="951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3" name="Google Shape;203;p26"/>
            <p:cNvSpPr/>
            <p:nvPr/>
          </p:nvSpPr>
          <p:spPr>
            <a:xfrm>
              <a:off x="1075025" y="3278525"/>
              <a:ext cx="154500" cy="130800"/>
            </a:xfrm>
            <a:prstGeom prst="roundRect">
              <a:avLst>
                <a:gd fmla="val 16667" name="adj"/>
              </a:avLst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04" name="Google Shape;204;p26"/>
          <p:cNvGrpSpPr/>
          <p:nvPr/>
        </p:nvGrpSpPr>
        <p:grpSpPr>
          <a:xfrm>
            <a:off x="7861525" y="3820900"/>
            <a:ext cx="154500" cy="225900"/>
            <a:chOff x="1075025" y="3183425"/>
            <a:chExt cx="154500" cy="225900"/>
          </a:xfrm>
        </p:grpSpPr>
        <p:sp>
          <p:nvSpPr>
            <p:cNvPr id="205" name="Google Shape;205;p26"/>
            <p:cNvSpPr/>
            <p:nvPr/>
          </p:nvSpPr>
          <p:spPr>
            <a:xfrm>
              <a:off x="1104725" y="3183425"/>
              <a:ext cx="95100" cy="951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6" name="Google Shape;206;p26"/>
            <p:cNvSpPr/>
            <p:nvPr/>
          </p:nvSpPr>
          <p:spPr>
            <a:xfrm>
              <a:off x="1075025" y="3278525"/>
              <a:ext cx="154500" cy="130800"/>
            </a:xfrm>
            <a:prstGeom prst="roundRect">
              <a:avLst>
                <a:gd fmla="val 16667" name="adj"/>
              </a:avLst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07" name="Google Shape;207;p26"/>
          <p:cNvGrpSpPr/>
          <p:nvPr/>
        </p:nvGrpSpPr>
        <p:grpSpPr>
          <a:xfrm>
            <a:off x="8168400" y="3820900"/>
            <a:ext cx="154500" cy="225900"/>
            <a:chOff x="1075025" y="3183425"/>
            <a:chExt cx="154500" cy="225900"/>
          </a:xfrm>
        </p:grpSpPr>
        <p:sp>
          <p:nvSpPr>
            <p:cNvPr id="208" name="Google Shape;208;p26"/>
            <p:cNvSpPr/>
            <p:nvPr/>
          </p:nvSpPr>
          <p:spPr>
            <a:xfrm>
              <a:off x="1104725" y="3183425"/>
              <a:ext cx="95100" cy="951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9" name="Google Shape;209;p26"/>
            <p:cNvSpPr/>
            <p:nvPr/>
          </p:nvSpPr>
          <p:spPr>
            <a:xfrm>
              <a:off x="1075025" y="3278525"/>
              <a:ext cx="154500" cy="130800"/>
            </a:xfrm>
            <a:prstGeom prst="roundRect">
              <a:avLst>
                <a:gd fmla="val 16667" name="adj"/>
              </a:avLst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pic>
        <p:nvPicPr>
          <p:cNvPr id="210" name="Google Shape;210;p2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132712" y="3636575"/>
            <a:ext cx="225900" cy="225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1" name="Google Shape;211;p2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838750" y="3636575"/>
            <a:ext cx="225900" cy="225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2" name="Google Shape;212;p2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 flipH="1" rot="10800000">
            <a:off x="8132700" y="3460825"/>
            <a:ext cx="225900" cy="20185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13" name="Google Shape;213;p26"/>
          <p:cNvGrpSpPr/>
          <p:nvPr/>
        </p:nvGrpSpPr>
        <p:grpSpPr>
          <a:xfrm>
            <a:off x="7897225" y="3286075"/>
            <a:ext cx="154500" cy="225900"/>
            <a:chOff x="1075025" y="3183425"/>
            <a:chExt cx="154500" cy="225900"/>
          </a:xfrm>
        </p:grpSpPr>
        <p:sp>
          <p:nvSpPr>
            <p:cNvPr id="214" name="Google Shape;214;p26"/>
            <p:cNvSpPr/>
            <p:nvPr/>
          </p:nvSpPr>
          <p:spPr>
            <a:xfrm>
              <a:off x="1104725" y="3183425"/>
              <a:ext cx="95100" cy="951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5" name="Google Shape;215;p26"/>
            <p:cNvSpPr/>
            <p:nvPr/>
          </p:nvSpPr>
          <p:spPr>
            <a:xfrm>
              <a:off x="1075025" y="3278525"/>
              <a:ext cx="154500" cy="130800"/>
            </a:xfrm>
            <a:prstGeom prst="roundRect">
              <a:avLst>
                <a:gd fmla="val 16667" name="adj"/>
              </a:avLst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pic>
        <p:nvPicPr>
          <p:cNvPr id="216" name="Google Shape;216;p2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 flipH="1" rot="10800000">
            <a:off x="7861525" y="3460825"/>
            <a:ext cx="225900" cy="201850"/>
          </a:xfrm>
          <a:prstGeom prst="rect">
            <a:avLst/>
          </a:prstGeom>
          <a:noFill/>
          <a:ln>
            <a:noFill/>
          </a:ln>
        </p:spPr>
      </p:pic>
      <p:sp>
        <p:nvSpPr>
          <p:cNvPr id="217" name="Google Shape;217;p26"/>
          <p:cNvSpPr txBox="1"/>
          <p:nvPr/>
        </p:nvSpPr>
        <p:spPr>
          <a:xfrm>
            <a:off x="7139025" y="4088150"/>
            <a:ext cx="11463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t" sz="900"/>
              <a:t>Learning context</a:t>
            </a:r>
            <a:endParaRPr sz="900"/>
          </a:p>
        </p:txBody>
      </p:sp>
      <p:cxnSp>
        <p:nvCxnSpPr>
          <p:cNvPr id="218" name="Google Shape;218;p26"/>
          <p:cNvCxnSpPr>
            <a:stCxn id="165" idx="3"/>
            <a:endCxn id="183" idx="1"/>
          </p:cNvCxnSpPr>
          <p:nvPr/>
        </p:nvCxnSpPr>
        <p:spPr>
          <a:xfrm flipH="1" rot="10800000">
            <a:off x="4161450" y="3091700"/>
            <a:ext cx="668700" cy="567000"/>
          </a:xfrm>
          <a:prstGeom prst="bentConnector3">
            <a:avLst>
              <a:gd fmla="val 49998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19" name="Google Shape;219;p26"/>
          <p:cNvCxnSpPr>
            <a:stCxn id="183" idx="3"/>
            <a:endCxn id="200" idx="1"/>
          </p:cNvCxnSpPr>
          <p:nvPr/>
        </p:nvCxnSpPr>
        <p:spPr>
          <a:xfrm>
            <a:off x="6200825" y="3091725"/>
            <a:ext cx="651000" cy="580500"/>
          </a:xfrm>
          <a:prstGeom prst="bentConnector3">
            <a:avLst>
              <a:gd fmla="val 50004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20" name="Google Shape;220;p26"/>
          <p:cNvSpPr txBox="1"/>
          <p:nvPr/>
        </p:nvSpPr>
        <p:spPr>
          <a:xfrm rot="-5400000">
            <a:off x="3693825" y="2864425"/>
            <a:ext cx="14445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t" sz="800"/>
              <a:t>Development</a:t>
            </a:r>
            <a:endParaRPr sz="800"/>
          </a:p>
        </p:txBody>
      </p:sp>
      <p:sp>
        <p:nvSpPr>
          <p:cNvPr id="221" name="Google Shape;221;p26"/>
          <p:cNvSpPr txBox="1"/>
          <p:nvPr/>
        </p:nvSpPr>
        <p:spPr>
          <a:xfrm rot="5400000">
            <a:off x="5892626" y="3566171"/>
            <a:ext cx="14445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t" sz="800"/>
              <a:t>Deployment</a:t>
            </a:r>
            <a:endParaRPr sz="8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27"/>
          <p:cNvSpPr/>
          <p:nvPr/>
        </p:nvSpPr>
        <p:spPr>
          <a:xfrm rot="5400000">
            <a:off x="4453100" y="-1720925"/>
            <a:ext cx="585000" cy="6283800"/>
          </a:xfrm>
          <a:prstGeom prst="can">
            <a:avLst>
              <a:gd fmla="val 25000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7" name="Google Shape;227;p27"/>
          <p:cNvSpPr txBox="1"/>
          <p:nvPr>
            <p:ph type="title"/>
          </p:nvPr>
        </p:nvSpPr>
        <p:spPr>
          <a:xfrm>
            <a:off x="399900" y="204375"/>
            <a:ext cx="8744100" cy="9039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0" lang="et" sz="5200">
                <a:solidFill>
                  <a:srgbClr val="98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Related work</a:t>
            </a:r>
            <a:endParaRPr i="0" sz="5200">
              <a:solidFill>
                <a:srgbClr val="98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28" name="Google Shape;228;p27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  <p:pic>
        <p:nvPicPr>
          <p:cNvPr id="229" name="Google Shape;229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4400" y="1066600"/>
            <a:ext cx="879600" cy="717300"/>
          </a:xfrm>
          <a:prstGeom prst="roundRect">
            <a:avLst>
              <a:gd fmla="val 6141" name="adj"/>
            </a:avLst>
          </a:prstGeom>
          <a:noFill/>
          <a:ln>
            <a:noFill/>
          </a:ln>
        </p:spPr>
      </p:pic>
      <p:sp>
        <p:nvSpPr>
          <p:cNvPr id="230" name="Google Shape;230;p27"/>
          <p:cNvSpPr/>
          <p:nvPr/>
        </p:nvSpPr>
        <p:spPr>
          <a:xfrm>
            <a:off x="1740500" y="1242700"/>
            <a:ext cx="766200" cy="365100"/>
          </a:xfrm>
          <a:prstGeom prst="roundRect">
            <a:avLst>
              <a:gd fmla="val 2169" name="adj"/>
            </a:avLst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t" sz="700"/>
              <a:t>Multimodal data collection</a:t>
            </a:r>
            <a:endParaRPr sz="700"/>
          </a:p>
        </p:txBody>
      </p:sp>
      <p:sp>
        <p:nvSpPr>
          <p:cNvPr id="231" name="Google Shape;231;p27"/>
          <p:cNvSpPr/>
          <p:nvPr/>
        </p:nvSpPr>
        <p:spPr>
          <a:xfrm>
            <a:off x="4188900" y="1242700"/>
            <a:ext cx="766200" cy="365100"/>
          </a:xfrm>
          <a:prstGeom prst="roundRect">
            <a:avLst>
              <a:gd fmla="val 2169" name="adj"/>
            </a:avLst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t" sz="700"/>
              <a:t>Feature extraction &amp; Merging</a:t>
            </a:r>
            <a:endParaRPr sz="700"/>
          </a:p>
        </p:txBody>
      </p:sp>
      <p:sp>
        <p:nvSpPr>
          <p:cNvPr id="232" name="Google Shape;232;p27"/>
          <p:cNvSpPr/>
          <p:nvPr/>
        </p:nvSpPr>
        <p:spPr>
          <a:xfrm>
            <a:off x="5572550" y="1242700"/>
            <a:ext cx="766200" cy="365100"/>
          </a:xfrm>
          <a:prstGeom prst="roundRect">
            <a:avLst>
              <a:gd fmla="val 2169" name="adj"/>
            </a:avLst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t" sz="700"/>
              <a:t>Model development</a:t>
            </a:r>
            <a:endParaRPr sz="700"/>
          </a:p>
        </p:txBody>
      </p:sp>
      <p:sp>
        <p:nvSpPr>
          <p:cNvPr id="233" name="Google Shape;233;p27"/>
          <p:cNvSpPr/>
          <p:nvPr/>
        </p:nvSpPr>
        <p:spPr>
          <a:xfrm>
            <a:off x="3010650" y="1242700"/>
            <a:ext cx="766200" cy="365100"/>
          </a:xfrm>
          <a:prstGeom prst="roundRect">
            <a:avLst>
              <a:gd fmla="val 2169" name="adj"/>
            </a:avLst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t" sz="700"/>
              <a:t>Windowing</a:t>
            </a:r>
            <a:endParaRPr sz="700"/>
          </a:p>
        </p:txBody>
      </p:sp>
      <p:sp>
        <p:nvSpPr>
          <p:cNvPr id="234" name="Google Shape;234;p27"/>
          <p:cNvSpPr/>
          <p:nvPr/>
        </p:nvSpPr>
        <p:spPr>
          <a:xfrm>
            <a:off x="6871475" y="1242700"/>
            <a:ext cx="766200" cy="365100"/>
          </a:xfrm>
          <a:prstGeom prst="roundRect">
            <a:avLst>
              <a:gd fmla="val 2169" name="adj"/>
            </a:avLst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t" sz="700"/>
              <a:t>Model evaluation</a:t>
            </a:r>
            <a:endParaRPr sz="700"/>
          </a:p>
        </p:txBody>
      </p:sp>
      <p:cxnSp>
        <p:nvCxnSpPr>
          <p:cNvPr id="235" name="Google Shape;235;p27"/>
          <p:cNvCxnSpPr>
            <a:stCxn id="229" idx="3"/>
            <a:endCxn id="230" idx="1"/>
          </p:cNvCxnSpPr>
          <p:nvPr/>
        </p:nvCxnSpPr>
        <p:spPr>
          <a:xfrm>
            <a:off x="1294000" y="1425250"/>
            <a:ext cx="4464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36" name="Google Shape;236;p27"/>
          <p:cNvCxnSpPr>
            <a:stCxn id="230" idx="3"/>
            <a:endCxn id="233" idx="1"/>
          </p:cNvCxnSpPr>
          <p:nvPr/>
        </p:nvCxnSpPr>
        <p:spPr>
          <a:xfrm>
            <a:off x="2506700" y="1425250"/>
            <a:ext cx="5040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37" name="Google Shape;237;p27"/>
          <p:cNvCxnSpPr>
            <a:stCxn id="233" idx="3"/>
            <a:endCxn id="231" idx="1"/>
          </p:cNvCxnSpPr>
          <p:nvPr/>
        </p:nvCxnSpPr>
        <p:spPr>
          <a:xfrm>
            <a:off x="3776850" y="1425250"/>
            <a:ext cx="4122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38" name="Google Shape;238;p27"/>
          <p:cNvCxnSpPr>
            <a:stCxn id="231" idx="3"/>
            <a:endCxn id="232" idx="1"/>
          </p:cNvCxnSpPr>
          <p:nvPr/>
        </p:nvCxnSpPr>
        <p:spPr>
          <a:xfrm>
            <a:off x="4955100" y="1425250"/>
            <a:ext cx="6174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39" name="Google Shape;239;p27"/>
          <p:cNvCxnSpPr>
            <a:stCxn id="232" idx="3"/>
            <a:endCxn id="234" idx="1"/>
          </p:cNvCxnSpPr>
          <p:nvPr/>
        </p:nvCxnSpPr>
        <p:spPr>
          <a:xfrm>
            <a:off x="6338750" y="1425250"/>
            <a:ext cx="5328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40" name="Google Shape;240;p27"/>
          <p:cNvSpPr txBox="1"/>
          <p:nvPr/>
        </p:nvSpPr>
        <p:spPr>
          <a:xfrm>
            <a:off x="4284075" y="843350"/>
            <a:ext cx="10437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t" sz="1000"/>
              <a:t>MMLA pipeline</a:t>
            </a:r>
            <a:endParaRPr sz="1000"/>
          </a:p>
        </p:txBody>
      </p:sp>
      <p:sp>
        <p:nvSpPr>
          <p:cNvPr id="241" name="Google Shape;241;p27"/>
          <p:cNvSpPr/>
          <p:nvPr/>
        </p:nvSpPr>
        <p:spPr>
          <a:xfrm>
            <a:off x="6871475" y="426375"/>
            <a:ext cx="2224200" cy="459900"/>
          </a:xfrm>
          <a:prstGeom prst="roundRect">
            <a:avLst>
              <a:gd fmla="val 16667" name="adj"/>
            </a:avLst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t"/>
              <a:t>Single Learning Context</a:t>
            </a:r>
            <a:endParaRPr/>
          </a:p>
        </p:txBody>
      </p:sp>
      <p:graphicFrame>
        <p:nvGraphicFramePr>
          <p:cNvPr id="242" name="Google Shape;242;p27"/>
          <p:cNvGraphicFramePr/>
          <p:nvPr/>
        </p:nvGraphicFramePr>
        <p:xfrm>
          <a:off x="414400" y="1959082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{336F1B98-006F-4CBE-980C-F4A184BCA417}</a:tableStyleId>
              </a:tblPr>
              <a:tblGrid>
                <a:gridCol w="1440550"/>
                <a:gridCol w="1263100"/>
                <a:gridCol w="903700"/>
                <a:gridCol w="2375875"/>
                <a:gridCol w="1308425"/>
                <a:gridCol w="1201025"/>
              </a:tblGrid>
              <a:tr h="5010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t" sz="1000"/>
                        <a:t>Target construct</a:t>
                      </a:r>
                      <a:endParaRPr b="1" sz="1000"/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t" sz="1000"/>
                        <a:t>Data</a:t>
                      </a:r>
                      <a:endParaRPr b="1" sz="1000"/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t" sz="1000"/>
                        <a:t>Window size</a:t>
                      </a:r>
                      <a:endParaRPr b="1" sz="1000"/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t" sz="1000"/>
                        <a:t>Modeling technique</a:t>
                      </a:r>
                      <a:endParaRPr b="1" sz="1000"/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t" sz="1000"/>
                        <a:t>Evaluation</a:t>
                      </a:r>
                      <a:endParaRPr b="1" sz="1000"/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t" sz="1000"/>
                        <a:t>Paper</a:t>
                      </a:r>
                      <a:endParaRPr b="1" sz="1000"/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</a:tr>
              <a:tr h="3131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" sz="800"/>
                        <a:t>Collaboration quality</a:t>
                      </a:r>
                      <a:endParaRPr sz="800"/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" sz="800"/>
                        <a:t>audio,logs</a:t>
                      </a:r>
                      <a:endParaRPr sz="800"/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" sz="800"/>
                        <a:t>30</a:t>
                      </a:r>
                      <a:endParaRPr sz="800"/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" sz="800"/>
                        <a:t>SVM</a:t>
                      </a:r>
                      <a:endParaRPr sz="800"/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" sz="800"/>
                        <a:t>hold-out</a:t>
                      </a:r>
                      <a:endParaRPr sz="800"/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" sz="800"/>
                        <a:t>Chejara et al., 2021</a:t>
                      </a:r>
                      <a:endParaRPr sz="800"/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</a:tr>
              <a:tr h="3131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t" sz="800">
                          <a:solidFill>
                            <a:srgbClr val="000000"/>
                          </a:solidFill>
                        </a:rPr>
                        <a:t>Collaboration quality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" sz="800"/>
                        <a:t>audio,logs</a:t>
                      </a:r>
                      <a:endParaRPr sz="800"/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" sz="800"/>
                        <a:t>30</a:t>
                      </a:r>
                      <a:endParaRPr sz="800"/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" sz="800"/>
                        <a:t>Random forest</a:t>
                      </a:r>
                      <a:endParaRPr sz="800"/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" sz="800"/>
                        <a:t>10-fold CV</a:t>
                      </a:r>
                      <a:endParaRPr sz="800"/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" sz="800"/>
                        <a:t>Viswanathan et al., 2018</a:t>
                      </a:r>
                      <a:endParaRPr sz="800"/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</a:tr>
              <a:tr h="3131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" sz="800">
                          <a:solidFill>
                            <a:srgbClr val="000000"/>
                          </a:solidFill>
                        </a:rPr>
                        <a:t>Task performance</a:t>
                      </a:r>
                      <a:endParaRPr sz="800">
                        <a:solidFill>
                          <a:srgbClr val="000000"/>
                        </a:solidFill>
                      </a:endParaRPr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" sz="800"/>
                        <a:t>audio, video, Kinect</a:t>
                      </a:r>
                      <a:endParaRPr sz="800"/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" sz="800"/>
                        <a:t>240</a:t>
                      </a:r>
                      <a:endParaRPr sz="800"/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" sz="800"/>
                        <a:t>Neural Network</a:t>
                      </a:r>
                      <a:endParaRPr sz="800"/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" sz="800"/>
                        <a:t>4-fold CV</a:t>
                      </a:r>
                      <a:endParaRPr sz="800"/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" sz="800"/>
                        <a:t>Spikol et al., 2018</a:t>
                      </a:r>
                      <a:endParaRPr sz="800"/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</a:tr>
              <a:tr h="3131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t" sz="800">
                          <a:solidFill>
                            <a:srgbClr val="000000"/>
                          </a:solidFill>
                        </a:rPr>
                        <a:t>Collaboration quality</a:t>
                      </a:r>
                      <a:endParaRPr sz="800">
                        <a:solidFill>
                          <a:srgbClr val="000000"/>
                        </a:solidFill>
                      </a:endParaRPr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" sz="800"/>
                        <a:t>audio, Video, mouse clicks</a:t>
                      </a:r>
                      <a:endParaRPr sz="800"/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" sz="800"/>
                        <a:t>60</a:t>
                      </a:r>
                      <a:endParaRPr sz="800"/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" sz="800"/>
                        <a:t>SVM</a:t>
                      </a:r>
                      <a:endParaRPr sz="800"/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" sz="800"/>
                        <a:t>10-fold CV</a:t>
                      </a:r>
                      <a:endParaRPr sz="800"/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" sz="800"/>
                        <a:t>Grover et al., 2016</a:t>
                      </a:r>
                      <a:endParaRPr sz="800"/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</a:tr>
              <a:tr h="3131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t" sz="800">
                          <a:solidFill>
                            <a:srgbClr val="000000"/>
                          </a:solidFill>
                        </a:rPr>
                        <a:t>Collaboration quality</a:t>
                      </a:r>
                      <a:endParaRPr sz="800">
                        <a:solidFill>
                          <a:srgbClr val="000000"/>
                        </a:solidFill>
                      </a:endParaRPr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" sz="800"/>
                        <a:t>audio</a:t>
                      </a:r>
                      <a:endParaRPr sz="800"/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" sz="800"/>
                        <a:t>30</a:t>
                      </a:r>
                      <a:endParaRPr sz="800"/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" sz="800"/>
                        <a:t>AdaBoost</a:t>
                      </a:r>
                      <a:endParaRPr sz="800"/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" sz="800"/>
                        <a:t>5-fold CV</a:t>
                      </a:r>
                      <a:endParaRPr sz="800"/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" sz="800"/>
                        <a:t>Smith et al., 2016</a:t>
                      </a:r>
                      <a:endParaRPr sz="800"/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</a:tr>
              <a:tr h="3131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t" sz="800">
                          <a:solidFill>
                            <a:srgbClr val="000000"/>
                          </a:solidFill>
                        </a:rPr>
                        <a:t>Collaboration quality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" sz="800"/>
                        <a:t>audio</a:t>
                      </a:r>
                      <a:endParaRPr sz="800"/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" sz="800"/>
                        <a:t>30</a:t>
                      </a:r>
                      <a:endParaRPr sz="800"/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" sz="800"/>
                        <a:t>SVM, Random Forest</a:t>
                      </a:r>
                      <a:endParaRPr sz="800"/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" sz="800"/>
                        <a:t>hold-out</a:t>
                      </a:r>
                      <a:endParaRPr sz="800"/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" sz="800"/>
                        <a:t>Bassiou et al., 2016</a:t>
                      </a:r>
                      <a:endParaRPr sz="800"/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</a:tr>
              <a:tr h="4384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t" sz="800">
                          <a:solidFill>
                            <a:srgbClr val="000000"/>
                          </a:solidFill>
                        </a:rPr>
                        <a:t>Collaboration quality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" sz="800"/>
                        <a:t>audio, logs</a:t>
                      </a:r>
                      <a:endParaRPr sz="800"/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" sz="800"/>
                        <a:t>30</a:t>
                      </a:r>
                      <a:endParaRPr sz="800"/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" sz="800"/>
                        <a:t>Naive Bayes, Decision Tree</a:t>
                      </a:r>
                      <a:endParaRPr sz="800"/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" sz="800"/>
                        <a:t>10-fold CV, leave-one-group-out</a:t>
                      </a:r>
                      <a:endParaRPr sz="800"/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" sz="800"/>
                        <a:t>Martinez-Maldonado et al., 2011</a:t>
                      </a:r>
                      <a:endParaRPr sz="800"/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28"/>
          <p:cNvSpPr txBox="1"/>
          <p:nvPr>
            <p:ph type="title"/>
          </p:nvPr>
        </p:nvSpPr>
        <p:spPr>
          <a:xfrm>
            <a:off x="399900" y="204375"/>
            <a:ext cx="8744100" cy="9039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0" lang="et" sz="5200">
                <a:solidFill>
                  <a:srgbClr val="98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Research questions</a:t>
            </a:r>
            <a:endParaRPr i="0" sz="5200">
              <a:solidFill>
                <a:srgbClr val="98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48" name="Google Shape;248;p28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  <p:sp>
        <p:nvSpPr>
          <p:cNvPr id="249" name="Google Shape;249;p28"/>
          <p:cNvSpPr/>
          <p:nvPr/>
        </p:nvSpPr>
        <p:spPr>
          <a:xfrm>
            <a:off x="538300" y="1280975"/>
            <a:ext cx="7638300" cy="545100"/>
          </a:xfrm>
          <a:prstGeom prst="roundRect">
            <a:avLst>
              <a:gd fmla="val 16667" name="adj"/>
            </a:avLst>
          </a:prstGeom>
          <a:solidFill>
            <a:srgbClr val="FCE5C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t">
                <a:latin typeface="Helvetica Neue"/>
                <a:ea typeface="Helvetica Neue"/>
                <a:cs typeface="Helvetica Neue"/>
                <a:sym typeface="Helvetica Neue"/>
              </a:rPr>
              <a:t>RQ1:</a:t>
            </a:r>
            <a:r>
              <a:rPr lang="et"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lang="et">
                <a:latin typeface="Helvetica Neue"/>
                <a:ea typeface="Helvetica Neue"/>
                <a:cs typeface="Helvetica Neue"/>
                <a:sym typeface="Helvetica Neue"/>
              </a:rPr>
              <a:t>How do </a:t>
            </a:r>
            <a:r>
              <a:rPr lang="et">
                <a:latin typeface="Helvetica Neue"/>
                <a:ea typeface="Helvetica Neue"/>
                <a:cs typeface="Helvetica Neue"/>
                <a:sym typeface="Helvetica Neue"/>
              </a:rPr>
              <a:t>collaboration</a:t>
            </a:r>
            <a:r>
              <a:rPr lang="et">
                <a:latin typeface="Helvetica Neue"/>
                <a:ea typeface="Helvetica Neue"/>
                <a:cs typeface="Helvetica Neue"/>
                <a:sym typeface="Helvetica Neue"/>
              </a:rPr>
              <a:t> estimation models which are developed using a </a:t>
            </a:r>
            <a:r>
              <a:rPr b="1" lang="et">
                <a:latin typeface="Helvetica Neue"/>
                <a:ea typeface="Helvetica Neue"/>
                <a:cs typeface="Helvetica Neue"/>
                <a:sym typeface="Helvetica Neue"/>
              </a:rPr>
              <a:t>standard MMLA pipeline</a:t>
            </a:r>
            <a:r>
              <a:rPr lang="et">
                <a:latin typeface="Helvetica Neue"/>
                <a:ea typeface="Helvetica Neue"/>
                <a:cs typeface="Helvetica Neue"/>
                <a:sym typeface="Helvetica Neue"/>
              </a:rPr>
              <a:t> perform across different contexts?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50" name="Google Shape;250;p28"/>
          <p:cNvSpPr/>
          <p:nvPr/>
        </p:nvSpPr>
        <p:spPr>
          <a:xfrm>
            <a:off x="538300" y="2026650"/>
            <a:ext cx="7638300" cy="545100"/>
          </a:xfrm>
          <a:prstGeom prst="roundRect">
            <a:avLst>
              <a:gd fmla="val 16667" name="adj"/>
            </a:avLst>
          </a:prstGeom>
          <a:solidFill>
            <a:srgbClr val="FCE5C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t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RQ2:</a:t>
            </a:r>
            <a:r>
              <a:rPr lang="et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lang="et">
                <a:latin typeface="Helvetica Neue"/>
                <a:ea typeface="Helvetica Neue"/>
                <a:cs typeface="Helvetica Neue"/>
                <a:sym typeface="Helvetica Neue"/>
              </a:rPr>
              <a:t>Which </a:t>
            </a:r>
            <a:r>
              <a:rPr b="1" lang="et">
                <a:latin typeface="Helvetica Neue"/>
                <a:ea typeface="Helvetica Neue"/>
                <a:cs typeface="Helvetica Neue"/>
                <a:sym typeface="Helvetica Neue"/>
              </a:rPr>
              <a:t>MMLA pipelines</a:t>
            </a:r>
            <a:r>
              <a:rPr lang="et">
                <a:latin typeface="Helvetica Neue"/>
                <a:ea typeface="Helvetica Neue"/>
                <a:cs typeface="Helvetica Neue"/>
                <a:sym typeface="Helvetica Neue"/>
              </a:rPr>
              <a:t> offer </a:t>
            </a:r>
            <a:r>
              <a:rPr b="1" lang="et">
                <a:latin typeface="Helvetica Neue"/>
                <a:ea typeface="Helvetica Neue"/>
                <a:cs typeface="Helvetica Neue"/>
                <a:sym typeface="Helvetica Neue"/>
              </a:rPr>
              <a:t>further improvement </a:t>
            </a:r>
            <a:r>
              <a:rPr lang="et">
                <a:latin typeface="Helvetica Neue"/>
                <a:ea typeface="Helvetica Neue"/>
                <a:cs typeface="Helvetica Neue"/>
                <a:sym typeface="Helvetica Neue"/>
              </a:rPr>
              <a:t>in model’s performance across contexts?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51" name="Google Shape;251;p28"/>
          <p:cNvSpPr/>
          <p:nvPr/>
        </p:nvSpPr>
        <p:spPr>
          <a:xfrm>
            <a:off x="538300" y="2772325"/>
            <a:ext cx="7638300" cy="545100"/>
          </a:xfrm>
          <a:prstGeom prst="roundRect">
            <a:avLst>
              <a:gd fmla="val 16667" name="adj"/>
            </a:avLst>
          </a:prstGeom>
          <a:solidFill>
            <a:srgbClr val="FCE5C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t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RQ3:</a:t>
            </a:r>
            <a:r>
              <a:rPr lang="et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lang="et">
                <a:latin typeface="Helvetica Neue"/>
                <a:ea typeface="Helvetica Neue"/>
                <a:cs typeface="Helvetica Neue"/>
                <a:sym typeface="Helvetica Neue"/>
              </a:rPr>
              <a:t>What is the </a:t>
            </a:r>
            <a:r>
              <a:rPr b="1" lang="et">
                <a:latin typeface="Helvetica Neue"/>
                <a:ea typeface="Helvetica Neue"/>
                <a:cs typeface="Helvetica Neue"/>
                <a:sym typeface="Helvetica Neue"/>
              </a:rPr>
              <a:t>impact of a pipeline step</a:t>
            </a:r>
            <a:r>
              <a:rPr lang="et">
                <a:latin typeface="Helvetica Neue"/>
                <a:ea typeface="Helvetica Neue"/>
                <a:cs typeface="Helvetica Neue"/>
                <a:sym typeface="Helvetica Neue"/>
              </a:rPr>
              <a:t> and </a:t>
            </a:r>
            <a:r>
              <a:rPr b="1" lang="et">
                <a:latin typeface="Helvetica Neue"/>
                <a:ea typeface="Helvetica Neue"/>
                <a:cs typeface="Helvetica Neue"/>
                <a:sym typeface="Helvetica Neue"/>
              </a:rPr>
              <a:t>contextual features</a:t>
            </a:r>
            <a:r>
              <a:rPr lang="et">
                <a:latin typeface="Helvetica Neue"/>
                <a:ea typeface="Helvetica Neue"/>
                <a:cs typeface="Helvetica Neue"/>
                <a:sym typeface="Helvetica Neue"/>
              </a:rPr>
              <a:t> on the model’s performance across contexts</a:t>
            </a:r>
            <a:r>
              <a:rPr lang="et">
                <a:latin typeface="Helvetica Neue"/>
                <a:ea typeface="Helvetica Neue"/>
                <a:cs typeface="Helvetica Neue"/>
                <a:sym typeface="Helvetica Neue"/>
              </a:rPr>
              <a:t>?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52" name="Google Shape;252;p28"/>
          <p:cNvSpPr/>
          <p:nvPr/>
        </p:nvSpPr>
        <p:spPr>
          <a:xfrm>
            <a:off x="6729525" y="3697896"/>
            <a:ext cx="1346400" cy="1226700"/>
          </a:xfrm>
          <a:prstGeom prst="roundRect">
            <a:avLst>
              <a:gd fmla="val 5913" name="adj"/>
            </a:avLst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rgbClr val="98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t" sz="800">
                <a:solidFill>
                  <a:srgbClr val="98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Learning space </a:t>
            </a:r>
            <a:endParaRPr sz="800">
              <a:solidFill>
                <a:srgbClr val="98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t" sz="800">
                <a:solidFill>
                  <a:srgbClr val="98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Lecturer</a:t>
            </a:r>
            <a:endParaRPr sz="800">
              <a:solidFill>
                <a:srgbClr val="98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t" sz="800">
                <a:solidFill>
                  <a:srgbClr val="98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Participants</a:t>
            </a:r>
            <a:endParaRPr sz="800">
              <a:solidFill>
                <a:srgbClr val="98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t" sz="800">
                <a:solidFill>
                  <a:srgbClr val="98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Type of learning activity </a:t>
            </a:r>
            <a:endParaRPr sz="800">
              <a:solidFill>
                <a:srgbClr val="98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t" sz="800">
                <a:solidFill>
                  <a:srgbClr val="98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Learning setting (classroom, lab)</a:t>
            </a:r>
            <a:endParaRPr sz="800">
              <a:solidFill>
                <a:srgbClr val="98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t" sz="800">
                <a:solidFill>
                  <a:srgbClr val="98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Subject</a:t>
            </a:r>
            <a:endParaRPr sz="800">
              <a:solidFill>
                <a:srgbClr val="98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53" name="Google Shape;253;p28"/>
          <p:cNvSpPr/>
          <p:nvPr/>
        </p:nvSpPr>
        <p:spPr>
          <a:xfrm>
            <a:off x="6773194" y="3563800"/>
            <a:ext cx="650700" cy="324900"/>
          </a:xfrm>
          <a:prstGeom prst="roundRect">
            <a:avLst>
              <a:gd fmla="val 16667" name="adj"/>
            </a:avLst>
          </a:prstGeom>
          <a:solidFill>
            <a:srgbClr val="98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t" sz="8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Learning context</a:t>
            </a:r>
            <a:endParaRPr sz="800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29"/>
          <p:cNvSpPr txBox="1"/>
          <p:nvPr>
            <p:ph type="title"/>
          </p:nvPr>
        </p:nvSpPr>
        <p:spPr>
          <a:xfrm>
            <a:off x="399900" y="204375"/>
            <a:ext cx="8744100" cy="9039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0" lang="et" sz="5200">
                <a:solidFill>
                  <a:srgbClr val="98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Datasets</a:t>
            </a:r>
            <a:endParaRPr i="0" sz="5200">
              <a:solidFill>
                <a:srgbClr val="98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59" name="Google Shape;259;p29"/>
          <p:cNvSpPr txBox="1"/>
          <p:nvPr/>
        </p:nvSpPr>
        <p:spPr>
          <a:xfrm>
            <a:off x="3860600" y="1033450"/>
            <a:ext cx="4359600" cy="20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t" sz="1600">
                <a:latin typeface="Helvetica Neue"/>
                <a:ea typeface="Helvetica Neue"/>
                <a:cs typeface="Helvetica Neue"/>
                <a:sym typeface="Helvetica Neue"/>
              </a:rPr>
              <a:t>Estonian vocational school</a:t>
            </a:r>
            <a:endParaRPr sz="16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●"/>
            </a:pPr>
            <a:r>
              <a:rPr b="1" lang="et" sz="2000">
                <a:latin typeface="Helvetica Neue"/>
                <a:ea typeface="Helvetica Neue"/>
                <a:cs typeface="Helvetica Neue"/>
                <a:sym typeface="Helvetica Neue"/>
              </a:rPr>
              <a:t>14 </a:t>
            </a:r>
            <a:r>
              <a:rPr lang="et">
                <a:latin typeface="Helvetica Neue"/>
                <a:ea typeface="Helvetica Neue"/>
                <a:cs typeface="Helvetica Neue"/>
                <a:sym typeface="Helvetica Neue"/>
              </a:rPr>
              <a:t>classroom sessions with collaborative learning activities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●"/>
            </a:pPr>
            <a:r>
              <a:rPr b="1" lang="et" sz="1800">
                <a:latin typeface="Helvetica Neue"/>
                <a:ea typeface="Helvetica Neue"/>
                <a:cs typeface="Helvetica Neue"/>
                <a:sym typeface="Helvetica Neue"/>
              </a:rPr>
              <a:t>105 </a:t>
            </a:r>
            <a:r>
              <a:rPr lang="et">
                <a:latin typeface="Helvetica Neue"/>
                <a:ea typeface="Helvetica Neue"/>
                <a:cs typeface="Helvetica Neue"/>
                <a:sym typeface="Helvetica Neue"/>
              </a:rPr>
              <a:t>total students</a:t>
            </a:r>
            <a:endParaRPr b="1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●"/>
            </a:pPr>
            <a:r>
              <a:rPr b="1" lang="et" sz="1800">
                <a:latin typeface="Helvetica Neue"/>
                <a:ea typeface="Helvetica Neue"/>
                <a:cs typeface="Helvetica Neue"/>
                <a:sym typeface="Helvetica Neue"/>
              </a:rPr>
              <a:t>6 </a:t>
            </a:r>
            <a:r>
              <a:rPr lang="et">
                <a:latin typeface="Helvetica Neue"/>
                <a:ea typeface="Helvetica Neue"/>
                <a:cs typeface="Helvetica Neue"/>
                <a:sym typeface="Helvetica Neue"/>
              </a:rPr>
              <a:t>different classrooms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●"/>
            </a:pPr>
            <a:r>
              <a:rPr b="1" lang="et" sz="1800">
                <a:latin typeface="Helvetica Neue"/>
                <a:ea typeface="Helvetica Neue"/>
                <a:cs typeface="Helvetica Neue"/>
                <a:sym typeface="Helvetica Neue"/>
              </a:rPr>
              <a:t>5 </a:t>
            </a:r>
            <a:r>
              <a:rPr lang="et">
                <a:latin typeface="Helvetica Neue"/>
                <a:ea typeface="Helvetica Neue"/>
                <a:cs typeface="Helvetica Neue"/>
                <a:sym typeface="Helvetica Neue"/>
              </a:rPr>
              <a:t>different subject teachers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descr="OG file format - Free interface icons" id="260" name="Google Shape;260;p2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598843" y="3500147"/>
            <a:ext cx="277147" cy="277147"/>
          </a:xfrm>
          <a:prstGeom prst="rect">
            <a:avLst/>
          </a:prstGeom>
          <a:noFill/>
          <a:ln>
            <a:noFill/>
          </a:ln>
        </p:spPr>
      </p:pic>
      <p:sp>
        <p:nvSpPr>
          <p:cNvPr id="261" name="Google Shape;261;p29"/>
          <p:cNvSpPr/>
          <p:nvPr/>
        </p:nvSpPr>
        <p:spPr>
          <a:xfrm>
            <a:off x="4319808" y="3717163"/>
            <a:ext cx="1100100" cy="467700"/>
          </a:xfrm>
          <a:prstGeom prst="roundRect">
            <a:avLst>
              <a:gd fmla="val 16667" name="adj"/>
            </a:avLst>
          </a:prstGeom>
          <a:solidFill>
            <a:srgbClr val="2F5496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t" sz="1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Data collection</a:t>
            </a:r>
            <a:endParaRPr sz="12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62" name="Google Shape;262;p2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99299" y="1346525"/>
            <a:ext cx="2937300" cy="2082300"/>
          </a:xfrm>
          <a:prstGeom prst="roundRect">
            <a:avLst>
              <a:gd fmla="val 9290" name="adj"/>
            </a:avLst>
          </a:prstGeom>
          <a:noFill/>
          <a:ln>
            <a:noFill/>
          </a:ln>
        </p:spPr>
      </p:pic>
      <p:cxnSp>
        <p:nvCxnSpPr>
          <p:cNvPr id="263" name="Google Shape;263;p29"/>
          <p:cNvCxnSpPr/>
          <p:nvPr/>
        </p:nvCxnSpPr>
        <p:spPr>
          <a:xfrm>
            <a:off x="3875990" y="3638721"/>
            <a:ext cx="432900" cy="333000"/>
          </a:xfrm>
          <a:prstGeom prst="bentConnector3">
            <a:avLst>
              <a:gd fmla="val 50000" name="adj1"/>
            </a:avLst>
          </a:prstGeom>
          <a:noFill/>
          <a:ln cap="flat" cmpd="sng" w="9525">
            <a:solidFill>
              <a:srgbClr val="00206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64" name="Google Shape;264;p29"/>
          <p:cNvCxnSpPr/>
          <p:nvPr/>
        </p:nvCxnSpPr>
        <p:spPr>
          <a:xfrm flipH="1" rot="10800000">
            <a:off x="3880964" y="3971758"/>
            <a:ext cx="428100" cy="426300"/>
          </a:xfrm>
          <a:prstGeom prst="bentConnector3">
            <a:avLst>
              <a:gd fmla="val 50000" name="adj1"/>
            </a:avLst>
          </a:prstGeom>
          <a:noFill/>
          <a:ln cap="flat" cmpd="sng" w="9525">
            <a:solidFill>
              <a:srgbClr val="00206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pic>
        <p:nvPicPr>
          <p:cNvPr descr="ile:Speaker Icon.svg - Wikimedia Commons" id="265" name="Google Shape;265;p2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565673" y="4248850"/>
            <a:ext cx="310316" cy="31031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ttps://www.cotrack.website/static/assets/images/cotrack_logo.png" id="266" name="Google Shape;266;p29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387017" y="3768224"/>
            <a:ext cx="1161871" cy="364452"/>
          </a:xfrm>
          <a:prstGeom prst="rect">
            <a:avLst/>
          </a:prstGeom>
          <a:noFill/>
          <a:ln cap="flat" cmpd="sng" w="9525">
            <a:solidFill>
              <a:srgbClr val="002060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267" name="Google Shape;267;p29"/>
          <p:cNvSpPr/>
          <p:nvPr/>
        </p:nvSpPr>
        <p:spPr>
          <a:xfrm>
            <a:off x="1847150" y="3522050"/>
            <a:ext cx="277200" cy="195000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8" name="Google Shape;268;p29"/>
          <p:cNvSpPr/>
          <p:nvPr/>
        </p:nvSpPr>
        <p:spPr>
          <a:xfrm>
            <a:off x="2696475" y="3866525"/>
            <a:ext cx="571800" cy="2019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30"/>
          <p:cNvSpPr txBox="1"/>
          <p:nvPr>
            <p:ph type="title"/>
          </p:nvPr>
        </p:nvSpPr>
        <p:spPr>
          <a:xfrm>
            <a:off x="399900" y="204375"/>
            <a:ext cx="8744100" cy="9039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0" lang="et" sz="5200">
                <a:solidFill>
                  <a:srgbClr val="98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Methods</a:t>
            </a:r>
            <a:endParaRPr i="0" sz="5200">
              <a:solidFill>
                <a:srgbClr val="98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74" name="Google Shape;274;p30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  <p:sp>
        <p:nvSpPr>
          <p:cNvPr id="275" name="Google Shape;275;p30"/>
          <p:cNvSpPr/>
          <p:nvPr/>
        </p:nvSpPr>
        <p:spPr>
          <a:xfrm>
            <a:off x="1200150" y="803400"/>
            <a:ext cx="1572000" cy="225300"/>
          </a:xfrm>
          <a:prstGeom prst="rect">
            <a:avLst/>
          </a:prstGeom>
          <a:solidFill>
            <a:srgbClr val="98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t" sz="16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Annotation</a:t>
            </a:r>
            <a:endParaRPr sz="1600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grpSp>
        <p:nvGrpSpPr>
          <p:cNvPr id="276" name="Google Shape;276;p30"/>
          <p:cNvGrpSpPr/>
          <p:nvPr/>
        </p:nvGrpSpPr>
        <p:grpSpPr>
          <a:xfrm>
            <a:off x="1725524" y="1477134"/>
            <a:ext cx="7307031" cy="2396867"/>
            <a:chOff x="204062" y="995082"/>
            <a:chExt cx="11698737" cy="2492323"/>
          </a:xfrm>
        </p:grpSpPr>
        <p:sp>
          <p:nvSpPr>
            <p:cNvPr id="277" name="Google Shape;277;p30"/>
            <p:cNvSpPr/>
            <p:nvPr/>
          </p:nvSpPr>
          <p:spPr>
            <a:xfrm>
              <a:off x="4926105" y="995082"/>
              <a:ext cx="1828800" cy="537900"/>
            </a:xfrm>
            <a:prstGeom prst="roundRect">
              <a:avLst>
                <a:gd fmla="val 16667" name="adj"/>
              </a:avLst>
            </a:prstGeom>
            <a:solidFill>
              <a:srgbClr val="DDEAF6"/>
            </a:solidFill>
            <a:ln cap="flat" cmpd="sng" w="12700">
              <a:solidFill>
                <a:srgbClr val="2E75B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t" sz="1100">
                  <a:solidFill>
                    <a:srgbClr val="000000"/>
                  </a:solidFill>
                </a:rPr>
                <a:t>Collaboration quality</a:t>
              </a:r>
              <a:endParaRPr sz="1100">
                <a:solidFill>
                  <a:srgbClr val="000000"/>
                </a:solidFill>
              </a:endParaRPr>
            </a:p>
          </p:txBody>
        </p:sp>
        <p:sp>
          <p:nvSpPr>
            <p:cNvPr id="278" name="Google Shape;278;p30"/>
            <p:cNvSpPr/>
            <p:nvPr/>
          </p:nvSpPr>
          <p:spPr>
            <a:xfrm>
              <a:off x="914358" y="2303927"/>
              <a:ext cx="1667400" cy="412500"/>
            </a:xfrm>
            <a:prstGeom prst="roundRect">
              <a:avLst>
                <a:gd fmla="val 16667" name="adj"/>
              </a:avLst>
            </a:prstGeom>
            <a:solidFill>
              <a:srgbClr val="DDEAF6"/>
            </a:solidFill>
            <a:ln cap="flat" cmpd="sng" w="9525">
              <a:solidFill>
                <a:srgbClr val="2E75B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t" sz="900">
                  <a:solidFill>
                    <a:srgbClr val="000000"/>
                  </a:solidFill>
                </a:rPr>
                <a:t>Communication</a:t>
              </a:r>
              <a:endParaRPr sz="900">
                <a:solidFill>
                  <a:srgbClr val="000000"/>
                </a:solidFill>
              </a:endParaRPr>
            </a:p>
          </p:txBody>
        </p:sp>
        <p:sp>
          <p:nvSpPr>
            <p:cNvPr id="279" name="Google Shape;279;p30"/>
            <p:cNvSpPr/>
            <p:nvPr/>
          </p:nvSpPr>
          <p:spPr>
            <a:xfrm>
              <a:off x="5127811" y="2303929"/>
              <a:ext cx="1425300" cy="412500"/>
            </a:xfrm>
            <a:prstGeom prst="roundRect">
              <a:avLst>
                <a:gd fmla="val 16667" name="adj"/>
              </a:avLst>
            </a:prstGeom>
            <a:solidFill>
              <a:srgbClr val="DDEAF6"/>
            </a:solidFill>
            <a:ln cap="flat" cmpd="sng" w="9525">
              <a:solidFill>
                <a:srgbClr val="2E75B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t" sz="900">
                  <a:solidFill>
                    <a:srgbClr val="000000"/>
                  </a:solidFill>
                </a:rPr>
                <a:t>Coordination</a:t>
              </a:r>
              <a:endParaRPr sz="900">
                <a:solidFill>
                  <a:srgbClr val="000000"/>
                </a:solidFill>
              </a:endParaRPr>
            </a:p>
          </p:txBody>
        </p:sp>
        <p:sp>
          <p:nvSpPr>
            <p:cNvPr id="280" name="Google Shape;280;p30"/>
            <p:cNvSpPr/>
            <p:nvPr/>
          </p:nvSpPr>
          <p:spPr>
            <a:xfrm>
              <a:off x="3110752" y="2303929"/>
              <a:ext cx="1488000" cy="412500"/>
            </a:xfrm>
            <a:prstGeom prst="roundRect">
              <a:avLst>
                <a:gd fmla="val 16667" name="adj"/>
              </a:avLst>
            </a:prstGeom>
            <a:solidFill>
              <a:srgbClr val="DDEAF6"/>
            </a:solidFill>
            <a:ln cap="flat" cmpd="sng" w="9525">
              <a:solidFill>
                <a:srgbClr val="2E75B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t" sz="900">
                  <a:solidFill>
                    <a:srgbClr val="000000"/>
                  </a:solidFill>
                </a:rPr>
                <a:t>Interpersonal relationship</a:t>
              </a:r>
              <a:endParaRPr sz="900">
                <a:solidFill>
                  <a:srgbClr val="000000"/>
                </a:solidFill>
              </a:endParaRPr>
            </a:p>
          </p:txBody>
        </p:sp>
        <p:sp>
          <p:nvSpPr>
            <p:cNvPr id="281" name="Google Shape;281;p30"/>
            <p:cNvSpPr/>
            <p:nvPr/>
          </p:nvSpPr>
          <p:spPr>
            <a:xfrm>
              <a:off x="7082117" y="2294964"/>
              <a:ext cx="1425300" cy="412500"/>
            </a:xfrm>
            <a:prstGeom prst="roundRect">
              <a:avLst>
                <a:gd fmla="val 16667" name="adj"/>
              </a:avLst>
            </a:prstGeom>
            <a:solidFill>
              <a:srgbClr val="DDEAF6"/>
            </a:solidFill>
            <a:ln cap="flat" cmpd="sng" w="9525">
              <a:solidFill>
                <a:srgbClr val="2E75B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t" sz="900">
                  <a:solidFill>
                    <a:srgbClr val="000000"/>
                  </a:solidFill>
                </a:rPr>
                <a:t>Motivation</a:t>
              </a:r>
              <a:endParaRPr sz="900">
                <a:solidFill>
                  <a:srgbClr val="000000"/>
                </a:solidFill>
              </a:endParaRPr>
            </a:p>
          </p:txBody>
        </p:sp>
        <p:sp>
          <p:nvSpPr>
            <p:cNvPr id="282" name="Google Shape;282;p30"/>
            <p:cNvSpPr/>
            <p:nvPr/>
          </p:nvSpPr>
          <p:spPr>
            <a:xfrm>
              <a:off x="9099175" y="2303929"/>
              <a:ext cx="1667400" cy="412500"/>
            </a:xfrm>
            <a:prstGeom prst="roundRect">
              <a:avLst>
                <a:gd fmla="val 16667" name="adj"/>
              </a:avLst>
            </a:prstGeom>
            <a:solidFill>
              <a:srgbClr val="DDEAF6"/>
            </a:solidFill>
            <a:ln cap="flat" cmpd="sng" w="9525">
              <a:solidFill>
                <a:srgbClr val="2E75B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t" sz="900">
                  <a:solidFill>
                    <a:srgbClr val="000000"/>
                  </a:solidFill>
                </a:rPr>
                <a:t>Joint information processing</a:t>
              </a:r>
              <a:endParaRPr sz="900">
                <a:solidFill>
                  <a:srgbClr val="000000"/>
                </a:solidFill>
              </a:endParaRPr>
            </a:p>
          </p:txBody>
        </p:sp>
        <p:sp>
          <p:nvSpPr>
            <p:cNvPr id="283" name="Google Shape;283;p30"/>
            <p:cNvSpPr/>
            <p:nvPr/>
          </p:nvSpPr>
          <p:spPr>
            <a:xfrm>
              <a:off x="204062" y="3074905"/>
              <a:ext cx="1340100" cy="412500"/>
            </a:xfrm>
            <a:prstGeom prst="roundRect">
              <a:avLst>
                <a:gd fmla="val 16667" name="adj"/>
              </a:avLst>
            </a:prstGeom>
            <a:solidFill>
              <a:srgbClr val="DDEAF6"/>
            </a:solidFill>
            <a:ln cap="flat" cmpd="sng" w="12700">
              <a:solidFill>
                <a:srgbClr val="2E75B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t" sz="700">
                  <a:solidFill>
                    <a:srgbClr val="000000"/>
                  </a:solidFill>
                </a:rPr>
                <a:t>Argumentation</a:t>
              </a:r>
              <a:endParaRPr sz="700">
                <a:solidFill>
                  <a:srgbClr val="000000"/>
                </a:solidFill>
              </a:endParaRPr>
            </a:p>
          </p:txBody>
        </p:sp>
        <p:sp>
          <p:nvSpPr>
            <p:cNvPr id="284" name="Google Shape;284;p30"/>
            <p:cNvSpPr/>
            <p:nvPr/>
          </p:nvSpPr>
          <p:spPr>
            <a:xfrm>
              <a:off x="1658471" y="3074893"/>
              <a:ext cx="1340100" cy="412500"/>
            </a:xfrm>
            <a:prstGeom prst="roundRect">
              <a:avLst>
                <a:gd fmla="val 16667" name="adj"/>
              </a:avLst>
            </a:prstGeom>
            <a:solidFill>
              <a:srgbClr val="DDEAF6"/>
            </a:solidFill>
            <a:ln cap="flat" cmpd="sng" w="12700">
              <a:solidFill>
                <a:srgbClr val="2E75B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t" sz="700">
                  <a:solidFill>
                    <a:srgbClr val="000000"/>
                  </a:solidFill>
                </a:rPr>
                <a:t>Sustaining mutual understanding</a:t>
              </a:r>
              <a:endParaRPr sz="700">
                <a:solidFill>
                  <a:srgbClr val="000000"/>
                </a:solidFill>
              </a:endParaRPr>
            </a:p>
          </p:txBody>
        </p:sp>
        <p:sp>
          <p:nvSpPr>
            <p:cNvPr id="285" name="Google Shape;285;p30"/>
            <p:cNvSpPr/>
            <p:nvPr/>
          </p:nvSpPr>
          <p:spPr>
            <a:xfrm>
              <a:off x="3184711" y="3074893"/>
              <a:ext cx="1340100" cy="412500"/>
            </a:xfrm>
            <a:prstGeom prst="roundRect">
              <a:avLst>
                <a:gd fmla="val 16667" name="adj"/>
              </a:avLst>
            </a:prstGeom>
            <a:solidFill>
              <a:srgbClr val="DDEAF6"/>
            </a:solidFill>
            <a:ln cap="flat" cmpd="sng" w="12700">
              <a:solidFill>
                <a:srgbClr val="2E75B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t" sz="700">
                  <a:solidFill>
                    <a:srgbClr val="000000"/>
                  </a:solidFill>
                </a:rPr>
                <a:t>Cooperative orientation</a:t>
              </a:r>
              <a:endParaRPr sz="700">
                <a:solidFill>
                  <a:srgbClr val="000000"/>
                </a:solidFill>
              </a:endParaRPr>
            </a:p>
          </p:txBody>
        </p:sp>
        <p:sp>
          <p:nvSpPr>
            <p:cNvPr id="286" name="Google Shape;286;p30"/>
            <p:cNvSpPr/>
            <p:nvPr/>
          </p:nvSpPr>
          <p:spPr>
            <a:xfrm>
              <a:off x="4898650" y="3074895"/>
              <a:ext cx="1883700" cy="412500"/>
            </a:xfrm>
            <a:prstGeom prst="roundRect">
              <a:avLst>
                <a:gd fmla="val 16667" name="adj"/>
              </a:avLst>
            </a:prstGeom>
            <a:solidFill>
              <a:srgbClr val="DDEAF6"/>
            </a:solidFill>
            <a:ln cap="flat" cmpd="sng" w="12700">
              <a:solidFill>
                <a:srgbClr val="2E75B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t" sz="700">
                  <a:solidFill>
                    <a:srgbClr val="000000"/>
                  </a:solidFill>
                </a:rPr>
                <a:t>Structuring problem solving and time management</a:t>
              </a:r>
              <a:endParaRPr sz="700">
                <a:solidFill>
                  <a:srgbClr val="000000"/>
                </a:solidFill>
              </a:endParaRPr>
            </a:p>
          </p:txBody>
        </p:sp>
        <p:sp>
          <p:nvSpPr>
            <p:cNvPr id="287" name="Google Shape;287;p30"/>
            <p:cNvSpPr/>
            <p:nvPr/>
          </p:nvSpPr>
          <p:spPr>
            <a:xfrm>
              <a:off x="7082117" y="3047999"/>
              <a:ext cx="1425300" cy="412500"/>
            </a:xfrm>
            <a:prstGeom prst="roundRect">
              <a:avLst>
                <a:gd fmla="val 16667" name="adj"/>
              </a:avLst>
            </a:prstGeom>
            <a:solidFill>
              <a:srgbClr val="DDEAF6"/>
            </a:solidFill>
            <a:ln cap="flat" cmpd="sng" w="12700">
              <a:solidFill>
                <a:srgbClr val="2E75B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t" sz="700">
                  <a:solidFill>
                    <a:srgbClr val="000000"/>
                  </a:solidFill>
                </a:rPr>
                <a:t>Individual task orientation</a:t>
              </a:r>
              <a:endParaRPr sz="700">
                <a:solidFill>
                  <a:srgbClr val="000000"/>
                </a:solidFill>
              </a:endParaRPr>
            </a:p>
          </p:txBody>
        </p:sp>
        <p:sp>
          <p:nvSpPr>
            <p:cNvPr id="288" name="Google Shape;288;p30"/>
            <p:cNvSpPr/>
            <p:nvPr/>
          </p:nvSpPr>
          <p:spPr>
            <a:xfrm>
              <a:off x="8779808" y="3039035"/>
              <a:ext cx="1425300" cy="412500"/>
            </a:xfrm>
            <a:prstGeom prst="roundRect">
              <a:avLst>
                <a:gd fmla="val 16667" name="adj"/>
              </a:avLst>
            </a:prstGeom>
            <a:solidFill>
              <a:srgbClr val="DDEAF6"/>
            </a:solidFill>
            <a:ln cap="flat" cmpd="sng" w="12700">
              <a:solidFill>
                <a:srgbClr val="2E75B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t" sz="700">
                  <a:solidFill>
                    <a:srgbClr val="000000"/>
                  </a:solidFill>
                </a:rPr>
                <a:t>Knowledge exchange</a:t>
              </a:r>
              <a:endParaRPr sz="700">
                <a:solidFill>
                  <a:srgbClr val="000000"/>
                </a:solidFill>
              </a:endParaRPr>
            </a:p>
          </p:txBody>
        </p:sp>
        <p:sp>
          <p:nvSpPr>
            <p:cNvPr id="289" name="Google Shape;289;p30"/>
            <p:cNvSpPr/>
            <p:nvPr/>
          </p:nvSpPr>
          <p:spPr>
            <a:xfrm>
              <a:off x="10477499" y="3039035"/>
              <a:ext cx="1425300" cy="412500"/>
            </a:xfrm>
            <a:prstGeom prst="roundRect">
              <a:avLst>
                <a:gd fmla="val 16667" name="adj"/>
              </a:avLst>
            </a:prstGeom>
            <a:solidFill>
              <a:srgbClr val="DDEAF6"/>
            </a:solidFill>
            <a:ln cap="flat" cmpd="sng" w="12700">
              <a:solidFill>
                <a:srgbClr val="2E75B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t" sz="700">
                  <a:solidFill>
                    <a:srgbClr val="000000"/>
                  </a:solidFill>
                </a:rPr>
                <a:t>Collaboration flow</a:t>
              </a:r>
              <a:endParaRPr sz="700">
                <a:solidFill>
                  <a:srgbClr val="000000"/>
                </a:solidFill>
              </a:endParaRPr>
            </a:p>
          </p:txBody>
        </p:sp>
        <p:cxnSp>
          <p:nvCxnSpPr>
            <p:cNvPr id="290" name="Google Shape;290;p30"/>
            <p:cNvCxnSpPr>
              <a:stCxn id="278" idx="2"/>
              <a:endCxn id="283" idx="0"/>
            </p:cNvCxnSpPr>
            <p:nvPr/>
          </p:nvCxnSpPr>
          <p:spPr>
            <a:xfrm rot="5400000">
              <a:off x="1131858" y="2458727"/>
              <a:ext cx="358500" cy="873900"/>
            </a:xfrm>
            <a:prstGeom prst="bentConnector3">
              <a:avLst>
                <a:gd fmla="val 49997" name="adj1"/>
              </a:avLst>
            </a:prstGeom>
            <a:noFill/>
            <a:ln cap="flat" cmpd="sng" w="9525">
              <a:solidFill>
                <a:srgbClr val="2E75B5"/>
              </a:solidFill>
              <a:prstDash val="solid"/>
              <a:miter lim="800000"/>
              <a:headEnd len="sm" w="sm" type="none"/>
              <a:tailEnd len="med" w="med" type="triangle"/>
            </a:ln>
          </p:spPr>
        </p:cxnSp>
        <p:cxnSp>
          <p:nvCxnSpPr>
            <p:cNvPr id="291" name="Google Shape;291;p30"/>
            <p:cNvCxnSpPr>
              <a:stCxn id="278" idx="2"/>
              <a:endCxn id="284" idx="0"/>
            </p:cNvCxnSpPr>
            <p:nvPr/>
          </p:nvCxnSpPr>
          <p:spPr>
            <a:xfrm flipH="1" rot="-5400000">
              <a:off x="1859058" y="2605427"/>
              <a:ext cx="358500" cy="580500"/>
            </a:xfrm>
            <a:prstGeom prst="bentConnector3">
              <a:avLst>
                <a:gd fmla="val 49995" name="adj1"/>
              </a:avLst>
            </a:prstGeom>
            <a:noFill/>
            <a:ln cap="flat" cmpd="sng" w="9525">
              <a:solidFill>
                <a:srgbClr val="2E75B5"/>
              </a:solidFill>
              <a:prstDash val="solid"/>
              <a:miter lim="800000"/>
              <a:headEnd len="sm" w="sm" type="none"/>
              <a:tailEnd len="med" w="med" type="triangle"/>
            </a:ln>
          </p:spPr>
        </p:cxnSp>
        <p:cxnSp>
          <p:nvCxnSpPr>
            <p:cNvPr id="292" name="Google Shape;292;p30"/>
            <p:cNvCxnSpPr>
              <a:stCxn id="282" idx="2"/>
              <a:endCxn id="288" idx="0"/>
            </p:cNvCxnSpPr>
            <p:nvPr/>
          </p:nvCxnSpPr>
          <p:spPr>
            <a:xfrm rot="5400000">
              <a:off x="9551425" y="2657479"/>
              <a:ext cx="322500" cy="440400"/>
            </a:xfrm>
            <a:prstGeom prst="bentConnector3">
              <a:avLst>
                <a:gd fmla="val 50016" name="adj1"/>
              </a:avLst>
            </a:prstGeom>
            <a:noFill/>
            <a:ln cap="flat" cmpd="sng" w="9525">
              <a:solidFill>
                <a:srgbClr val="2E75B5"/>
              </a:solidFill>
              <a:prstDash val="solid"/>
              <a:miter lim="800000"/>
              <a:headEnd len="sm" w="sm" type="none"/>
              <a:tailEnd len="med" w="med" type="triangle"/>
            </a:ln>
          </p:spPr>
        </p:cxnSp>
        <p:cxnSp>
          <p:nvCxnSpPr>
            <p:cNvPr id="293" name="Google Shape;293;p30"/>
            <p:cNvCxnSpPr>
              <a:stCxn id="282" idx="2"/>
              <a:endCxn id="289" idx="0"/>
            </p:cNvCxnSpPr>
            <p:nvPr/>
          </p:nvCxnSpPr>
          <p:spPr>
            <a:xfrm flipH="1" rot="-5400000">
              <a:off x="10400275" y="2249029"/>
              <a:ext cx="322500" cy="1257300"/>
            </a:xfrm>
            <a:prstGeom prst="bentConnector3">
              <a:avLst>
                <a:gd fmla="val 50016" name="adj1"/>
              </a:avLst>
            </a:prstGeom>
            <a:noFill/>
            <a:ln cap="flat" cmpd="sng" w="9525">
              <a:solidFill>
                <a:srgbClr val="2E75B5"/>
              </a:solidFill>
              <a:prstDash val="solid"/>
              <a:miter lim="800000"/>
              <a:headEnd len="sm" w="sm" type="none"/>
              <a:tailEnd len="med" w="med" type="triangle"/>
            </a:ln>
          </p:spPr>
        </p:cxnSp>
        <p:cxnSp>
          <p:nvCxnSpPr>
            <p:cNvPr id="294" name="Google Shape;294;p30"/>
            <p:cNvCxnSpPr>
              <a:stCxn id="279" idx="2"/>
              <a:endCxn id="286" idx="0"/>
            </p:cNvCxnSpPr>
            <p:nvPr/>
          </p:nvCxnSpPr>
          <p:spPr>
            <a:xfrm>
              <a:off x="5840461" y="2716429"/>
              <a:ext cx="0" cy="358500"/>
            </a:xfrm>
            <a:prstGeom prst="straightConnector1">
              <a:avLst/>
            </a:prstGeom>
            <a:noFill/>
            <a:ln cap="flat" cmpd="sng" w="9525">
              <a:solidFill>
                <a:srgbClr val="2E75B5"/>
              </a:solidFill>
              <a:prstDash val="solid"/>
              <a:miter lim="800000"/>
              <a:headEnd len="sm" w="sm" type="none"/>
              <a:tailEnd len="med" w="med" type="triangle"/>
            </a:ln>
          </p:spPr>
        </p:cxnSp>
        <p:cxnSp>
          <p:nvCxnSpPr>
            <p:cNvPr id="295" name="Google Shape;295;p30"/>
            <p:cNvCxnSpPr>
              <a:stCxn id="281" idx="2"/>
              <a:endCxn id="287" idx="0"/>
            </p:cNvCxnSpPr>
            <p:nvPr/>
          </p:nvCxnSpPr>
          <p:spPr>
            <a:xfrm>
              <a:off x="7794767" y="2707464"/>
              <a:ext cx="0" cy="340500"/>
            </a:xfrm>
            <a:prstGeom prst="straightConnector1">
              <a:avLst/>
            </a:prstGeom>
            <a:noFill/>
            <a:ln cap="flat" cmpd="sng" w="9525">
              <a:solidFill>
                <a:srgbClr val="2E75B5"/>
              </a:solidFill>
              <a:prstDash val="solid"/>
              <a:miter lim="800000"/>
              <a:headEnd len="sm" w="sm" type="none"/>
              <a:tailEnd len="med" w="med" type="triangle"/>
            </a:ln>
          </p:spPr>
        </p:cxnSp>
        <p:cxnSp>
          <p:nvCxnSpPr>
            <p:cNvPr id="296" name="Google Shape;296;p30"/>
            <p:cNvCxnSpPr>
              <a:stCxn id="277" idx="2"/>
              <a:endCxn id="278" idx="0"/>
            </p:cNvCxnSpPr>
            <p:nvPr/>
          </p:nvCxnSpPr>
          <p:spPr>
            <a:xfrm rot="5400000">
              <a:off x="3408855" y="-127668"/>
              <a:ext cx="771000" cy="4092300"/>
            </a:xfrm>
            <a:prstGeom prst="bentConnector3">
              <a:avLst>
                <a:gd fmla="val 49996" name="adj1"/>
              </a:avLst>
            </a:prstGeom>
            <a:noFill/>
            <a:ln cap="flat" cmpd="sng" w="9525">
              <a:solidFill>
                <a:srgbClr val="2E75B5"/>
              </a:solidFill>
              <a:prstDash val="solid"/>
              <a:miter lim="800000"/>
              <a:headEnd len="sm" w="sm" type="none"/>
              <a:tailEnd len="med" w="med" type="triangle"/>
            </a:ln>
          </p:spPr>
        </p:cxnSp>
        <p:cxnSp>
          <p:nvCxnSpPr>
            <p:cNvPr id="297" name="Google Shape;297;p30"/>
            <p:cNvCxnSpPr>
              <a:stCxn id="277" idx="2"/>
              <a:endCxn id="282" idx="0"/>
            </p:cNvCxnSpPr>
            <p:nvPr/>
          </p:nvCxnSpPr>
          <p:spPr>
            <a:xfrm flipH="1" rot="-5400000">
              <a:off x="7501155" y="-127668"/>
              <a:ext cx="771000" cy="4092300"/>
            </a:xfrm>
            <a:prstGeom prst="bentConnector3">
              <a:avLst>
                <a:gd fmla="val 49997" name="adj1"/>
              </a:avLst>
            </a:prstGeom>
            <a:noFill/>
            <a:ln cap="flat" cmpd="sng" w="9525">
              <a:solidFill>
                <a:srgbClr val="2E75B5"/>
              </a:solidFill>
              <a:prstDash val="solid"/>
              <a:miter lim="800000"/>
              <a:headEnd len="sm" w="sm" type="none"/>
              <a:tailEnd len="med" w="med" type="triangle"/>
            </a:ln>
          </p:spPr>
        </p:cxnSp>
        <p:cxnSp>
          <p:nvCxnSpPr>
            <p:cNvPr id="298" name="Google Shape;298;p30"/>
            <p:cNvCxnSpPr>
              <a:stCxn id="277" idx="2"/>
              <a:endCxn id="280" idx="0"/>
            </p:cNvCxnSpPr>
            <p:nvPr/>
          </p:nvCxnSpPr>
          <p:spPr>
            <a:xfrm rot="5400000">
              <a:off x="4462155" y="925632"/>
              <a:ext cx="771000" cy="1985700"/>
            </a:xfrm>
            <a:prstGeom prst="bentConnector3">
              <a:avLst>
                <a:gd fmla="val 49997" name="adj1"/>
              </a:avLst>
            </a:prstGeom>
            <a:noFill/>
            <a:ln cap="flat" cmpd="sng" w="9525">
              <a:solidFill>
                <a:srgbClr val="2E75B5"/>
              </a:solidFill>
              <a:prstDash val="solid"/>
              <a:miter lim="800000"/>
              <a:headEnd len="sm" w="sm" type="none"/>
              <a:tailEnd len="med" w="med" type="triangle"/>
            </a:ln>
          </p:spPr>
        </p:cxnSp>
        <p:cxnSp>
          <p:nvCxnSpPr>
            <p:cNvPr id="299" name="Google Shape;299;p30"/>
            <p:cNvCxnSpPr>
              <a:stCxn id="277" idx="2"/>
              <a:endCxn id="281" idx="0"/>
            </p:cNvCxnSpPr>
            <p:nvPr/>
          </p:nvCxnSpPr>
          <p:spPr>
            <a:xfrm flipH="1" rot="-5400000">
              <a:off x="6436605" y="936882"/>
              <a:ext cx="762000" cy="1954200"/>
            </a:xfrm>
            <a:prstGeom prst="bentConnector3">
              <a:avLst>
                <a:gd fmla="val 49999" name="adj1"/>
              </a:avLst>
            </a:prstGeom>
            <a:noFill/>
            <a:ln cap="flat" cmpd="sng" w="9525">
              <a:solidFill>
                <a:srgbClr val="2E75B5"/>
              </a:solidFill>
              <a:prstDash val="solid"/>
              <a:miter lim="800000"/>
              <a:headEnd len="sm" w="sm" type="none"/>
              <a:tailEnd len="med" w="med" type="triangle"/>
            </a:ln>
          </p:spPr>
        </p:cxnSp>
        <p:cxnSp>
          <p:nvCxnSpPr>
            <p:cNvPr id="300" name="Google Shape;300;p30"/>
            <p:cNvCxnSpPr>
              <a:stCxn id="277" idx="2"/>
              <a:endCxn id="279" idx="0"/>
            </p:cNvCxnSpPr>
            <p:nvPr/>
          </p:nvCxnSpPr>
          <p:spPr>
            <a:xfrm>
              <a:off x="5840505" y="1532982"/>
              <a:ext cx="0" cy="771000"/>
            </a:xfrm>
            <a:prstGeom prst="straightConnector1">
              <a:avLst/>
            </a:prstGeom>
            <a:noFill/>
            <a:ln cap="flat" cmpd="sng" w="9525">
              <a:solidFill>
                <a:srgbClr val="2E75B5"/>
              </a:solidFill>
              <a:prstDash val="solid"/>
              <a:miter lim="800000"/>
              <a:headEnd len="sm" w="sm" type="none"/>
              <a:tailEnd len="med" w="med" type="triangle"/>
            </a:ln>
          </p:spPr>
        </p:cxnSp>
        <p:cxnSp>
          <p:nvCxnSpPr>
            <p:cNvPr id="301" name="Google Shape;301;p30"/>
            <p:cNvCxnSpPr/>
            <p:nvPr/>
          </p:nvCxnSpPr>
          <p:spPr>
            <a:xfrm>
              <a:off x="3866870" y="2718040"/>
              <a:ext cx="0" cy="358500"/>
            </a:xfrm>
            <a:prstGeom prst="straightConnector1">
              <a:avLst/>
            </a:prstGeom>
            <a:noFill/>
            <a:ln cap="flat" cmpd="sng" w="9525">
              <a:solidFill>
                <a:srgbClr val="2E75B5"/>
              </a:solidFill>
              <a:prstDash val="solid"/>
              <a:miter lim="800000"/>
              <a:headEnd len="sm" w="sm" type="none"/>
              <a:tailEnd len="med" w="med" type="triangle"/>
            </a:ln>
          </p:spPr>
        </p:cxnSp>
      </p:grpSp>
      <p:sp>
        <p:nvSpPr>
          <p:cNvPr id="302" name="Google Shape;302;p30"/>
          <p:cNvSpPr txBox="1"/>
          <p:nvPr/>
        </p:nvSpPr>
        <p:spPr>
          <a:xfrm>
            <a:off x="692225" y="2784534"/>
            <a:ext cx="13044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t" sz="1200">
                <a:solidFill>
                  <a:srgbClr val="2F5496"/>
                </a:solidFill>
              </a:rPr>
              <a:t>Aspects</a:t>
            </a:r>
            <a:endParaRPr sz="1200">
              <a:solidFill>
                <a:srgbClr val="2F5496"/>
              </a:solidFill>
            </a:endParaRPr>
          </a:p>
        </p:txBody>
      </p:sp>
      <p:sp>
        <p:nvSpPr>
          <p:cNvPr id="303" name="Google Shape;303;p30"/>
          <p:cNvSpPr txBox="1"/>
          <p:nvPr/>
        </p:nvSpPr>
        <p:spPr>
          <a:xfrm>
            <a:off x="609606" y="3504695"/>
            <a:ext cx="13044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t" sz="1200">
                <a:solidFill>
                  <a:srgbClr val="2F5496"/>
                </a:solidFill>
              </a:rPr>
              <a:t>Dimensions</a:t>
            </a:r>
            <a:endParaRPr sz="1200">
              <a:solidFill>
                <a:srgbClr val="2F5496"/>
              </a:solidFill>
            </a:endParaRPr>
          </a:p>
        </p:txBody>
      </p:sp>
      <p:sp>
        <p:nvSpPr>
          <p:cNvPr id="304" name="Google Shape;304;p30"/>
          <p:cNvSpPr txBox="1"/>
          <p:nvPr/>
        </p:nvSpPr>
        <p:spPr>
          <a:xfrm>
            <a:off x="6191850" y="4127275"/>
            <a:ext cx="28407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t" sz="1200"/>
              <a:t>Rummel et al. (2011) rating scheme</a:t>
            </a:r>
            <a:endParaRPr sz="1200"/>
          </a:p>
        </p:txBody>
      </p:sp>
      <p:sp>
        <p:nvSpPr>
          <p:cNvPr id="305" name="Google Shape;305;p30"/>
          <p:cNvSpPr txBox="1"/>
          <p:nvPr/>
        </p:nvSpPr>
        <p:spPr>
          <a:xfrm>
            <a:off x="6191850" y="4446325"/>
            <a:ext cx="28407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t" sz="1200"/>
              <a:t>Cohen’s Kappa &gt; .65 </a:t>
            </a:r>
            <a:endParaRPr sz="12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le:Speaker Icon.svg - Wikimedia Commons" id="310" name="Google Shape;310;p3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45280" y="4014113"/>
            <a:ext cx="232737" cy="23273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G file format - Free interface icons" id="311" name="Google Shape;311;p3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266426" y="3457048"/>
            <a:ext cx="207860" cy="207860"/>
          </a:xfrm>
          <a:prstGeom prst="rect">
            <a:avLst/>
          </a:prstGeom>
          <a:noFill/>
          <a:ln>
            <a:noFill/>
          </a:ln>
        </p:spPr>
      </p:pic>
      <p:sp>
        <p:nvSpPr>
          <p:cNvPr id="312" name="Google Shape;312;p31"/>
          <p:cNvSpPr/>
          <p:nvPr/>
        </p:nvSpPr>
        <p:spPr>
          <a:xfrm>
            <a:off x="3063969" y="3684182"/>
            <a:ext cx="1504200" cy="221100"/>
          </a:xfrm>
          <a:prstGeom prst="roundRect">
            <a:avLst>
              <a:gd fmla="val 16667" name="adj"/>
            </a:avLst>
          </a:prstGeom>
          <a:solidFill>
            <a:srgbClr val="2F5496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t" sz="1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Voice activity detection</a:t>
            </a:r>
            <a:endParaRPr sz="1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3" name="Google Shape;313;p31"/>
          <p:cNvSpPr/>
          <p:nvPr/>
        </p:nvSpPr>
        <p:spPr>
          <a:xfrm>
            <a:off x="3052915" y="4067411"/>
            <a:ext cx="1504200" cy="221100"/>
          </a:xfrm>
          <a:prstGeom prst="roundRect">
            <a:avLst>
              <a:gd fmla="val 16667" name="adj"/>
            </a:avLst>
          </a:prstGeom>
          <a:solidFill>
            <a:srgbClr val="2F5496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t" sz="1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Writing behavior</a:t>
            </a:r>
            <a:endParaRPr sz="1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14" name="Google Shape;314;p31"/>
          <p:cNvCxnSpPr>
            <a:endCxn id="315" idx="1"/>
          </p:cNvCxnSpPr>
          <p:nvPr/>
        </p:nvCxnSpPr>
        <p:spPr>
          <a:xfrm>
            <a:off x="2624063" y="3794796"/>
            <a:ext cx="429000" cy="383100"/>
          </a:xfrm>
          <a:prstGeom prst="bentConnector3">
            <a:avLst>
              <a:gd fmla="val 50000" name="adj1"/>
            </a:avLst>
          </a:prstGeom>
          <a:noFill/>
          <a:ln cap="flat" cmpd="sng" w="9525">
            <a:solidFill>
              <a:srgbClr val="00206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316" name="Google Shape;316;p31"/>
          <p:cNvSpPr txBox="1"/>
          <p:nvPr/>
        </p:nvSpPr>
        <p:spPr>
          <a:xfrm>
            <a:off x="3208697" y="4762142"/>
            <a:ext cx="1192800" cy="2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t" sz="9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Pre-processing</a:t>
            </a:r>
            <a:endParaRPr sz="9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317" name="Google Shape;317;p31"/>
          <p:cNvSpPr/>
          <p:nvPr/>
        </p:nvSpPr>
        <p:spPr>
          <a:xfrm>
            <a:off x="3052913" y="3300955"/>
            <a:ext cx="1504200" cy="221100"/>
          </a:xfrm>
          <a:prstGeom prst="roundRect">
            <a:avLst>
              <a:gd fmla="val 16667" name="adj"/>
            </a:avLst>
          </a:prstGeom>
          <a:solidFill>
            <a:srgbClr val="2F5496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t" sz="1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Speech-to-text</a:t>
            </a:r>
            <a:endParaRPr sz="1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18" name="Google Shape;318;p31"/>
          <p:cNvCxnSpPr/>
          <p:nvPr/>
        </p:nvCxnSpPr>
        <p:spPr>
          <a:xfrm flipH="1" rot="10800000">
            <a:off x="2624063" y="3403627"/>
            <a:ext cx="429000" cy="383100"/>
          </a:xfrm>
          <a:prstGeom prst="bentConnector3">
            <a:avLst>
              <a:gd fmla="val 50000" name="adj1"/>
            </a:avLst>
          </a:prstGeom>
          <a:noFill/>
          <a:ln cap="flat" cmpd="sng" w="9525">
            <a:solidFill>
              <a:srgbClr val="00206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319" name="Google Shape;319;p31"/>
          <p:cNvSpPr/>
          <p:nvPr/>
        </p:nvSpPr>
        <p:spPr>
          <a:xfrm>
            <a:off x="4881716" y="3411568"/>
            <a:ext cx="1250400" cy="766500"/>
          </a:xfrm>
          <a:prstGeom prst="roundRect">
            <a:avLst>
              <a:gd fmla="val 765" name="adj"/>
            </a:avLst>
          </a:prstGeom>
          <a:solidFill>
            <a:srgbClr val="2F5496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t"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Speaking time,</a:t>
            </a:r>
            <a:endParaRPr sz="1100"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t"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Turn-taking,</a:t>
            </a:r>
            <a:endParaRPr sz="1100"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t"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Chars written,</a:t>
            </a:r>
            <a:endParaRPr sz="1100"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t"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Chars deleted,</a:t>
            </a:r>
            <a:endParaRPr sz="1100"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t"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Freq of “I”, “We”, “wh”</a:t>
            </a:r>
            <a:endParaRPr sz="1100"/>
          </a:p>
        </p:txBody>
      </p:sp>
      <p:cxnSp>
        <p:nvCxnSpPr>
          <p:cNvPr id="320" name="Google Shape;320;p31"/>
          <p:cNvCxnSpPr>
            <a:stCxn id="317" idx="3"/>
            <a:endCxn id="319" idx="1"/>
          </p:cNvCxnSpPr>
          <p:nvPr/>
        </p:nvCxnSpPr>
        <p:spPr>
          <a:xfrm>
            <a:off x="4557113" y="3411505"/>
            <a:ext cx="324600" cy="383400"/>
          </a:xfrm>
          <a:prstGeom prst="bentConnector3">
            <a:avLst>
              <a:gd fmla="val 50003" name="adj1"/>
            </a:avLst>
          </a:prstGeom>
          <a:noFill/>
          <a:ln cap="flat" cmpd="sng" w="9525">
            <a:solidFill>
              <a:srgbClr val="00206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315" name="Google Shape;315;p31"/>
          <p:cNvCxnSpPr>
            <a:stCxn id="313" idx="3"/>
            <a:endCxn id="319" idx="1"/>
          </p:cNvCxnSpPr>
          <p:nvPr/>
        </p:nvCxnSpPr>
        <p:spPr>
          <a:xfrm flipH="1" rot="10800000">
            <a:off x="4557115" y="3794861"/>
            <a:ext cx="324600" cy="383100"/>
          </a:xfrm>
          <a:prstGeom prst="bentConnector3">
            <a:avLst>
              <a:gd fmla="val 50000" name="adj1"/>
            </a:avLst>
          </a:prstGeom>
          <a:noFill/>
          <a:ln cap="flat" cmpd="sng" w="9525">
            <a:solidFill>
              <a:srgbClr val="00206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321" name="Google Shape;321;p31"/>
          <p:cNvCxnSpPr/>
          <p:nvPr/>
        </p:nvCxnSpPr>
        <p:spPr>
          <a:xfrm>
            <a:off x="4557247" y="3791882"/>
            <a:ext cx="324600" cy="0"/>
          </a:xfrm>
          <a:prstGeom prst="straightConnector1">
            <a:avLst/>
          </a:prstGeom>
          <a:noFill/>
          <a:ln cap="flat" cmpd="sng" w="9525">
            <a:solidFill>
              <a:srgbClr val="00206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322" name="Google Shape;322;p31"/>
          <p:cNvSpPr txBox="1"/>
          <p:nvPr/>
        </p:nvSpPr>
        <p:spPr>
          <a:xfrm>
            <a:off x="4881716" y="4762142"/>
            <a:ext cx="1192800" cy="2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t" sz="9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Feature extraction</a:t>
            </a:r>
            <a:endParaRPr sz="9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323" name="Google Shape;323;p31"/>
          <p:cNvSpPr/>
          <p:nvPr/>
        </p:nvSpPr>
        <p:spPr>
          <a:xfrm>
            <a:off x="1807150" y="3619810"/>
            <a:ext cx="825000" cy="350700"/>
          </a:xfrm>
          <a:prstGeom prst="roundRect">
            <a:avLst>
              <a:gd fmla="val 16667" name="adj"/>
            </a:avLst>
          </a:prstGeom>
          <a:solidFill>
            <a:srgbClr val="2F5496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t" sz="1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Data collection</a:t>
            </a:r>
            <a:endParaRPr sz="1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24" name="Google Shape;324;p3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47974" y="3457048"/>
            <a:ext cx="1001700" cy="710100"/>
          </a:xfrm>
          <a:prstGeom prst="roundRect">
            <a:avLst>
              <a:gd fmla="val 9290" name="adj"/>
            </a:avLst>
          </a:prstGeom>
          <a:noFill/>
          <a:ln>
            <a:noFill/>
          </a:ln>
        </p:spPr>
      </p:pic>
      <p:cxnSp>
        <p:nvCxnSpPr>
          <p:cNvPr id="325" name="Google Shape;325;p31"/>
          <p:cNvCxnSpPr/>
          <p:nvPr/>
        </p:nvCxnSpPr>
        <p:spPr>
          <a:xfrm>
            <a:off x="1474286" y="3560978"/>
            <a:ext cx="324600" cy="249900"/>
          </a:xfrm>
          <a:prstGeom prst="bentConnector3">
            <a:avLst>
              <a:gd fmla="val 50000" name="adj1"/>
            </a:avLst>
          </a:prstGeom>
          <a:noFill/>
          <a:ln cap="flat" cmpd="sng" w="9525">
            <a:solidFill>
              <a:srgbClr val="00206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326" name="Google Shape;326;p31"/>
          <p:cNvCxnSpPr/>
          <p:nvPr/>
        </p:nvCxnSpPr>
        <p:spPr>
          <a:xfrm flipH="1" rot="10800000">
            <a:off x="1478017" y="3810681"/>
            <a:ext cx="321000" cy="319800"/>
          </a:xfrm>
          <a:prstGeom prst="bentConnector3">
            <a:avLst>
              <a:gd fmla="val 50000" name="adj1"/>
            </a:avLst>
          </a:prstGeom>
          <a:noFill/>
          <a:ln cap="flat" cmpd="sng" w="9525">
            <a:solidFill>
              <a:srgbClr val="00206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327" name="Google Shape;327;p31"/>
          <p:cNvSpPr/>
          <p:nvPr/>
        </p:nvSpPr>
        <p:spPr>
          <a:xfrm>
            <a:off x="3063969" y="2842976"/>
            <a:ext cx="1493400" cy="221100"/>
          </a:xfrm>
          <a:prstGeom prst="roundRect">
            <a:avLst>
              <a:gd fmla="val 16667" name="adj"/>
            </a:avLst>
          </a:prstGeom>
          <a:solidFill>
            <a:srgbClr val="548135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t" sz="1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Contextual features</a:t>
            </a:r>
            <a:endParaRPr sz="1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28" name="Google Shape;328;p31"/>
          <p:cNvCxnSpPr>
            <a:stCxn id="324" idx="0"/>
            <a:endCxn id="327" idx="1"/>
          </p:cNvCxnSpPr>
          <p:nvPr/>
        </p:nvCxnSpPr>
        <p:spPr>
          <a:xfrm rot="-5400000">
            <a:off x="1604624" y="1997848"/>
            <a:ext cx="503400" cy="2415000"/>
          </a:xfrm>
          <a:prstGeom prst="bentConnector2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329" name="Google Shape;329;p31"/>
          <p:cNvCxnSpPr>
            <a:stCxn id="319" idx="3"/>
          </p:cNvCxnSpPr>
          <p:nvPr/>
        </p:nvCxnSpPr>
        <p:spPr>
          <a:xfrm flipH="1" rot="10800000">
            <a:off x="6132116" y="3393418"/>
            <a:ext cx="422700" cy="401400"/>
          </a:xfrm>
          <a:prstGeom prst="bentConnector3">
            <a:avLst>
              <a:gd fmla="val 53557" name="adj1"/>
            </a:avLst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330" name="Google Shape;330;p31"/>
          <p:cNvCxnSpPr>
            <a:stCxn id="323" idx="3"/>
            <a:endCxn id="312" idx="1"/>
          </p:cNvCxnSpPr>
          <p:nvPr/>
        </p:nvCxnSpPr>
        <p:spPr>
          <a:xfrm flipH="1" rot="10800000">
            <a:off x="2632150" y="3794860"/>
            <a:ext cx="431700" cy="3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331" name="Google Shape;331;p31"/>
          <p:cNvCxnSpPr>
            <a:stCxn id="327" idx="3"/>
            <a:endCxn id="332" idx="1"/>
          </p:cNvCxnSpPr>
          <p:nvPr/>
        </p:nvCxnSpPr>
        <p:spPr>
          <a:xfrm>
            <a:off x="4557369" y="2953526"/>
            <a:ext cx="1997400" cy="431700"/>
          </a:xfrm>
          <a:prstGeom prst="bentConnector3">
            <a:avLst>
              <a:gd fmla="val 89768" name="adj1"/>
            </a:avLst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333" name="Google Shape;333;p31"/>
          <p:cNvSpPr/>
          <p:nvPr/>
        </p:nvSpPr>
        <p:spPr>
          <a:xfrm>
            <a:off x="502200" y="4284900"/>
            <a:ext cx="2226300" cy="4866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4" name="Google Shape;334;p31"/>
          <p:cNvSpPr txBox="1"/>
          <p:nvPr/>
        </p:nvSpPr>
        <p:spPr>
          <a:xfrm>
            <a:off x="1615145" y="4762142"/>
            <a:ext cx="1192800" cy="2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t" sz="9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Data collection</a:t>
            </a:r>
            <a:endParaRPr sz="9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335" name="Google Shape;335;p31"/>
          <p:cNvSpPr txBox="1"/>
          <p:nvPr/>
        </p:nvSpPr>
        <p:spPr>
          <a:xfrm>
            <a:off x="0" y="4762142"/>
            <a:ext cx="1192800" cy="2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t" sz="9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Context</a:t>
            </a:r>
            <a:endParaRPr sz="9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336" name="Google Shape;336;p31"/>
          <p:cNvSpPr txBox="1"/>
          <p:nvPr>
            <p:ph type="title"/>
          </p:nvPr>
        </p:nvSpPr>
        <p:spPr>
          <a:xfrm>
            <a:off x="399900" y="204375"/>
            <a:ext cx="8744100" cy="9039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0" lang="et" sz="5200">
                <a:solidFill>
                  <a:srgbClr val="98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Methods</a:t>
            </a:r>
            <a:endParaRPr i="0" sz="5200">
              <a:solidFill>
                <a:srgbClr val="98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337" name="Google Shape;337;p31"/>
          <p:cNvSpPr/>
          <p:nvPr/>
        </p:nvSpPr>
        <p:spPr>
          <a:xfrm>
            <a:off x="1200150" y="803400"/>
            <a:ext cx="1572000" cy="228600"/>
          </a:xfrm>
          <a:prstGeom prst="rect">
            <a:avLst/>
          </a:prstGeom>
          <a:solidFill>
            <a:srgbClr val="98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t" sz="16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Modeling</a:t>
            </a:r>
            <a:endParaRPr sz="1600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p32"/>
          <p:cNvSpPr/>
          <p:nvPr/>
        </p:nvSpPr>
        <p:spPr>
          <a:xfrm>
            <a:off x="6554735" y="2008300"/>
            <a:ext cx="1482300" cy="2753700"/>
          </a:xfrm>
          <a:prstGeom prst="roundRect">
            <a:avLst>
              <a:gd fmla="val 4229" name="adj"/>
            </a:avLst>
          </a:prstGeom>
          <a:solidFill>
            <a:srgbClr val="D8D8D8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ile:Speaker Icon.svg - Wikimedia Commons" id="343" name="Google Shape;343;p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45280" y="4014113"/>
            <a:ext cx="232737" cy="23273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G file format - Free interface icons" id="344" name="Google Shape;344;p3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266426" y="3457048"/>
            <a:ext cx="207860" cy="207860"/>
          </a:xfrm>
          <a:prstGeom prst="rect">
            <a:avLst/>
          </a:prstGeom>
          <a:noFill/>
          <a:ln>
            <a:noFill/>
          </a:ln>
        </p:spPr>
      </p:pic>
      <p:sp>
        <p:nvSpPr>
          <p:cNvPr id="345" name="Google Shape;345;p32"/>
          <p:cNvSpPr/>
          <p:nvPr/>
        </p:nvSpPr>
        <p:spPr>
          <a:xfrm>
            <a:off x="3063969" y="3684182"/>
            <a:ext cx="1504200" cy="221100"/>
          </a:xfrm>
          <a:prstGeom prst="roundRect">
            <a:avLst>
              <a:gd fmla="val 16667" name="adj"/>
            </a:avLst>
          </a:prstGeom>
          <a:solidFill>
            <a:srgbClr val="2F5496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t" sz="1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Voice activity detection</a:t>
            </a:r>
            <a:endParaRPr sz="1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6" name="Google Shape;346;p32"/>
          <p:cNvSpPr/>
          <p:nvPr/>
        </p:nvSpPr>
        <p:spPr>
          <a:xfrm>
            <a:off x="3052915" y="4067411"/>
            <a:ext cx="1504200" cy="221100"/>
          </a:xfrm>
          <a:prstGeom prst="roundRect">
            <a:avLst>
              <a:gd fmla="val 16667" name="adj"/>
            </a:avLst>
          </a:prstGeom>
          <a:solidFill>
            <a:srgbClr val="2F5496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t" sz="1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Writing behavior</a:t>
            </a:r>
            <a:endParaRPr sz="1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47" name="Google Shape;347;p32"/>
          <p:cNvCxnSpPr>
            <a:endCxn id="348" idx="1"/>
          </p:cNvCxnSpPr>
          <p:nvPr/>
        </p:nvCxnSpPr>
        <p:spPr>
          <a:xfrm>
            <a:off x="2624063" y="3794796"/>
            <a:ext cx="429000" cy="383100"/>
          </a:xfrm>
          <a:prstGeom prst="bentConnector3">
            <a:avLst>
              <a:gd fmla="val 50000" name="adj1"/>
            </a:avLst>
          </a:prstGeom>
          <a:noFill/>
          <a:ln cap="flat" cmpd="sng" w="9525">
            <a:solidFill>
              <a:srgbClr val="00206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349" name="Google Shape;349;p32"/>
          <p:cNvSpPr txBox="1"/>
          <p:nvPr/>
        </p:nvSpPr>
        <p:spPr>
          <a:xfrm>
            <a:off x="3208697" y="4762142"/>
            <a:ext cx="1192800" cy="2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t" sz="9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Pre-processing</a:t>
            </a:r>
            <a:endParaRPr sz="9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350" name="Google Shape;350;p32"/>
          <p:cNvSpPr/>
          <p:nvPr/>
        </p:nvSpPr>
        <p:spPr>
          <a:xfrm>
            <a:off x="3052913" y="3300955"/>
            <a:ext cx="1504200" cy="221100"/>
          </a:xfrm>
          <a:prstGeom prst="roundRect">
            <a:avLst>
              <a:gd fmla="val 16667" name="adj"/>
            </a:avLst>
          </a:prstGeom>
          <a:solidFill>
            <a:srgbClr val="2F5496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t" sz="1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Speech-to-text</a:t>
            </a:r>
            <a:endParaRPr sz="1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51" name="Google Shape;351;p32"/>
          <p:cNvCxnSpPr/>
          <p:nvPr/>
        </p:nvCxnSpPr>
        <p:spPr>
          <a:xfrm flipH="1" rot="10800000">
            <a:off x="2624063" y="3403627"/>
            <a:ext cx="429000" cy="383100"/>
          </a:xfrm>
          <a:prstGeom prst="bentConnector3">
            <a:avLst>
              <a:gd fmla="val 50000" name="adj1"/>
            </a:avLst>
          </a:prstGeom>
          <a:noFill/>
          <a:ln cap="flat" cmpd="sng" w="9525">
            <a:solidFill>
              <a:srgbClr val="00206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352" name="Google Shape;352;p32"/>
          <p:cNvSpPr/>
          <p:nvPr/>
        </p:nvSpPr>
        <p:spPr>
          <a:xfrm>
            <a:off x="4881716" y="3411568"/>
            <a:ext cx="1250400" cy="766500"/>
          </a:xfrm>
          <a:prstGeom prst="roundRect">
            <a:avLst>
              <a:gd fmla="val 765" name="adj"/>
            </a:avLst>
          </a:prstGeom>
          <a:solidFill>
            <a:srgbClr val="2F5496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t"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Speaking time,</a:t>
            </a:r>
            <a:endParaRPr sz="1100"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t"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Turn-taking,</a:t>
            </a:r>
            <a:endParaRPr sz="1100"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t"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Chars written,</a:t>
            </a:r>
            <a:endParaRPr sz="1100"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t"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Chars deleted,</a:t>
            </a:r>
            <a:endParaRPr sz="1100"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t"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Freq of “I”, “We”, “wh”</a:t>
            </a:r>
            <a:endParaRPr sz="1100"/>
          </a:p>
        </p:txBody>
      </p:sp>
      <p:cxnSp>
        <p:nvCxnSpPr>
          <p:cNvPr id="353" name="Google Shape;353;p32"/>
          <p:cNvCxnSpPr>
            <a:stCxn id="350" idx="3"/>
            <a:endCxn id="352" idx="1"/>
          </p:cNvCxnSpPr>
          <p:nvPr/>
        </p:nvCxnSpPr>
        <p:spPr>
          <a:xfrm>
            <a:off x="4557113" y="3411505"/>
            <a:ext cx="324600" cy="383400"/>
          </a:xfrm>
          <a:prstGeom prst="bentConnector3">
            <a:avLst>
              <a:gd fmla="val 50003" name="adj1"/>
            </a:avLst>
          </a:prstGeom>
          <a:noFill/>
          <a:ln cap="flat" cmpd="sng" w="9525">
            <a:solidFill>
              <a:srgbClr val="00206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348" name="Google Shape;348;p32"/>
          <p:cNvCxnSpPr>
            <a:stCxn id="346" idx="3"/>
            <a:endCxn id="352" idx="1"/>
          </p:cNvCxnSpPr>
          <p:nvPr/>
        </p:nvCxnSpPr>
        <p:spPr>
          <a:xfrm flipH="1" rot="10800000">
            <a:off x="4557115" y="3794861"/>
            <a:ext cx="324600" cy="383100"/>
          </a:xfrm>
          <a:prstGeom prst="bentConnector3">
            <a:avLst>
              <a:gd fmla="val 50000" name="adj1"/>
            </a:avLst>
          </a:prstGeom>
          <a:noFill/>
          <a:ln cap="flat" cmpd="sng" w="9525">
            <a:solidFill>
              <a:srgbClr val="00206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354" name="Google Shape;354;p32"/>
          <p:cNvCxnSpPr/>
          <p:nvPr/>
        </p:nvCxnSpPr>
        <p:spPr>
          <a:xfrm>
            <a:off x="4557247" y="3791882"/>
            <a:ext cx="324600" cy="0"/>
          </a:xfrm>
          <a:prstGeom prst="straightConnector1">
            <a:avLst/>
          </a:prstGeom>
          <a:noFill/>
          <a:ln cap="flat" cmpd="sng" w="9525">
            <a:solidFill>
              <a:srgbClr val="00206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355" name="Google Shape;355;p32"/>
          <p:cNvSpPr txBox="1"/>
          <p:nvPr/>
        </p:nvSpPr>
        <p:spPr>
          <a:xfrm>
            <a:off x="4881716" y="4762142"/>
            <a:ext cx="1192800" cy="2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t" sz="9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Feature extraction</a:t>
            </a:r>
            <a:endParaRPr sz="9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356" name="Google Shape;356;p32"/>
          <p:cNvSpPr/>
          <p:nvPr/>
        </p:nvSpPr>
        <p:spPr>
          <a:xfrm>
            <a:off x="1807150" y="3619810"/>
            <a:ext cx="825000" cy="350700"/>
          </a:xfrm>
          <a:prstGeom prst="roundRect">
            <a:avLst>
              <a:gd fmla="val 16667" name="adj"/>
            </a:avLst>
          </a:prstGeom>
          <a:solidFill>
            <a:srgbClr val="2F5496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t" sz="1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Data collection</a:t>
            </a:r>
            <a:endParaRPr sz="1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57" name="Google Shape;357;p3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47974" y="3457048"/>
            <a:ext cx="1001700" cy="710100"/>
          </a:xfrm>
          <a:prstGeom prst="roundRect">
            <a:avLst>
              <a:gd fmla="val 9290" name="adj"/>
            </a:avLst>
          </a:prstGeom>
          <a:noFill/>
          <a:ln>
            <a:noFill/>
          </a:ln>
        </p:spPr>
      </p:pic>
      <p:cxnSp>
        <p:nvCxnSpPr>
          <p:cNvPr id="358" name="Google Shape;358;p32"/>
          <p:cNvCxnSpPr/>
          <p:nvPr/>
        </p:nvCxnSpPr>
        <p:spPr>
          <a:xfrm>
            <a:off x="1474286" y="3560978"/>
            <a:ext cx="324600" cy="249900"/>
          </a:xfrm>
          <a:prstGeom prst="bentConnector3">
            <a:avLst>
              <a:gd fmla="val 50000" name="adj1"/>
            </a:avLst>
          </a:prstGeom>
          <a:noFill/>
          <a:ln cap="flat" cmpd="sng" w="9525">
            <a:solidFill>
              <a:srgbClr val="00206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359" name="Google Shape;359;p32"/>
          <p:cNvCxnSpPr/>
          <p:nvPr/>
        </p:nvCxnSpPr>
        <p:spPr>
          <a:xfrm flipH="1" rot="10800000">
            <a:off x="1478017" y="3810681"/>
            <a:ext cx="321000" cy="319800"/>
          </a:xfrm>
          <a:prstGeom prst="bentConnector3">
            <a:avLst>
              <a:gd fmla="val 50000" name="adj1"/>
            </a:avLst>
          </a:prstGeom>
          <a:noFill/>
          <a:ln cap="flat" cmpd="sng" w="9525">
            <a:solidFill>
              <a:srgbClr val="00206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360" name="Google Shape;360;p32"/>
          <p:cNvSpPr/>
          <p:nvPr/>
        </p:nvSpPr>
        <p:spPr>
          <a:xfrm>
            <a:off x="3063969" y="2842976"/>
            <a:ext cx="1493400" cy="221100"/>
          </a:xfrm>
          <a:prstGeom prst="roundRect">
            <a:avLst>
              <a:gd fmla="val 16667" name="adj"/>
            </a:avLst>
          </a:prstGeom>
          <a:solidFill>
            <a:srgbClr val="548135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t" sz="1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Contextual features</a:t>
            </a:r>
            <a:endParaRPr sz="1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61" name="Google Shape;361;p32"/>
          <p:cNvCxnSpPr>
            <a:stCxn id="357" idx="0"/>
            <a:endCxn id="360" idx="1"/>
          </p:cNvCxnSpPr>
          <p:nvPr/>
        </p:nvCxnSpPr>
        <p:spPr>
          <a:xfrm rot="-5400000">
            <a:off x="1604624" y="1997848"/>
            <a:ext cx="503400" cy="2415000"/>
          </a:xfrm>
          <a:prstGeom prst="bentConnector2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362" name="Google Shape;362;p32"/>
          <p:cNvSpPr/>
          <p:nvPr/>
        </p:nvSpPr>
        <p:spPr>
          <a:xfrm>
            <a:off x="6665348" y="2180254"/>
            <a:ext cx="1260900" cy="228600"/>
          </a:xfrm>
          <a:prstGeom prst="roundRect">
            <a:avLst>
              <a:gd fmla="val 16667" name="adj"/>
            </a:avLst>
          </a:prstGeom>
          <a:solidFill>
            <a:srgbClr val="2E75B5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t"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Pipeline-1</a:t>
            </a:r>
            <a:endParaRPr sz="9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3" name="Google Shape;363;p32"/>
          <p:cNvSpPr/>
          <p:nvPr/>
        </p:nvSpPr>
        <p:spPr>
          <a:xfrm>
            <a:off x="6665348" y="2489971"/>
            <a:ext cx="1260900" cy="228600"/>
          </a:xfrm>
          <a:prstGeom prst="roundRect">
            <a:avLst>
              <a:gd fmla="val 16667" name="adj"/>
            </a:avLst>
          </a:prstGeom>
          <a:solidFill>
            <a:srgbClr val="2E75B5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t"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Pipeline-2</a:t>
            </a:r>
            <a:endParaRPr sz="9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4" name="Google Shape;364;p32"/>
          <p:cNvSpPr/>
          <p:nvPr/>
        </p:nvSpPr>
        <p:spPr>
          <a:xfrm>
            <a:off x="6665348" y="4404116"/>
            <a:ext cx="1260900" cy="228600"/>
          </a:xfrm>
          <a:prstGeom prst="roundRect">
            <a:avLst>
              <a:gd fmla="val 16667" name="adj"/>
            </a:avLst>
          </a:prstGeom>
          <a:solidFill>
            <a:srgbClr val="2E75B5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t"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Pipeline-32</a:t>
            </a:r>
            <a:endParaRPr sz="9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65" name="Google Shape;365;p32"/>
          <p:cNvCxnSpPr>
            <a:stCxn id="352" idx="3"/>
          </p:cNvCxnSpPr>
          <p:nvPr/>
        </p:nvCxnSpPr>
        <p:spPr>
          <a:xfrm flipH="1" rot="10800000">
            <a:off x="6132116" y="3393418"/>
            <a:ext cx="422700" cy="401400"/>
          </a:xfrm>
          <a:prstGeom prst="bentConnector3">
            <a:avLst>
              <a:gd fmla="val 50000" name="adj1"/>
            </a:avLst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366" name="Google Shape;366;p32"/>
          <p:cNvSpPr/>
          <p:nvPr/>
        </p:nvSpPr>
        <p:spPr>
          <a:xfrm>
            <a:off x="8227754" y="3107462"/>
            <a:ext cx="855600" cy="486600"/>
          </a:xfrm>
          <a:prstGeom prst="roundRect">
            <a:avLst>
              <a:gd fmla="val 6573" name="adj"/>
            </a:avLst>
          </a:prstGeom>
          <a:solidFill>
            <a:srgbClr val="2F5496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t" sz="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Generalizability evaluation</a:t>
            </a:r>
            <a:endParaRPr sz="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67" name="Google Shape;367;p32"/>
          <p:cNvCxnSpPr/>
          <p:nvPr/>
        </p:nvCxnSpPr>
        <p:spPr>
          <a:xfrm>
            <a:off x="8036948" y="3393291"/>
            <a:ext cx="1908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368" name="Google Shape;368;p32"/>
          <p:cNvSpPr txBox="1"/>
          <p:nvPr/>
        </p:nvSpPr>
        <p:spPr>
          <a:xfrm>
            <a:off x="6554735" y="4791697"/>
            <a:ext cx="1482300" cy="3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t" sz="9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Model development with different pipelines</a:t>
            </a:r>
            <a:endParaRPr sz="9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369" name="Google Shape;369;p32"/>
          <p:cNvSpPr txBox="1"/>
          <p:nvPr/>
        </p:nvSpPr>
        <p:spPr>
          <a:xfrm>
            <a:off x="8227754" y="4762142"/>
            <a:ext cx="916200" cy="3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t" sz="9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Model evaluation</a:t>
            </a:r>
            <a:endParaRPr sz="9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cxnSp>
        <p:nvCxnSpPr>
          <p:cNvPr id="370" name="Google Shape;370;p32"/>
          <p:cNvCxnSpPr>
            <a:stCxn id="356" idx="3"/>
            <a:endCxn id="345" idx="1"/>
          </p:cNvCxnSpPr>
          <p:nvPr/>
        </p:nvCxnSpPr>
        <p:spPr>
          <a:xfrm flipH="1" rot="10800000">
            <a:off x="2632150" y="3794860"/>
            <a:ext cx="431700" cy="3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371" name="Google Shape;371;p32"/>
          <p:cNvSpPr txBox="1"/>
          <p:nvPr/>
        </p:nvSpPr>
        <p:spPr>
          <a:xfrm>
            <a:off x="7227169" y="2691517"/>
            <a:ext cx="113400" cy="7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t" sz="140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11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t" sz="140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11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t" sz="140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1400">
              <a:solidFill>
                <a:srgbClr val="7030A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2" name="Google Shape;372;p32"/>
          <p:cNvSpPr/>
          <p:nvPr/>
        </p:nvSpPr>
        <p:spPr>
          <a:xfrm rot="5400000">
            <a:off x="3891411" y="-289434"/>
            <a:ext cx="585300" cy="4214100"/>
          </a:xfrm>
          <a:prstGeom prst="can">
            <a:avLst>
              <a:gd fmla="val 25000" name="adj"/>
            </a:avLst>
          </a:prstGeom>
          <a:solidFill>
            <a:srgbClr val="DDEAF6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3" name="Google Shape;373;p32"/>
          <p:cNvSpPr/>
          <p:nvPr/>
        </p:nvSpPr>
        <p:spPr>
          <a:xfrm rot="5400000">
            <a:off x="2253653" y="1533643"/>
            <a:ext cx="339300" cy="567900"/>
          </a:xfrm>
          <a:prstGeom prst="can">
            <a:avLst>
              <a:gd fmla="val 25000" name="adj"/>
            </a:avLst>
          </a:prstGeom>
          <a:solidFill>
            <a:srgbClr val="6D9EEB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4" name="Google Shape;374;p32"/>
          <p:cNvSpPr/>
          <p:nvPr/>
        </p:nvSpPr>
        <p:spPr>
          <a:xfrm rot="5400000">
            <a:off x="2943140" y="1533643"/>
            <a:ext cx="339300" cy="567900"/>
          </a:xfrm>
          <a:prstGeom prst="can">
            <a:avLst>
              <a:gd fmla="val 25000" name="adj"/>
            </a:avLst>
          </a:prstGeom>
          <a:solidFill>
            <a:srgbClr val="6D9EEB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5" name="Google Shape;375;p32"/>
          <p:cNvSpPr/>
          <p:nvPr/>
        </p:nvSpPr>
        <p:spPr>
          <a:xfrm rot="5400000">
            <a:off x="3632627" y="1533643"/>
            <a:ext cx="339300" cy="567900"/>
          </a:xfrm>
          <a:prstGeom prst="can">
            <a:avLst>
              <a:gd fmla="val 25000" name="adj"/>
            </a:avLst>
          </a:prstGeom>
          <a:solidFill>
            <a:srgbClr val="6D9EEB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6" name="Google Shape;376;p32"/>
          <p:cNvSpPr/>
          <p:nvPr/>
        </p:nvSpPr>
        <p:spPr>
          <a:xfrm rot="5400000">
            <a:off x="4322114" y="1533643"/>
            <a:ext cx="339300" cy="567900"/>
          </a:xfrm>
          <a:prstGeom prst="can">
            <a:avLst>
              <a:gd fmla="val 25000" name="adj"/>
            </a:avLst>
          </a:prstGeom>
          <a:solidFill>
            <a:srgbClr val="6D9EEB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7" name="Google Shape;377;p32"/>
          <p:cNvSpPr/>
          <p:nvPr/>
        </p:nvSpPr>
        <p:spPr>
          <a:xfrm rot="5400000">
            <a:off x="5011601" y="1533643"/>
            <a:ext cx="339300" cy="567900"/>
          </a:xfrm>
          <a:prstGeom prst="can">
            <a:avLst>
              <a:gd fmla="val 25000" name="adj"/>
            </a:avLst>
          </a:prstGeom>
          <a:solidFill>
            <a:srgbClr val="6D9EEB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78" name="Google Shape;378;p32"/>
          <p:cNvCxnSpPr>
            <a:stCxn id="374" idx="1"/>
            <a:endCxn id="375" idx="3"/>
          </p:cNvCxnSpPr>
          <p:nvPr/>
        </p:nvCxnSpPr>
        <p:spPr>
          <a:xfrm>
            <a:off x="3396740" y="1817593"/>
            <a:ext cx="121500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379" name="Google Shape;379;p32"/>
          <p:cNvCxnSpPr/>
          <p:nvPr/>
        </p:nvCxnSpPr>
        <p:spPr>
          <a:xfrm>
            <a:off x="3389366" y="1817549"/>
            <a:ext cx="1218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380" name="Google Shape;380;p32"/>
          <p:cNvCxnSpPr/>
          <p:nvPr/>
        </p:nvCxnSpPr>
        <p:spPr>
          <a:xfrm>
            <a:off x="4086227" y="1809836"/>
            <a:ext cx="1218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381" name="Google Shape;381;p32"/>
          <p:cNvCxnSpPr/>
          <p:nvPr/>
        </p:nvCxnSpPr>
        <p:spPr>
          <a:xfrm>
            <a:off x="4775714" y="1802462"/>
            <a:ext cx="1218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382" name="Google Shape;382;p32"/>
          <p:cNvSpPr txBox="1"/>
          <p:nvPr/>
        </p:nvSpPr>
        <p:spPr>
          <a:xfrm>
            <a:off x="2228624" y="1034668"/>
            <a:ext cx="567900" cy="4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t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Add contextual features</a:t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3" name="Google Shape;383;p32"/>
          <p:cNvSpPr txBox="1"/>
          <p:nvPr/>
        </p:nvSpPr>
        <p:spPr>
          <a:xfrm>
            <a:off x="2894372" y="1144970"/>
            <a:ext cx="567900" cy="3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t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Outlier handling</a:t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4" name="Google Shape;384;p32"/>
          <p:cNvSpPr txBox="1"/>
          <p:nvPr/>
        </p:nvSpPr>
        <p:spPr>
          <a:xfrm>
            <a:off x="3616122" y="1144970"/>
            <a:ext cx="567900" cy="3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t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Data scaling</a:t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5" name="Google Shape;385;p32"/>
          <p:cNvSpPr txBox="1"/>
          <p:nvPr/>
        </p:nvSpPr>
        <p:spPr>
          <a:xfrm>
            <a:off x="4284398" y="1034668"/>
            <a:ext cx="567900" cy="4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t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Hyper-parameter tuning</a:t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6" name="Google Shape;386;p32"/>
          <p:cNvSpPr txBox="1"/>
          <p:nvPr/>
        </p:nvSpPr>
        <p:spPr>
          <a:xfrm>
            <a:off x="4909370" y="1150085"/>
            <a:ext cx="757800" cy="192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t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Model training</a:t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7" name="Google Shape;387;p32"/>
          <p:cNvSpPr/>
          <p:nvPr/>
        </p:nvSpPr>
        <p:spPr>
          <a:xfrm rot="5400000">
            <a:off x="5708462" y="1544703"/>
            <a:ext cx="339300" cy="567900"/>
          </a:xfrm>
          <a:prstGeom prst="can">
            <a:avLst>
              <a:gd fmla="val 25000" name="adj"/>
            </a:avLst>
          </a:prstGeom>
          <a:solidFill>
            <a:srgbClr val="6D9EEB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88" name="Google Shape;388;p32"/>
          <p:cNvCxnSpPr/>
          <p:nvPr/>
        </p:nvCxnSpPr>
        <p:spPr>
          <a:xfrm>
            <a:off x="5472575" y="1813522"/>
            <a:ext cx="1218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389" name="Google Shape;389;p32"/>
          <p:cNvSpPr txBox="1"/>
          <p:nvPr/>
        </p:nvSpPr>
        <p:spPr>
          <a:xfrm>
            <a:off x="5606231" y="1144970"/>
            <a:ext cx="757800" cy="3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t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Threshold selection</a:t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0" name="Google Shape;390;p32"/>
          <p:cNvSpPr txBox="1"/>
          <p:nvPr/>
        </p:nvSpPr>
        <p:spPr>
          <a:xfrm>
            <a:off x="3889434" y="2125805"/>
            <a:ext cx="1828800" cy="192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t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Pipeline generator</a:t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91" name="Google Shape;391;p32"/>
          <p:cNvCxnSpPr>
            <a:stCxn id="372" idx="1"/>
            <a:endCxn id="342" idx="0"/>
          </p:cNvCxnSpPr>
          <p:nvPr/>
        </p:nvCxnSpPr>
        <p:spPr>
          <a:xfrm>
            <a:off x="6291111" y="1817616"/>
            <a:ext cx="1004700" cy="190800"/>
          </a:xfrm>
          <a:prstGeom prst="bentConnector2">
            <a:avLst/>
          </a:prstGeom>
          <a:noFill/>
          <a:ln cap="flat" cmpd="sng" w="9525">
            <a:solidFill>
              <a:srgbClr val="2E75B5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392" name="Google Shape;392;p32"/>
          <p:cNvCxnSpPr>
            <a:stCxn id="360" idx="3"/>
            <a:endCxn id="342" idx="1"/>
          </p:cNvCxnSpPr>
          <p:nvPr/>
        </p:nvCxnSpPr>
        <p:spPr>
          <a:xfrm>
            <a:off x="4557369" y="2953526"/>
            <a:ext cx="1997400" cy="431700"/>
          </a:xfrm>
          <a:prstGeom prst="bentConnector3">
            <a:avLst>
              <a:gd fmla="val 89498" name="adj1"/>
            </a:avLst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393" name="Google Shape;393;p32"/>
          <p:cNvCxnSpPr/>
          <p:nvPr/>
        </p:nvCxnSpPr>
        <p:spPr>
          <a:xfrm>
            <a:off x="2707241" y="1807849"/>
            <a:ext cx="1218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394" name="Google Shape;394;p32"/>
          <p:cNvSpPr/>
          <p:nvPr/>
        </p:nvSpPr>
        <p:spPr>
          <a:xfrm>
            <a:off x="502200" y="4284900"/>
            <a:ext cx="2226300" cy="4866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5" name="Google Shape;395;p32"/>
          <p:cNvSpPr txBox="1"/>
          <p:nvPr/>
        </p:nvSpPr>
        <p:spPr>
          <a:xfrm>
            <a:off x="1615145" y="4762142"/>
            <a:ext cx="1192800" cy="2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t" sz="9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Data collection</a:t>
            </a:r>
            <a:endParaRPr sz="9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396" name="Google Shape;396;p32"/>
          <p:cNvSpPr txBox="1"/>
          <p:nvPr/>
        </p:nvSpPr>
        <p:spPr>
          <a:xfrm>
            <a:off x="0" y="4762142"/>
            <a:ext cx="1192800" cy="2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t" sz="9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Context</a:t>
            </a:r>
            <a:endParaRPr sz="9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397" name="Google Shape;397;p32"/>
          <p:cNvSpPr txBox="1"/>
          <p:nvPr>
            <p:ph type="title"/>
          </p:nvPr>
        </p:nvSpPr>
        <p:spPr>
          <a:xfrm>
            <a:off x="399900" y="204375"/>
            <a:ext cx="8744100" cy="9039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0" lang="et" sz="5200">
                <a:solidFill>
                  <a:srgbClr val="98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Methods</a:t>
            </a:r>
            <a:endParaRPr i="0" sz="5200">
              <a:solidFill>
                <a:srgbClr val="98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398" name="Google Shape;398;p32"/>
          <p:cNvSpPr/>
          <p:nvPr/>
        </p:nvSpPr>
        <p:spPr>
          <a:xfrm>
            <a:off x="1200150" y="803400"/>
            <a:ext cx="1572000" cy="228600"/>
          </a:xfrm>
          <a:prstGeom prst="rect">
            <a:avLst/>
          </a:prstGeom>
          <a:solidFill>
            <a:srgbClr val="98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t" sz="16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Modeling</a:t>
            </a:r>
            <a:endParaRPr sz="1600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2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3"/>
          <p:cNvSpPr/>
          <p:nvPr/>
        </p:nvSpPr>
        <p:spPr>
          <a:xfrm>
            <a:off x="4080025" y="1416700"/>
            <a:ext cx="2330400" cy="2589300"/>
          </a:xfrm>
          <a:prstGeom prst="roundRect">
            <a:avLst>
              <a:gd fmla="val 4868" name="adj"/>
            </a:avLst>
          </a:prstGeom>
          <a:solidFill>
            <a:srgbClr val="D9D9D9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4" name="Google Shape;404;p33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  <p:sp>
        <p:nvSpPr>
          <p:cNvPr id="405" name="Google Shape;405;p33"/>
          <p:cNvSpPr/>
          <p:nvPr/>
        </p:nvSpPr>
        <p:spPr>
          <a:xfrm>
            <a:off x="4199042" y="1518225"/>
            <a:ext cx="598200" cy="2760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t" sz="700"/>
              <a:t>Learning context</a:t>
            </a:r>
            <a:endParaRPr sz="700"/>
          </a:p>
        </p:txBody>
      </p:sp>
      <p:sp>
        <p:nvSpPr>
          <p:cNvPr id="406" name="Google Shape;406;p33"/>
          <p:cNvSpPr/>
          <p:nvPr/>
        </p:nvSpPr>
        <p:spPr>
          <a:xfrm>
            <a:off x="4199050" y="2149300"/>
            <a:ext cx="598200" cy="276000"/>
          </a:xfrm>
          <a:prstGeom prst="roundRect">
            <a:avLst>
              <a:gd fmla="val 16667" name="adj"/>
            </a:avLst>
          </a:prstGeom>
          <a:solidFill>
            <a:srgbClr val="EAD1DC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t" sz="800"/>
              <a:t>Dataset</a:t>
            </a:r>
            <a:endParaRPr sz="800"/>
          </a:p>
        </p:txBody>
      </p:sp>
      <p:cxnSp>
        <p:nvCxnSpPr>
          <p:cNvPr id="407" name="Google Shape;407;p33"/>
          <p:cNvCxnSpPr>
            <a:stCxn id="405" idx="2"/>
            <a:endCxn id="406" idx="0"/>
          </p:cNvCxnSpPr>
          <p:nvPr/>
        </p:nvCxnSpPr>
        <p:spPr>
          <a:xfrm>
            <a:off x="4498142" y="1794225"/>
            <a:ext cx="0" cy="3552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408" name="Google Shape;408;p33"/>
          <p:cNvSpPr/>
          <p:nvPr/>
        </p:nvSpPr>
        <p:spPr>
          <a:xfrm>
            <a:off x="4203700" y="3206348"/>
            <a:ext cx="588900" cy="276900"/>
          </a:xfrm>
          <a:prstGeom prst="rect">
            <a:avLst/>
          </a:prstGeom>
          <a:solidFill>
            <a:srgbClr val="B6D7A8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t" sz="500"/>
              <a:t>Model development</a:t>
            </a:r>
            <a:endParaRPr sz="500"/>
          </a:p>
        </p:txBody>
      </p:sp>
      <p:sp>
        <p:nvSpPr>
          <p:cNvPr id="409" name="Google Shape;409;p33"/>
          <p:cNvSpPr/>
          <p:nvPr/>
        </p:nvSpPr>
        <p:spPr>
          <a:xfrm>
            <a:off x="5715725" y="3206348"/>
            <a:ext cx="588900" cy="276900"/>
          </a:xfrm>
          <a:prstGeom prst="rect">
            <a:avLst/>
          </a:prstGeom>
          <a:solidFill>
            <a:srgbClr val="B6D7A8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t" sz="500"/>
              <a:t>Model evaluation</a:t>
            </a:r>
            <a:endParaRPr sz="500"/>
          </a:p>
        </p:txBody>
      </p:sp>
      <p:cxnSp>
        <p:nvCxnSpPr>
          <p:cNvPr id="410" name="Google Shape;410;p33"/>
          <p:cNvCxnSpPr>
            <a:stCxn id="408" idx="3"/>
            <a:endCxn id="409" idx="1"/>
          </p:cNvCxnSpPr>
          <p:nvPr/>
        </p:nvCxnSpPr>
        <p:spPr>
          <a:xfrm>
            <a:off x="4792600" y="3344798"/>
            <a:ext cx="92310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411" name="Google Shape;411;p33"/>
          <p:cNvSpPr txBox="1"/>
          <p:nvPr/>
        </p:nvSpPr>
        <p:spPr>
          <a:xfrm>
            <a:off x="4203700" y="3461800"/>
            <a:ext cx="2042700" cy="21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t" sz="1000"/>
              <a:t>Leave-one-context-out</a:t>
            </a:r>
            <a:endParaRPr b="1" sz="1000"/>
          </a:p>
        </p:txBody>
      </p:sp>
      <p:sp>
        <p:nvSpPr>
          <p:cNvPr id="412" name="Google Shape;412;p33"/>
          <p:cNvSpPr/>
          <p:nvPr/>
        </p:nvSpPr>
        <p:spPr>
          <a:xfrm>
            <a:off x="1206600" y="1416700"/>
            <a:ext cx="2275500" cy="2589300"/>
          </a:xfrm>
          <a:prstGeom prst="roundRect">
            <a:avLst>
              <a:gd fmla="val 4868" name="adj"/>
            </a:avLst>
          </a:prstGeom>
          <a:solidFill>
            <a:srgbClr val="D9D9D9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3" name="Google Shape;413;p33"/>
          <p:cNvSpPr/>
          <p:nvPr/>
        </p:nvSpPr>
        <p:spPr>
          <a:xfrm>
            <a:off x="1383350" y="1520900"/>
            <a:ext cx="1956900" cy="1836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t" sz="700"/>
              <a:t>Learning context</a:t>
            </a:r>
            <a:endParaRPr sz="700"/>
          </a:p>
        </p:txBody>
      </p:sp>
      <p:sp>
        <p:nvSpPr>
          <p:cNvPr id="414" name="Google Shape;414;p33"/>
          <p:cNvSpPr/>
          <p:nvPr/>
        </p:nvSpPr>
        <p:spPr>
          <a:xfrm>
            <a:off x="1383350" y="1867125"/>
            <a:ext cx="1956900" cy="183600"/>
          </a:xfrm>
          <a:prstGeom prst="roundRect">
            <a:avLst>
              <a:gd fmla="val 16667" name="adj"/>
            </a:avLst>
          </a:prstGeom>
          <a:solidFill>
            <a:srgbClr val="D9D2E9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t" sz="1000"/>
              <a:t>Dataset</a:t>
            </a:r>
            <a:endParaRPr sz="1000"/>
          </a:p>
        </p:txBody>
      </p:sp>
      <p:cxnSp>
        <p:nvCxnSpPr>
          <p:cNvPr id="415" name="Google Shape;415;p33"/>
          <p:cNvCxnSpPr>
            <a:stCxn id="413" idx="2"/>
            <a:endCxn id="414" idx="0"/>
          </p:cNvCxnSpPr>
          <p:nvPr/>
        </p:nvCxnSpPr>
        <p:spPr>
          <a:xfrm>
            <a:off x="2361800" y="1704500"/>
            <a:ext cx="0" cy="1626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416" name="Google Shape;416;p33"/>
          <p:cNvSpPr/>
          <p:nvPr/>
        </p:nvSpPr>
        <p:spPr>
          <a:xfrm>
            <a:off x="1383350" y="2213325"/>
            <a:ext cx="226500" cy="145800"/>
          </a:xfrm>
          <a:prstGeom prst="roundRect">
            <a:avLst>
              <a:gd fmla="val 16667" name="adj"/>
            </a:avLst>
          </a:prstGeom>
          <a:solidFill>
            <a:srgbClr val="D5A6BD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/>
          </a:p>
        </p:txBody>
      </p:sp>
      <p:sp>
        <p:nvSpPr>
          <p:cNvPr id="417" name="Google Shape;417;p33"/>
          <p:cNvSpPr/>
          <p:nvPr/>
        </p:nvSpPr>
        <p:spPr>
          <a:xfrm>
            <a:off x="1310550" y="3222875"/>
            <a:ext cx="586800" cy="276900"/>
          </a:xfrm>
          <a:prstGeom prst="rect">
            <a:avLst/>
          </a:prstGeom>
          <a:solidFill>
            <a:srgbClr val="B6D7A8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t" sz="500"/>
              <a:t>Model development</a:t>
            </a:r>
            <a:endParaRPr sz="500"/>
          </a:p>
        </p:txBody>
      </p:sp>
      <p:sp>
        <p:nvSpPr>
          <p:cNvPr id="418" name="Google Shape;418;p33"/>
          <p:cNvSpPr/>
          <p:nvPr/>
        </p:nvSpPr>
        <p:spPr>
          <a:xfrm>
            <a:off x="2789300" y="3222866"/>
            <a:ext cx="531600" cy="276900"/>
          </a:xfrm>
          <a:prstGeom prst="rect">
            <a:avLst/>
          </a:prstGeom>
          <a:solidFill>
            <a:srgbClr val="B6D7A8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t" sz="500"/>
              <a:t>Model evaluation</a:t>
            </a:r>
            <a:endParaRPr sz="500"/>
          </a:p>
        </p:txBody>
      </p:sp>
      <p:cxnSp>
        <p:nvCxnSpPr>
          <p:cNvPr id="419" name="Google Shape;419;p33"/>
          <p:cNvCxnSpPr>
            <a:stCxn id="417" idx="3"/>
            <a:endCxn id="418" idx="1"/>
          </p:cNvCxnSpPr>
          <p:nvPr/>
        </p:nvCxnSpPr>
        <p:spPr>
          <a:xfrm>
            <a:off x="1897350" y="3361325"/>
            <a:ext cx="89190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420" name="Google Shape;420;p33"/>
          <p:cNvCxnSpPr>
            <a:stCxn id="416" idx="2"/>
            <a:endCxn id="417" idx="0"/>
          </p:cNvCxnSpPr>
          <p:nvPr/>
        </p:nvCxnSpPr>
        <p:spPr>
          <a:xfrm>
            <a:off x="1496600" y="2359125"/>
            <a:ext cx="107400" cy="8637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421" name="Google Shape;421;p33"/>
          <p:cNvSpPr/>
          <p:nvPr/>
        </p:nvSpPr>
        <p:spPr>
          <a:xfrm>
            <a:off x="1664540" y="2213325"/>
            <a:ext cx="226500" cy="145800"/>
          </a:xfrm>
          <a:prstGeom prst="roundRect">
            <a:avLst>
              <a:gd fmla="val 16667" name="adj"/>
            </a:avLst>
          </a:prstGeom>
          <a:solidFill>
            <a:srgbClr val="D5A6BD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/>
          </a:p>
        </p:txBody>
      </p:sp>
      <p:sp>
        <p:nvSpPr>
          <p:cNvPr id="422" name="Google Shape;422;p33"/>
          <p:cNvSpPr/>
          <p:nvPr/>
        </p:nvSpPr>
        <p:spPr>
          <a:xfrm>
            <a:off x="1945731" y="2213325"/>
            <a:ext cx="226500" cy="145800"/>
          </a:xfrm>
          <a:prstGeom prst="roundRect">
            <a:avLst>
              <a:gd fmla="val 16667" name="adj"/>
            </a:avLst>
          </a:prstGeom>
          <a:solidFill>
            <a:srgbClr val="D5A6BD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/>
          </a:p>
        </p:txBody>
      </p:sp>
      <p:sp>
        <p:nvSpPr>
          <p:cNvPr id="423" name="Google Shape;423;p33"/>
          <p:cNvSpPr/>
          <p:nvPr/>
        </p:nvSpPr>
        <p:spPr>
          <a:xfrm>
            <a:off x="2226922" y="2213325"/>
            <a:ext cx="226500" cy="145800"/>
          </a:xfrm>
          <a:prstGeom prst="roundRect">
            <a:avLst>
              <a:gd fmla="val 16667" name="adj"/>
            </a:avLst>
          </a:prstGeom>
          <a:solidFill>
            <a:srgbClr val="D5A6BD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/>
          </a:p>
        </p:txBody>
      </p:sp>
      <p:sp>
        <p:nvSpPr>
          <p:cNvPr id="424" name="Google Shape;424;p33"/>
          <p:cNvSpPr/>
          <p:nvPr/>
        </p:nvSpPr>
        <p:spPr>
          <a:xfrm>
            <a:off x="2508112" y="2213325"/>
            <a:ext cx="226500" cy="145800"/>
          </a:xfrm>
          <a:prstGeom prst="roundRect">
            <a:avLst>
              <a:gd fmla="val 16667" name="adj"/>
            </a:avLst>
          </a:prstGeom>
          <a:solidFill>
            <a:srgbClr val="D5A6BD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/>
          </a:p>
        </p:txBody>
      </p:sp>
      <p:sp>
        <p:nvSpPr>
          <p:cNvPr id="425" name="Google Shape;425;p33"/>
          <p:cNvSpPr/>
          <p:nvPr/>
        </p:nvSpPr>
        <p:spPr>
          <a:xfrm>
            <a:off x="2789303" y="2213325"/>
            <a:ext cx="226500" cy="145800"/>
          </a:xfrm>
          <a:prstGeom prst="roundRect">
            <a:avLst>
              <a:gd fmla="val 16667" name="adj"/>
            </a:avLst>
          </a:prstGeom>
          <a:solidFill>
            <a:srgbClr val="D5A6BD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/>
          </a:p>
        </p:txBody>
      </p:sp>
      <p:sp>
        <p:nvSpPr>
          <p:cNvPr id="426" name="Google Shape;426;p33"/>
          <p:cNvSpPr/>
          <p:nvPr/>
        </p:nvSpPr>
        <p:spPr>
          <a:xfrm>
            <a:off x="3070493" y="2213325"/>
            <a:ext cx="226500" cy="145800"/>
          </a:xfrm>
          <a:prstGeom prst="roundRect">
            <a:avLst>
              <a:gd fmla="val 16667" name="adj"/>
            </a:avLst>
          </a:prstGeom>
          <a:solidFill>
            <a:srgbClr val="C27BA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/>
          </a:p>
        </p:txBody>
      </p:sp>
      <p:cxnSp>
        <p:nvCxnSpPr>
          <p:cNvPr id="427" name="Google Shape;427;p33"/>
          <p:cNvCxnSpPr>
            <a:stCxn id="421" idx="2"/>
            <a:endCxn id="417" idx="0"/>
          </p:cNvCxnSpPr>
          <p:nvPr/>
        </p:nvCxnSpPr>
        <p:spPr>
          <a:xfrm flipH="1">
            <a:off x="1604090" y="2359125"/>
            <a:ext cx="173700" cy="8637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428" name="Google Shape;428;p33"/>
          <p:cNvCxnSpPr>
            <a:stCxn id="422" idx="2"/>
            <a:endCxn id="417" idx="0"/>
          </p:cNvCxnSpPr>
          <p:nvPr/>
        </p:nvCxnSpPr>
        <p:spPr>
          <a:xfrm flipH="1">
            <a:off x="1603881" y="2359125"/>
            <a:ext cx="455100" cy="8637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429" name="Google Shape;429;p33"/>
          <p:cNvCxnSpPr>
            <a:stCxn id="423" idx="2"/>
            <a:endCxn id="417" idx="0"/>
          </p:cNvCxnSpPr>
          <p:nvPr/>
        </p:nvCxnSpPr>
        <p:spPr>
          <a:xfrm flipH="1">
            <a:off x="1603972" y="2359125"/>
            <a:ext cx="736200" cy="8637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430" name="Google Shape;430;p33"/>
          <p:cNvCxnSpPr>
            <a:stCxn id="424" idx="2"/>
            <a:endCxn id="417" idx="0"/>
          </p:cNvCxnSpPr>
          <p:nvPr/>
        </p:nvCxnSpPr>
        <p:spPr>
          <a:xfrm flipH="1">
            <a:off x="1604062" y="2359125"/>
            <a:ext cx="1017300" cy="8637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431" name="Google Shape;431;p33"/>
          <p:cNvCxnSpPr>
            <a:stCxn id="425" idx="2"/>
            <a:endCxn id="417" idx="0"/>
          </p:cNvCxnSpPr>
          <p:nvPr/>
        </p:nvCxnSpPr>
        <p:spPr>
          <a:xfrm flipH="1">
            <a:off x="1603853" y="2359125"/>
            <a:ext cx="1298700" cy="8637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432" name="Google Shape;432;p33"/>
          <p:cNvCxnSpPr>
            <a:stCxn id="426" idx="2"/>
            <a:endCxn id="418" idx="0"/>
          </p:cNvCxnSpPr>
          <p:nvPr/>
        </p:nvCxnSpPr>
        <p:spPr>
          <a:xfrm flipH="1">
            <a:off x="3055043" y="2359125"/>
            <a:ext cx="128700" cy="8637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433" name="Google Shape;433;p33"/>
          <p:cNvSpPr/>
          <p:nvPr/>
        </p:nvSpPr>
        <p:spPr>
          <a:xfrm>
            <a:off x="2340182" y="2103225"/>
            <a:ext cx="102300" cy="57600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7F7F7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4" name="Google Shape;434;p33"/>
          <p:cNvSpPr txBox="1"/>
          <p:nvPr/>
        </p:nvSpPr>
        <p:spPr>
          <a:xfrm>
            <a:off x="1897350" y="3499825"/>
            <a:ext cx="12429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t" sz="900"/>
              <a:t>K-fold CV</a:t>
            </a:r>
            <a:endParaRPr b="1" sz="900"/>
          </a:p>
        </p:txBody>
      </p:sp>
      <p:sp>
        <p:nvSpPr>
          <p:cNvPr id="435" name="Google Shape;435;p33"/>
          <p:cNvSpPr/>
          <p:nvPr/>
        </p:nvSpPr>
        <p:spPr>
          <a:xfrm>
            <a:off x="4833292" y="1518288"/>
            <a:ext cx="598200" cy="2760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t" sz="700"/>
              <a:t>Learning context</a:t>
            </a:r>
            <a:endParaRPr sz="700"/>
          </a:p>
        </p:txBody>
      </p:sp>
      <p:sp>
        <p:nvSpPr>
          <p:cNvPr id="436" name="Google Shape;436;p33"/>
          <p:cNvSpPr/>
          <p:nvPr/>
        </p:nvSpPr>
        <p:spPr>
          <a:xfrm>
            <a:off x="4839688" y="2147025"/>
            <a:ext cx="598200" cy="276000"/>
          </a:xfrm>
          <a:prstGeom prst="roundRect">
            <a:avLst>
              <a:gd fmla="val 16667" name="adj"/>
            </a:avLst>
          </a:prstGeom>
          <a:solidFill>
            <a:srgbClr val="EAD1DC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t" sz="800"/>
              <a:t>Dataset</a:t>
            </a:r>
            <a:endParaRPr sz="800"/>
          </a:p>
        </p:txBody>
      </p:sp>
      <p:cxnSp>
        <p:nvCxnSpPr>
          <p:cNvPr id="437" name="Google Shape;437;p33"/>
          <p:cNvCxnSpPr/>
          <p:nvPr/>
        </p:nvCxnSpPr>
        <p:spPr>
          <a:xfrm>
            <a:off x="5132392" y="1812350"/>
            <a:ext cx="0" cy="3552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438" name="Google Shape;438;p33"/>
          <p:cNvSpPr/>
          <p:nvPr/>
        </p:nvSpPr>
        <p:spPr>
          <a:xfrm>
            <a:off x="5711067" y="1518288"/>
            <a:ext cx="598200" cy="2760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t" sz="700"/>
              <a:t>Learning context</a:t>
            </a:r>
            <a:endParaRPr sz="700"/>
          </a:p>
        </p:txBody>
      </p:sp>
      <p:sp>
        <p:nvSpPr>
          <p:cNvPr id="439" name="Google Shape;439;p33"/>
          <p:cNvSpPr/>
          <p:nvPr/>
        </p:nvSpPr>
        <p:spPr>
          <a:xfrm>
            <a:off x="5711075" y="2147025"/>
            <a:ext cx="598200" cy="276000"/>
          </a:xfrm>
          <a:prstGeom prst="roundRect">
            <a:avLst>
              <a:gd fmla="val 16667" name="adj"/>
            </a:avLst>
          </a:prstGeom>
          <a:solidFill>
            <a:srgbClr val="D5A6BD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t" sz="800"/>
              <a:t>Dataset</a:t>
            </a:r>
            <a:endParaRPr sz="800"/>
          </a:p>
        </p:txBody>
      </p:sp>
      <p:cxnSp>
        <p:nvCxnSpPr>
          <p:cNvPr id="440" name="Google Shape;440;p33"/>
          <p:cNvCxnSpPr>
            <a:stCxn id="438" idx="2"/>
            <a:endCxn id="439" idx="0"/>
          </p:cNvCxnSpPr>
          <p:nvPr/>
        </p:nvCxnSpPr>
        <p:spPr>
          <a:xfrm>
            <a:off x="6010167" y="1794288"/>
            <a:ext cx="0" cy="3528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441" name="Google Shape;441;p33"/>
          <p:cNvCxnSpPr>
            <a:stCxn id="406" idx="2"/>
            <a:endCxn id="408" idx="0"/>
          </p:cNvCxnSpPr>
          <p:nvPr/>
        </p:nvCxnSpPr>
        <p:spPr>
          <a:xfrm>
            <a:off x="4498150" y="2425300"/>
            <a:ext cx="0" cy="780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442" name="Google Shape;442;p33"/>
          <p:cNvCxnSpPr>
            <a:stCxn id="436" idx="2"/>
            <a:endCxn id="408" idx="0"/>
          </p:cNvCxnSpPr>
          <p:nvPr/>
        </p:nvCxnSpPr>
        <p:spPr>
          <a:xfrm flipH="1">
            <a:off x="4498288" y="2423025"/>
            <a:ext cx="640500" cy="783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443" name="Google Shape;443;p33"/>
          <p:cNvCxnSpPr>
            <a:stCxn id="439" idx="2"/>
            <a:endCxn id="409" idx="0"/>
          </p:cNvCxnSpPr>
          <p:nvPr/>
        </p:nvCxnSpPr>
        <p:spPr>
          <a:xfrm>
            <a:off x="6010175" y="2423025"/>
            <a:ext cx="0" cy="783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444" name="Google Shape;444;p33"/>
          <p:cNvSpPr txBox="1"/>
          <p:nvPr/>
        </p:nvSpPr>
        <p:spPr>
          <a:xfrm>
            <a:off x="1184425" y="4099925"/>
            <a:ext cx="2413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t"/>
              <a:t>Within context performance</a:t>
            </a:r>
            <a:endParaRPr/>
          </a:p>
        </p:txBody>
      </p:sp>
      <p:sp>
        <p:nvSpPr>
          <p:cNvPr id="445" name="Google Shape;445;p33"/>
          <p:cNvSpPr txBox="1"/>
          <p:nvPr/>
        </p:nvSpPr>
        <p:spPr>
          <a:xfrm>
            <a:off x="3996775" y="4099925"/>
            <a:ext cx="2413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t"/>
              <a:t>Across</a:t>
            </a:r>
            <a:r>
              <a:rPr lang="et"/>
              <a:t> context performance</a:t>
            </a:r>
            <a:endParaRPr/>
          </a:p>
        </p:txBody>
      </p:sp>
      <p:sp>
        <p:nvSpPr>
          <p:cNvPr id="446" name="Google Shape;446;p33"/>
          <p:cNvSpPr txBox="1"/>
          <p:nvPr>
            <p:ph type="title"/>
          </p:nvPr>
        </p:nvSpPr>
        <p:spPr>
          <a:xfrm>
            <a:off x="399900" y="204375"/>
            <a:ext cx="8744100" cy="9039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0" lang="et" sz="5200">
                <a:solidFill>
                  <a:srgbClr val="98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Methods</a:t>
            </a:r>
            <a:endParaRPr i="0" sz="5200">
              <a:solidFill>
                <a:srgbClr val="98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447" name="Google Shape;447;p33"/>
          <p:cNvSpPr/>
          <p:nvPr/>
        </p:nvSpPr>
        <p:spPr>
          <a:xfrm>
            <a:off x="1200150" y="803400"/>
            <a:ext cx="1572000" cy="393600"/>
          </a:xfrm>
          <a:prstGeom prst="rect">
            <a:avLst/>
          </a:prstGeom>
          <a:solidFill>
            <a:srgbClr val="98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t" sz="22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Evaluation</a:t>
            </a:r>
            <a:endParaRPr sz="2200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448" name="Google Shape;448;p33"/>
          <p:cNvSpPr txBox="1"/>
          <p:nvPr/>
        </p:nvSpPr>
        <p:spPr>
          <a:xfrm>
            <a:off x="5381163" y="1503750"/>
            <a:ext cx="427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t">
                <a:latin typeface="Times New Roman"/>
                <a:ea typeface="Times New Roman"/>
                <a:cs typeface="Times New Roman"/>
                <a:sym typeface="Times New Roman"/>
              </a:rPr>
              <a:t>…</a:t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49" name="Google Shape;449;p33"/>
          <p:cNvSpPr txBox="1"/>
          <p:nvPr/>
        </p:nvSpPr>
        <p:spPr>
          <a:xfrm>
            <a:off x="5404938" y="2103225"/>
            <a:ext cx="427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t">
                <a:latin typeface="Times New Roman"/>
                <a:ea typeface="Times New Roman"/>
                <a:cs typeface="Times New Roman"/>
                <a:sym typeface="Times New Roman"/>
              </a:rPr>
              <a:t>…</a:t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U white">
  <a:themeElements>
    <a:clrScheme name="TLÜ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DB224C"/>
      </a:accent1>
      <a:accent2>
        <a:srgbClr val="7AD2C6"/>
      </a:accent2>
      <a:accent3>
        <a:srgbClr val="F99E3B"/>
      </a:accent3>
      <a:accent4>
        <a:srgbClr val="B691D3"/>
      </a:accent4>
      <a:accent5>
        <a:srgbClr val="DBC7B6"/>
      </a:accent5>
      <a:accent6>
        <a:srgbClr val="67D4EC"/>
      </a:accent6>
      <a:hlink>
        <a:srgbClr val="DB224C"/>
      </a:hlink>
      <a:folHlink>
        <a:srgbClr val="94143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