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71" r:id="rId5"/>
    <p:sldId id="277" r:id="rId6"/>
    <p:sldId id="259" r:id="rId7"/>
    <p:sldId id="275" r:id="rId8"/>
    <p:sldId id="276" r:id="rId9"/>
    <p:sldId id="279" r:id="rId10"/>
    <p:sldId id="261" r:id="rId11"/>
    <p:sldId id="262" r:id="rId12"/>
    <p:sldId id="266" r:id="rId13"/>
    <p:sldId id="280" r:id="rId14"/>
    <p:sldId id="285" r:id="rId15"/>
    <p:sldId id="286" r:id="rId16"/>
    <p:sldId id="287" r:id="rId17"/>
    <p:sldId id="288" r:id="rId18"/>
    <p:sldId id="264" r:id="rId19"/>
    <p:sldId id="278" r:id="rId20"/>
    <p:sldId id="265" r:id="rId21"/>
    <p:sldId id="267" r:id="rId22"/>
    <p:sldId id="263" r:id="rId23"/>
    <p:sldId id="281" r:id="rId24"/>
    <p:sldId id="282" r:id="rId25"/>
    <p:sldId id="283" r:id="rId26"/>
    <p:sldId id="284" r:id="rId27"/>
    <p:sldId id="274" r:id="rId28"/>
    <p:sldId id="268" r:id="rId29"/>
    <p:sldId id="269" r:id="rId30"/>
    <p:sldId id="270" r:id="rId31"/>
    <p:sldId id="272" r:id="rId32"/>
    <p:sldId id="273" r:id="rId33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F95"/>
    <a:srgbClr val="D7A3F4"/>
    <a:srgbClr val="A4CCFE"/>
    <a:srgbClr val="DAC7F4"/>
    <a:srgbClr val="FC6E5A"/>
    <a:srgbClr val="305488"/>
    <a:srgbClr val="3E6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7"/>
    <p:restoredTop sz="96081"/>
  </p:normalViewPr>
  <p:slideViewPr>
    <p:cSldViewPr snapToGrid="0">
      <p:cViewPr varScale="1">
        <p:scale>
          <a:sx n="93" d="100"/>
          <a:sy n="93" d="100"/>
        </p:scale>
        <p:origin x="176" y="125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A789E-0867-F14A-ACA5-8C4E6DAB5939}" type="datetimeFigureOut">
              <a:rPr lang="en-EE" smtClean="0"/>
              <a:t>19.03.2024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80E0D-289D-AD43-84EB-C0AEB83B1C9E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57574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We faced these issues at Tallinn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80E0D-289D-AD43-84EB-C0AEB83B1C9E}" type="slidenum">
              <a:rPr lang="en-EE" smtClean="0"/>
              <a:t>3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53150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Web version of CoTrack (why Covid, plus the first prototype required a technical person to configure everything and was not easy for non-extert MMLA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80E0D-289D-AD43-84EB-C0AEB83B1C9E}" type="slidenum">
              <a:rPr lang="en-EE" smtClean="0"/>
              <a:t>8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95598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D5FF-FD73-AFA0-B2E1-862794EDA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F1567-73F6-6AA5-EE6D-656ECE46A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4FEDB-D745-61A3-9799-08E10AFC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80F-3267-314F-B28D-C8A96C12BC92}" type="datetimeFigureOut">
              <a:rPr lang="en-EE" smtClean="0"/>
              <a:t>19.03.2024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BCA48-6CD8-F574-1C62-BF4790EC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256B1-7EC0-5774-3EC1-9BC6AA76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C91D-6909-4F4C-A915-891F441464A3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32048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AF5A-BE78-622C-7622-67E5C6B1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A3389-974D-3D04-6DA3-96EF3E0B6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59582-9479-79F0-C782-11F44FD6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80F-3267-314F-B28D-C8A96C12BC92}" type="datetimeFigureOut">
              <a:rPr lang="en-EE" smtClean="0"/>
              <a:t>19.03.2024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FC820-4F43-44B3-91B2-04BC38AB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F1EE4-8701-E89D-53CE-30532061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C91D-6909-4F4C-A915-891F441464A3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4710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EDDEDF-FA68-D5AB-C57F-3EE73D40E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B3D52-70B8-61E6-EA51-F2146AA33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14BFA-70F1-490F-EBF7-F1F28370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80F-3267-314F-B28D-C8A96C12BC92}" type="datetimeFigureOut">
              <a:rPr lang="en-EE" smtClean="0"/>
              <a:t>19.03.2024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9C948-8B4D-7433-F67E-5EB54F329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0480-BCE7-EC75-91CD-3D2BBFE0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C91D-6909-4F4C-A915-891F441464A3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85621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A6A6-570C-17FC-E42A-AE2BF1A9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CCE41-0E5F-3685-CB0C-B5412797A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10D3-9906-3CD4-98E4-20FFD9C2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80F-3267-314F-B28D-C8A96C12BC92}" type="datetimeFigureOut">
              <a:rPr lang="en-EE" smtClean="0"/>
              <a:t>19.03.2024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19FA7-7CB3-AA9C-72AD-DB82018D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1CD5-B4A1-9C03-6BD1-31FC0642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C91D-6909-4F4C-A915-891F441464A3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74244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B8CA-D80C-EEAA-949C-1D6020DD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44424-B665-BA5E-985C-BA09B3988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BD76-2629-0E12-7579-827319F6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80F-3267-314F-B28D-C8A96C12BC92}" type="datetimeFigureOut">
              <a:rPr lang="en-EE" smtClean="0"/>
              <a:t>19.03.2024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7D1A3-82A4-F322-3670-7B23F59B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4E451-B46F-1587-D5DE-96DE3036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C91D-6909-4F4C-A915-891F441464A3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37792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06E8-C977-670B-437F-13FD2448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5BC98-F094-031F-63E6-ED9940D6C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58766-335B-BBEB-B905-EC0E7C8A3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960D8-5483-0E60-BD26-28779C32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80F-3267-314F-B28D-C8A96C12BC92}" type="datetimeFigureOut">
              <a:rPr lang="en-EE" smtClean="0"/>
              <a:t>19.03.2024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9AB52-0FBA-093E-08CF-A3395FDD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B8FE7-E34E-F52F-80DA-1FB73505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C91D-6909-4F4C-A915-891F441464A3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59441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AFCB-6AA6-EBF3-A1DE-F30BDF92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2A33D-13EB-1B79-CA22-143C7B7AE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C8BD8-E960-6348-83D8-171E6B1D2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1F1154-3918-1FDC-5652-22C01B695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A09D55-5518-0CAE-096B-01B6DE43D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4D8E56-3EFA-8184-582E-F413DA8C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80F-3267-314F-B28D-C8A96C12BC92}" type="datetimeFigureOut">
              <a:rPr lang="en-EE" smtClean="0"/>
              <a:t>19.03.2024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D5EF41-4D47-E3B9-26F2-6E1A86A5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09B75-0C56-25E8-3BC5-2CEE6827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C91D-6909-4F4C-A915-891F441464A3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22126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CF7F-FFB2-7F17-9AFD-9F5B9FA8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A8CF0-96D4-AE27-CBA9-3E81CE7F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80F-3267-314F-B28D-C8A96C12BC92}" type="datetimeFigureOut">
              <a:rPr lang="en-EE" smtClean="0"/>
              <a:t>19.03.2024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4ADF6-6F5A-4BC8-A132-C7D6B598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0615E-BA0C-5A65-D801-25176806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C91D-6909-4F4C-A915-891F441464A3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359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2F786-6218-3125-A508-449E0980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80F-3267-314F-B28D-C8A96C12BC92}" type="datetimeFigureOut">
              <a:rPr lang="en-EE" smtClean="0"/>
              <a:t>19.03.2024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1F674D-0D77-F65A-7F6E-D55DAF54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85507-FACF-14C2-D89F-9E8A2923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C91D-6909-4F4C-A915-891F441464A3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43980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2677-6BE6-9B5C-0ABB-3C270E3C8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4E0EC-71EC-C002-53D8-E6451E4D6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83629-6636-BEEB-E8A0-552C8416F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4F933-3763-446F-EBA5-915FF5F9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80F-3267-314F-B28D-C8A96C12BC92}" type="datetimeFigureOut">
              <a:rPr lang="en-EE" smtClean="0"/>
              <a:t>19.03.2024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F704B-7E36-E95E-A30F-E4E9459E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779C3-4F87-1877-5051-9A58C490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C91D-6909-4F4C-A915-891F441464A3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40754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688A-FF3D-10C5-452E-49944D07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BAF7E-AFAC-8DEF-AED8-50F014222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6689E-4AFB-6445-8237-0B17A093A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1ECDB-4AF1-5464-CD05-38A83E9C5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A80F-3267-314F-B28D-C8A96C12BC92}" type="datetimeFigureOut">
              <a:rPr lang="en-EE" smtClean="0"/>
              <a:t>19.03.2024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EA978-DC60-5A57-BB78-F32C4783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98917-D58B-4245-1945-25E1390E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C91D-6909-4F4C-A915-891F441464A3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69317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A32271-A893-B8DC-C832-1F7707D1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CA888-B7A0-6EA9-0856-23AF60C0F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39452-6734-B8AC-2FFB-1BE4E71D1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0A80F-3267-314F-B28D-C8A96C12BC92}" type="datetimeFigureOut">
              <a:rPr lang="en-EE" smtClean="0"/>
              <a:t>19.03.2024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30AB9-ABAC-18F8-046E-B4AF4177B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7EC29-F876-9419-9DC9-D66C8F67D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3C91D-6909-4F4C-A915-891F441464A3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59460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track.website/" TargetMode="External"/><Relationship Id="rId7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sv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sv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2.png"/><Relationship Id="rId5" Type="http://schemas.openxmlformats.org/officeDocument/2006/relationships/image" Target="../media/image24.svg"/><Relationship Id="rId10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8608/jla.2021.722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cotrack.website/" TargetMode="Externa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sv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24.sv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2.png"/><Relationship Id="rId5" Type="http://schemas.openxmlformats.org/officeDocument/2006/relationships/image" Target="../media/image24.svg"/><Relationship Id="rId10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» background-image: linear-gradient">
            <a:extLst>
              <a:ext uri="{FF2B5EF4-FFF2-40B4-BE49-F238E27FC236}">
                <a16:creationId xmlns:a16="http://schemas.microsoft.com/office/drawing/2014/main" id="{F1A80573-654B-FE3A-9E23-3388F1CD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F16D4-3A21-45F2-FAB2-24659ABCF8BE}"/>
              </a:ext>
            </a:extLst>
          </p:cNvPr>
          <p:cNvSpPr txBox="1"/>
          <p:nvPr/>
        </p:nvSpPr>
        <p:spPr>
          <a:xfrm>
            <a:off x="757881" y="1000898"/>
            <a:ext cx="11178746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EE" sz="3600" b="1" dirty="0">
                <a:solidFill>
                  <a:srgbClr val="002060"/>
                </a:solidFill>
                <a:latin typeface="Avenir Black" panose="02000503020000020003" pitchFamily="2" charset="0"/>
              </a:rPr>
              <a:t>Bringing Collaborative Analytics using Multimodal Data to the Masses: Evaluation and Design Guidelines for Developing a MMLA System </a:t>
            </a:r>
          </a:p>
          <a:p>
            <a:r>
              <a:rPr lang="en-EE" sz="3600" b="1" dirty="0">
                <a:solidFill>
                  <a:srgbClr val="002060"/>
                </a:solidFill>
                <a:latin typeface="Avenir Black" panose="02000503020000020003" pitchFamily="2" charset="0"/>
              </a:rPr>
              <a:t>for Research and Teaching </a:t>
            </a:r>
          </a:p>
          <a:p>
            <a:r>
              <a:rPr lang="en-EE" sz="3600" b="1" dirty="0">
                <a:solidFill>
                  <a:srgbClr val="002060"/>
                </a:solidFill>
                <a:latin typeface="Avenir Black" panose="02000503020000020003" pitchFamily="2" charset="0"/>
              </a:rPr>
              <a:t>Practices in CSCL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B5D28-EABA-043C-0125-1122F323BC5B}"/>
              </a:ext>
            </a:extLst>
          </p:cNvPr>
          <p:cNvSpPr txBox="1"/>
          <p:nvPr/>
        </p:nvSpPr>
        <p:spPr>
          <a:xfrm>
            <a:off x="757881" y="4251316"/>
            <a:ext cx="72297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dirty="0">
                <a:latin typeface="Avenir Book" panose="02000503020000020003" pitchFamily="2" charset="0"/>
              </a:rPr>
              <a:t>Pankaj Chejara, </a:t>
            </a:r>
          </a:p>
          <a:p>
            <a:r>
              <a:rPr lang="en-EE" sz="2000" dirty="0">
                <a:latin typeface="Avenir Book" panose="02000503020000020003" pitchFamily="2" charset="0"/>
              </a:rPr>
              <a:t>Reet Kasepalu, </a:t>
            </a:r>
          </a:p>
          <a:p>
            <a:r>
              <a:rPr lang="en-EE" sz="2000" dirty="0">
                <a:latin typeface="Avenir Book" panose="02000503020000020003" pitchFamily="2" charset="0"/>
              </a:rPr>
              <a:t>Luis P. Prieto, </a:t>
            </a:r>
          </a:p>
          <a:p>
            <a:r>
              <a:rPr lang="en-EE" sz="2000" dirty="0">
                <a:effectLst/>
                <a:latin typeface="Avenir Book" panose="02000503020000020003" pitchFamily="2" charset="0"/>
              </a:rPr>
              <a:t>María Jesús Rodríguez-Triana, </a:t>
            </a:r>
          </a:p>
          <a:p>
            <a:r>
              <a:rPr lang="en-EE" sz="2000" dirty="0">
                <a:latin typeface="Avenir Book" panose="02000503020000020003" pitchFamily="2" charset="0"/>
              </a:rPr>
              <a:t>Adofo Ruiz-Calleja</a:t>
            </a:r>
          </a:p>
          <a:p>
            <a:endParaRPr lang="en-EE" sz="2000" dirty="0">
              <a:effectLst/>
              <a:latin typeface="Avenir Book" panose="02000503020000020003" pitchFamily="2" charset="0"/>
            </a:endParaRPr>
          </a:p>
          <a:p>
            <a:r>
              <a:rPr lang="en-EE" sz="2000" b="1" dirty="0">
                <a:latin typeface="Avenir Book" panose="02000503020000020003" pitchFamily="2" charset="0"/>
              </a:rPr>
              <a:t>Tallinn University, Tallinn, Estonia</a:t>
            </a:r>
          </a:p>
          <a:p>
            <a:r>
              <a:rPr lang="en-EE" sz="2000" b="1" dirty="0">
                <a:effectLst/>
                <a:latin typeface="Avenir Book" panose="02000503020000020003" pitchFamily="2" charset="0"/>
              </a:rPr>
              <a:t>Universidad de Valladolid, Valladolid, Spain</a:t>
            </a:r>
            <a:endParaRPr lang="en-GB" sz="2000" b="1" dirty="0">
              <a:effectLst/>
              <a:latin typeface="Helvetica" pitchFamily="2" charset="0"/>
            </a:endParaRPr>
          </a:p>
          <a:p>
            <a:endParaRPr lang="en-EE" sz="2000" dirty="0"/>
          </a:p>
          <a:p>
            <a:endParaRPr lang="en-EE" sz="2000" dirty="0">
              <a:latin typeface="Avenir Book" panose="02000503020000020003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6FB749-5690-4263-29A0-35F5DC201A9B}"/>
              </a:ext>
            </a:extLst>
          </p:cNvPr>
          <p:cNvGrpSpPr/>
          <p:nvPr/>
        </p:nvGrpSpPr>
        <p:grpSpPr>
          <a:xfrm>
            <a:off x="7092778" y="1972489"/>
            <a:ext cx="6726435" cy="4557654"/>
            <a:chOff x="1524000" y="620780"/>
            <a:chExt cx="6096000" cy="3901939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C27BCA7-09CF-A59B-A999-CA8BFEF94E49}"/>
                </a:ext>
              </a:extLst>
            </p:cNvPr>
            <p:cNvSpPr/>
            <p:nvPr/>
          </p:nvSpPr>
          <p:spPr>
            <a:xfrm>
              <a:off x="2988259" y="3045835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822" tIns="281255" rIns="265822" bIns="281255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4100" kern="1200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631AE2F7-2A77-4609-55D7-19D647535B7A}"/>
                </a:ext>
              </a:extLst>
            </p:cNvPr>
            <p:cNvSpPr/>
            <p:nvPr/>
          </p:nvSpPr>
          <p:spPr>
            <a:xfrm>
              <a:off x="3032760" y="3697849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029B8686-25D0-1326-1216-486779C7397D}"/>
                </a:ext>
              </a:extLst>
            </p:cNvPr>
            <p:cNvSpPr/>
            <p:nvPr/>
          </p:nvSpPr>
          <p:spPr>
            <a:xfrm>
              <a:off x="1524000" y="2252571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0A173DA4-CCD6-6390-9086-43BBB403744B}"/>
                </a:ext>
              </a:extLst>
            </p:cNvPr>
            <p:cNvSpPr/>
            <p:nvPr/>
          </p:nvSpPr>
          <p:spPr>
            <a:xfrm>
              <a:off x="2690164" y="3534358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175CB80-5A40-2E09-57ED-931D72615E54}"/>
                </a:ext>
              </a:extLst>
            </p:cNvPr>
            <p:cNvSpPr/>
            <p:nvPr/>
          </p:nvSpPr>
          <p:spPr>
            <a:xfrm>
              <a:off x="4447641" y="2235012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822" tIns="281255" rIns="265822" bIns="281255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4100" kern="1200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D2C474F0-529C-72DA-3BA8-7CEF57599766}"/>
                </a:ext>
              </a:extLst>
            </p:cNvPr>
            <p:cNvSpPr/>
            <p:nvPr/>
          </p:nvSpPr>
          <p:spPr>
            <a:xfrm>
              <a:off x="5618683" y="3515238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055638F5-40B4-8ABE-9B1D-769ED5C81F7E}"/>
                </a:ext>
              </a:extLst>
            </p:cNvPr>
            <p:cNvSpPr/>
            <p:nvPr/>
          </p:nvSpPr>
          <p:spPr>
            <a:xfrm>
              <a:off x="5907024" y="3045835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EE" dirty="0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87176CD4-6A54-9D45-CCDD-33CA08758AC9}"/>
                </a:ext>
              </a:extLst>
            </p:cNvPr>
            <p:cNvSpPr/>
            <p:nvPr/>
          </p:nvSpPr>
          <p:spPr>
            <a:xfrm>
              <a:off x="5951524" y="3697849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29D0B19-1DC3-1EED-2DCE-7A2B78F0F55E}"/>
                </a:ext>
              </a:extLst>
            </p:cNvPr>
            <p:cNvSpPr/>
            <p:nvPr/>
          </p:nvSpPr>
          <p:spPr>
            <a:xfrm>
              <a:off x="2988259" y="1427701"/>
              <a:ext cx="1712976" cy="1476884"/>
            </a:xfrm>
            <a:custGeom>
              <a:avLst/>
              <a:gdLst>
                <a:gd name="connsiteX0" fmla="*/ 0 w 1712976"/>
                <a:gd name="connsiteY0" fmla="*/ 738442 h 1476884"/>
                <a:gd name="connsiteX1" fmla="*/ 369221 w 1712976"/>
                <a:gd name="connsiteY1" fmla="*/ 0 h 1476884"/>
                <a:gd name="connsiteX2" fmla="*/ 1343755 w 1712976"/>
                <a:gd name="connsiteY2" fmla="*/ 0 h 1476884"/>
                <a:gd name="connsiteX3" fmla="*/ 1712976 w 1712976"/>
                <a:gd name="connsiteY3" fmla="*/ 738442 h 1476884"/>
                <a:gd name="connsiteX4" fmla="*/ 1343755 w 1712976"/>
                <a:gd name="connsiteY4" fmla="*/ 1476884 h 1476884"/>
                <a:gd name="connsiteX5" fmla="*/ 369221 w 1712976"/>
                <a:gd name="connsiteY5" fmla="*/ 1476884 h 1476884"/>
                <a:gd name="connsiteX6" fmla="*/ 0 w 1712976"/>
                <a:gd name="connsiteY6" fmla="*/ 738442 h 14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2976" h="1476884">
                  <a:moveTo>
                    <a:pt x="0" y="738442"/>
                  </a:moveTo>
                  <a:lnTo>
                    <a:pt x="369221" y="0"/>
                  </a:lnTo>
                  <a:lnTo>
                    <a:pt x="1343755" y="0"/>
                  </a:lnTo>
                  <a:lnTo>
                    <a:pt x="1712976" y="738442"/>
                  </a:lnTo>
                  <a:lnTo>
                    <a:pt x="1343755" y="1476884"/>
                  </a:lnTo>
                  <a:lnTo>
                    <a:pt x="369221" y="1476884"/>
                  </a:lnTo>
                  <a:lnTo>
                    <a:pt x="0" y="7384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5822" tIns="281255" rIns="265822" bIns="281255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4100" kern="1200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1B359EFD-B2D3-3A61-9AA6-832BCBBAD97F}"/>
                </a:ext>
              </a:extLst>
            </p:cNvPr>
            <p:cNvSpPr/>
            <p:nvPr/>
          </p:nvSpPr>
          <p:spPr>
            <a:xfrm>
              <a:off x="4149547" y="1459697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13916359-D99F-1811-D250-13701AEE5AB0}"/>
                </a:ext>
              </a:extLst>
            </p:cNvPr>
            <p:cNvSpPr/>
            <p:nvPr/>
          </p:nvSpPr>
          <p:spPr>
            <a:xfrm>
              <a:off x="4447641" y="620780"/>
              <a:ext cx="1712976" cy="147688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22073E98-050C-2305-FFEB-BD94CA64CCAC}"/>
                </a:ext>
              </a:extLst>
            </p:cNvPr>
            <p:cNvSpPr/>
            <p:nvPr/>
          </p:nvSpPr>
          <p:spPr>
            <a:xfrm>
              <a:off x="4498238" y="1269282"/>
              <a:ext cx="200558" cy="17285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839567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F4A59F-69FF-5FAB-1415-41D482F4E5B2}"/>
              </a:ext>
            </a:extLst>
          </p:cNvPr>
          <p:cNvSpPr txBox="1"/>
          <p:nvPr/>
        </p:nvSpPr>
        <p:spPr>
          <a:xfrm>
            <a:off x="267730" y="2216834"/>
            <a:ext cx="55069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Usability Evaluation</a:t>
            </a:r>
          </a:p>
          <a:p>
            <a:pPr algn="ctr"/>
            <a:r>
              <a:rPr lang="en-EE" sz="2800" b="1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System Usability Scale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345283C-FA69-E0D8-34BA-31D260D455D5}"/>
              </a:ext>
            </a:extLst>
          </p:cNvPr>
          <p:cNvSpPr/>
          <p:nvPr/>
        </p:nvSpPr>
        <p:spPr>
          <a:xfrm>
            <a:off x="5242860" y="2252451"/>
            <a:ext cx="3126259" cy="3336325"/>
          </a:xfrm>
          <a:prstGeom prst="roundRect">
            <a:avLst>
              <a:gd name="adj" fmla="val 6390"/>
            </a:avLst>
          </a:prstGeom>
          <a:solidFill>
            <a:srgbClr val="DA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9E299F-6268-6C45-BDBB-7C9742F44009}"/>
              </a:ext>
            </a:extLst>
          </p:cNvPr>
          <p:cNvGrpSpPr/>
          <p:nvPr/>
        </p:nvGrpSpPr>
        <p:grpSpPr>
          <a:xfrm>
            <a:off x="5592969" y="3290940"/>
            <a:ext cx="667919" cy="658669"/>
            <a:chOff x="6584647" y="2922942"/>
            <a:chExt cx="838865" cy="827247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E7E1257-CC7D-D2CA-B661-FE66D7404271}"/>
                </a:ext>
              </a:extLst>
            </p:cNvPr>
            <p:cNvSpPr/>
            <p:nvPr/>
          </p:nvSpPr>
          <p:spPr>
            <a:xfrm>
              <a:off x="6755496" y="3079850"/>
              <a:ext cx="517981" cy="5179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B438A1D-150C-27F7-A3C6-4965A1223077}"/>
                </a:ext>
              </a:extLst>
            </p:cNvPr>
            <p:cNvGrpSpPr/>
            <p:nvPr/>
          </p:nvGrpSpPr>
          <p:grpSpPr>
            <a:xfrm>
              <a:off x="7211499" y="3232796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E1588048-AC8F-4DA2-590E-48E4961C1D95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94" name="Rounded Rectangle 93">
                <a:extLst>
                  <a:ext uri="{FF2B5EF4-FFF2-40B4-BE49-F238E27FC236}">
                    <a16:creationId xmlns:a16="http://schemas.microsoft.com/office/drawing/2014/main" id="{89DE627F-C331-A514-CCBE-8F7D42005C17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469664A9-6E95-114A-FC19-483C8DE180C0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8F51B4B-A7DD-160A-B0CA-9E244B65F3CF}"/>
                </a:ext>
              </a:extLst>
            </p:cNvPr>
            <p:cNvGrpSpPr/>
            <p:nvPr/>
          </p:nvGrpSpPr>
          <p:grpSpPr>
            <a:xfrm rot="5400000">
              <a:off x="6908479" y="3538139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4FEC230B-DD7B-4187-85C1-DAE3806A5FC8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353C07A7-2956-24F6-1557-A937C71EF101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AF8BD625-42CA-41FF-9CE1-ADCD252C7C29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B624237-7D9C-022C-89B0-4151400FC5AD}"/>
                </a:ext>
              </a:extLst>
            </p:cNvPr>
            <p:cNvGrpSpPr/>
            <p:nvPr/>
          </p:nvGrpSpPr>
          <p:grpSpPr>
            <a:xfrm rot="16200000">
              <a:off x="6908480" y="2922905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02B89A8-263C-ADE8-D386-7BF182875674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FA1C66F6-E841-838A-32F5-B599AABF8BCB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A9C93430-2968-CDF8-01FF-4FA5895B8CC0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8BFC7EB-433B-DF18-A411-76964FC803E6}"/>
                </a:ext>
              </a:extLst>
            </p:cNvPr>
            <p:cNvGrpSpPr/>
            <p:nvPr/>
          </p:nvGrpSpPr>
          <p:grpSpPr>
            <a:xfrm flipH="1">
              <a:off x="6584647" y="3232796"/>
              <a:ext cx="224354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002D47C-02C6-4C28-2669-BB327B11FD84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A0B5CF3E-2190-0585-8863-1D1BCB94069C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66A4C5-6166-BC87-9850-76311E8BFD2A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712D05A-3685-3335-89CF-1C10CF7EC34B}"/>
                </a:ext>
              </a:extLst>
            </p:cNvPr>
            <p:cNvGrpSpPr/>
            <p:nvPr/>
          </p:nvGrpSpPr>
          <p:grpSpPr>
            <a:xfrm>
              <a:off x="6946413" y="344527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7881F8D2-4E29-14F7-4AC0-CCCCBEC1C93E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83" name="Trapezium 82">
                <a:extLst>
                  <a:ext uri="{FF2B5EF4-FFF2-40B4-BE49-F238E27FC236}">
                    <a16:creationId xmlns:a16="http://schemas.microsoft.com/office/drawing/2014/main" id="{9EBE2FD1-2299-80EA-7D3D-29DECCE8B229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D053761-18F4-E5C0-6BF1-77A0B050FF67}"/>
                </a:ext>
              </a:extLst>
            </p:cNvPr>
            <p:cNvGrpSpPr/>
            <p:nvPr/>
          </p:nvGrpSpPr>
          <p:grpSpPr>
            <a:xfrm rot="16200000">
              <a:off x="7104487" y="329813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624E1EA8-55F8-4DB7-6D40-77246746EB9B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81" name="Trapezium 80">
                <a:extLst>
                  <a:ext uri="{FF2B5EF4-FFF2-40B4-BE49-F238E27FC236}">
                    <a16:creationId xmlns:a16="http://schemas.microsoft.com/office/drawing/2014/main" id="{F54B4539-6A84-962C-4FA9-DA5329566F69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FEC9AFD-B84B-143D-AFDF-556A316FFDE7}"/>
                </a:ext>
              </a:extLst>
            </p:cNvPr>
            <p:cNvGrpSpPr/>
            <p:nvPr/>
          </p:nvGrpSpPr>
          <p:grpSpPr>
            <a:xfrm rot="10800000">
              <a:off x="6954161" y="3142999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86488282-E0A4-1FA7-3365-7260AD507A4B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79" name="Trapezium 78">
                <a:extLst>
                  <a:ext uri="{FF2B5EF4-FFF2-40B4-BE49-F238E27FC236}">
                    <a16:creationId xmlns:a16="http://schemas.microsoft.com/office/drawing/2014/main" id="{B1F8695A-D4D3-C718-A592-5CE796221CD5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252DCD1-8CEC-D3B0-71C9-919F6BFC7A33}"/>
                </a:ext>
              </a:extLst>
            </p:cNvPr>
            <p:cNvGrpSpPr/>
            <p:nvPr/>
          </p:nvGrpSpPr>
          <p:grpSpPr>
            <a:xfrm rot="5400000">
              <a:off x="6779478" y="3298132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B0061F6C-FFDA-E348-4C32-29003F428267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77" name="Trapezium 76">
                <a:extLst>
                  <a:ext uri="{FF2B5EF4-FFF2-40B4-BE49-F238E27FC236}">
                    <a16:creationId xmlns:a16="http://schemas.microsoft.com/office/drawing/2014/main" id="{66A61630-E913-1331-6F97-634F56DB95DF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</p:grpSp>
      <p:sp>
        <p:nvSpPr>
          <p:cNvPr id="156" name="Rounded Rectangular Callout 155">
            <a:extLst>
              <a:ext uri="{FF2B5EF4-FFF2-40B4-BE49-F238E27FC236}">
                <a16:creationId xmlns:a16="http://schemas.microsoft.com/office/drawing/2014/main" id="{1CA92A19-8678-83B2-0375-D8A1ECCF0E90}"/>
              </a:ext>
            </a:extLst>
          </p:cNvPr>
          <p:cNvSpPr/>
          <p:nvPr/>
        </p:nvSpPr>
        <p:spPr>
          <a:xfrm>
            <a:off x="6020705" y="3006076"/>
            <a:ext cx="600075" cy="283331"/>
          </a:xfrm>
          <a:prstGeom prst="wedgeRoundRectCallout">
            <a:avLst>
              <a:gd name="adj1" fmla="val -30357"/>
              <a:gd name="adj2" fmla="val 92756"/>
              <a:gd name="adj3" fmla="val 16667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ln>
                  <a:solidFill>
                    <a:sysClr val="windowText" lastClr="000000"/>
                  </a:solidFill>
                </a:ln>
              </a:rPr>
              <a:t>…</a:t>
            </a:r>
          </a:p>
        </p:txBody>
      </p:sp>
      <p:sp>
        <p:nvSpPr>
          <p:cNvPr id="160" name="Rounded Rectangular Callout 159">
            <a:extLst>
              <a:ext uri="{FF2B5EF4-FFF2-40B4-BE49-F238E27FC236}">
                <a16:creationId xmlns:a16="http://schemas.microsoft.com/office/drawing/2014/main" id="{E74D393E-A795-03EE-4D12-830A7F1ABEE3}"/>
              </a:ext>
            </a:extLst>
          </p:cNvPr>
          <p:cNvSpPr/>
          <p:nvPr/>
        </p:nvSpPr>
        <p:spPr>
          <a:xfrm>
            <a:off x="7754417" y="3966875"/>
            <a:ext cx="600075" cy="283331"/>
          </a:xfrm>
          <a:prstGeom prst="wedgeRoundRectCallout">
            <a:avLst>
              <a:gd name="adj1" fmla="val -30357"/>
              <a:gd name="adj2" fmla="val 92756"/>
              <a:gd name="adj3" fmla="val 16667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ln>
                  <a:solidFill>
                    <a:sysClr val="windowText" lastClr="000000"/>
                  </a:solidFill>
                </a:ln>
              </a:rPr>
              <a:t>…</a:t>
            </a:r>
          </a:p>
        </p:txBody>
      </p:sp>
      <p:sp>
        <p:nvSpPr>
          <p:cNvPr id="161" name="Trapezium 160">
            <a:extLst>
              <a:ext uri="{FF2B5EF4-FFF2-40B4-BE49-F238E27FC236}">
                <a16:creationId xmlns:a16="http://schemas.microsoft.com/office/drawing/2014/main" id="{2F8905CE-9B90-111B-9583-2A2C6B0532A0}"/>
              </a:ext>
            </a:extLst>
          </p:cNvPr>
          <p:cNvSpPr/>
          <p:nvPr/>
        </p:nvSpPr>
        <p:spPr>
          <a:xfrm rot="10800000">
            <a:off x="5884445" y="2304891"/>
            <a:ext cx="1843087" cy="182003"/>
          </a:xfrm>
          <a:prstGeom prst="trapezoid">
            <a:avLst/>
          </a:prstGeom>
          <a:solidFill>
            <a:srgbClr val="7030A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4958CCF-9F46-4DA0-D1EB-8DA8ACE5B345}"/>
              </a:ext>
            </a:extLst>
          </p:cNvPr>
          <p:cNvGrpSpPr/>
          <p:nvPr/>
        </p:nvGrpSpPr>
        <p:grpSpPr>
          <a:xfrm rot="10800000">
            <a:off x="5906139" y="2707116"/>
            <a:ext cx="229518" cy="125961"/>
            <a:chOff x="5510270" y="4519485"/>
            <a:chExt cx="229518" cy="125961"/>
          </a:xfrm>
        </p:grpSpPr>
        <p:sp>
          <p:nvSpPr>
            <p:cNvPr id="163" name="Rounded Rectangle 162">
              <a:extLst>
                <a:ext uri="{FF2B5EF4-FFF2-40B4-BE49-F238E27FC236}">
                  <a16:creationId xmlns:a16="http://schemas.microsoft.com/office/drawing/2014/main" id="{A61EEC31-E7C5-420B-5F60-07C6168B0A76}"/>
                </a:ext>
              </a:extLst>
            </p:cNvPr>
            <p:cNvSpPr/>
            <p:nvPr/>
          </p:nvSpPr>
          <p:spPr>
            <a:xfrm>
              <a:off x="5510270" y="4519485"/>
              <a:ext cx="229518" cy="1259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pic>
          <p:nvPicPr>
            <p:cNvPr id="164" name="Graphic 163" descr="Bar chart with solid fill">
              <a:extLst>
                <a:ext uri="{FF2B5EF4-FFF2-40B4-BE49-F238E27FC236}">
                  <a16:creationId xmlns:a16="http://schemas.microsoft.com/office/drawing/2014/main" id="{0D48820B-2749-B600-0C9C-25E13815B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23029" y="4529217"/>
              <a:ext cx="106496" cy="106496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FC2BCFC-CC49-9C04-4F33-0C5BDDFC13F1}"/>
              </a:ext>
            </a:extLst>
          </p:cNvPr>
          <p:cNvGrpSpPr/>
          <p:nvPr/>
        </p:nvGrpSpPr>
        <p:grpSpPr>
          <a:xfrm>
            <a:off x="5914244" y="2529996"/>
            <a:ext cx="213308" cy="211866"/>
            <a:chOff x="4890457" y="1648075"/>
            <a:chExt cx="213308" cy="211866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CB070FD-FED5-74B9-43A2-7AF659B2863B}"/>
                </a:ext>
              </a:extLst>
            </p:cNvPr>
            <p:cNvSpPr/>
            <p:nvPr/>
          </p:nvSpPr>
          <p:spPr>
            <a:xfrm>
              <a:off x="4936177" y="1648075"/>
              <a:ext cx="121869" cy="12186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2DFA8417-9E20-A56F-D4A7-E513D97584D1}"/>
                </a:ext>
              </a:extLst>
            </p:cNvPr>
            <p:cNvSpPr/>
            <p:nvPr/>
          </p:nvSpPr>
          <p:spPr>
            <a:xfrm rot="5400000">
              <a:off x="5020581" y="1776756"/>
              <a:ext cx="120650" cy="4571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81F72701-C10C-1C17-6D1B-B61103A25126}"/>
                </a:ext>
              </a:extLst>
            </p:cNvPr>
            <p:cNvSpPr/>
            <p:nvPr/>
          </p:nvSpPr>
          <p:spPr>
            <a:xfrm rot="5400000">
              <a:off x="4852992" y="1771745"/>
              <a:ext cx="120650" cy="4571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A35FABB-4B77-50B8-9529-3A0F5694934B}"/>
              </a:ext>
            </a:extLst>
          </p:cNvPr>
          <p:cNvGrpSpPr/>
          <p:nvPr/>
        </p:nvGrpSpPr>
        <p:grpSpPr>
          <a:xfrm>
            <a:off x="6569952" y="3796672"/>
            <a:ext cx="667919" cy="658669"/>
            <a:chOff x="6584647" y="2922942"/>
            <a:chExt cx="838865" cy="827247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9B5F6E2-90EB-CC85-7EBF-4253391EDB48}"/>
                </a:ext>
              </a:extLst>
            </p:cNvPr>
            <p:cNvSpPr/>
            <p:nvPr/>
          </p:nvSpPr>
          <p:spPr>
            <a:xfrm>
              <a:off x="6755496" y="3079850"/>
              <a:ext cx="517981" cy="5179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CAE39DB-F843-7521-6F2B-A8C06107D61F}"/>
                </a:ext>
              </a:extLst>
            </p:cNvPr>
            <p:cNvGrpSpPr/>
            <p:nvPr/>
          </p:nvGrpSpPr>
          <p:grpSpPr>
            <a:xfrm>
              <a:off x="7211499" y="3232796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EC88E457-7024-CD40-1AC6-CDFE47BC1C3A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197" name="Rounded Rectangle 196">
                <a:extLst>
                  <a:ext uri="{FF2B5EF4-FFF2-40B4-BE49-F238E27FC236}">
                    <a16:creationId xmlns:a16="http://schemas.microsoft.com/office/drawing/2014/main" id="{1D8D8125-622F-0109-3AF1-56AD049EF2C3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198" name="Rounded Rectangle 197">
                <a:extLst>
                  <a:ext uri="{FF2B5EF4-FFF2-40B4-BE49-F238E27FC236}">
                    <a16:creationId xmlns:a16="http://schemas.microsoft.com/office/drawing/2014/main" id="{24924329-F307-F62E-9CF8-B4CFC7B53CF9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A4B5C986-EF54-63CE-21BE-618E2193A22D}"/>
                </a:ext>
              </a:extLst>
            </p:cNvPr>
            <p:cNvGrpSpPr/>
            <p:nvPr/>
          </p:nvGrpSpPr>
          <p:grpSpPr>
            <a:xfrm rot="5400000">
              <a:off x="6908479" y="3538139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CBC38A63-FEFB-93E7-796F-18630A60F5FF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194" name="Rounded Rectangle 193">
                <a:extLst>
                  <a:ext uri="{FF2B5EF4-FFF2-40B4-BE49-F238E27FC236}">
                    <a16:creationId xmlns:a16="http://schemas.microsoft.com/office/drawing/2014/main" id="{E62EAA45-22DB-44C7-337D-88A9F46A81B2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195" name="Rounded Rectangle 194">
                <a:extLst>
                  <a:ext uri="{FF2B5EF4-FFF2-40B4-BE49-F238E27FC236}">
                    <a16:creationId xmlns:a16="http://schemas.microsoft.com/office/drawing/2014/main" id="{A997E9F6-E301-B614-1CD1-183CE507706A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729DC409-D758-CC44-ABE3-21FF1F5E100B}"/>
                </a:ext>
              </a:extLst>
            </p:cNvPr>
            <p:cNvGrpSpPr/>
            <p:nvPr/>
          </p:nvGrpSpPr>
          <p:grpSpPr>
            <a:xfrm rot="16200000">
              <a:off x="6908480" y="2922905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8CEC9ED8-396C-0264-85D1-BB5010D17CC6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191" name="Rounded Rectangle 190">
                <a:extLst>
                  <a:ext uri="{FF2B5EF4-FFF2-40B4-BE49-F238E27FC236}">
                    <a16:creationId xmlns:a16="http://schemas.microsoft.com/office/drawing/2014/main" id="{6646E648-4010-EB9A-6450-1B43AB4E4B3E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192" name="Rounded Rectangle 191">
                <a:extLst>
                  <a:ext uri="{FF2B5EF4-FFF2-40B4-BE49-F238E27FC236}">
                    <a16:creationId xmlns:a16="http://schemas.microsoft.com/office/drawing/2014/main" id="{6B29FC23-0F15-D3D7-7BC7-9F0415F4F1DF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3B7E051E-EC5B-C27C-9CCB-6E29395A35F2}"/>
                </a:ext>
              </a:extLst>
            </p:cNvPr>
            <p:cNvGrpSpPr/>
            <p:nvPr/>
          </p:nvGrpSpPr>
          <p:grpSpPr>
            <a:xfrm flipH="1">
              <a:off x="6584647" y="3232796"/>
              <a:ext cx="224354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1EBE37F-0C53-DE0F-3009-5D33C8FC436F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188" name="Rounded Rectangle 187">
                <a:extLst>
                  <a:ext uri="{FF2B5EF4-FFF2-40B4-BE49-F238E27FC236}">
                    <a16:creationId xmlns:a16="http://schemas.microsoft.com/office/drawing/2014/main" id="{70D0B330-2B63-F03F-9894-BBA4BDD9525E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189" name="Rounded Rectangle 188">
                <a:extLst>
                  <a:ext uri="{FF2B5EF4-FFF2-40B4-BE49-F238E27FC236}">
                    <a16:creationId xmlns:a16="http://schemas.microsoft.com/office/drawing/2014/main" id="{CBC3B5A0-EB43-F05E-F303-FCC3827FE3F6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E570026-4DF2-3EBF-8113-15131CAD8D86}"/>
                </a:ext>
              </a:extLst>
            </p:cNvPr>
            <p:cNvGrpSpPr/>
            <p:nvPr/>
          </p:nvGrpSpPr>
          <p:grpSpPr>
            <a:xfrm>
              <a:off x="6946413" y="344527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185" name="Rounded Rectangle 184">
                <a:extLst>
                  <a:ext uri="{FF2B5EF4-FFF2-40B4-BE49-F238E27FC236}">
                    <a16:creationId xmlns:a16="http://schemas.microsoft.com/office/drawing/2014/main" id="{0174DED1-03D5-F241-80B9-65C6CF5AEAD7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186" name="Trapezium 185">
                <a:extLst>
                  <a:ext uri="{FF2B5EF4-FFF2-40B4-BE49-F238E27FC236}">
                    <a16:creationId xmlns:a16="http://schemas.microsoft.com/office/drawing/2014/main" id="{6EB5B6C6-6ADF-2387-41C1-9CB69494C218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0AD3CA7-4470-15C3-B8F4-819145403A58}"/>
                </a:ext>
              </a:extLst>
            </p:cNvPr>
            <p:cNvGrpSpPr/>
            <p:nvPr/>
          </p:nvGrpSpPr>
          <p:grpSpPr>
            <a:xfrm rot="16200000">
              <a:off x="7104487" y="329813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183" name="Rounded Rectangle 182">
                <a:extLst>
                  <a:ext uri="{FF2B5EF4-FFF2-40B4-BE49-F238E27FC236}">
                    <a16:creationId xmlns:a16="http://schemas.microsoft.com/office/drawing/2014/main" id="{FCC1B84F-1922-9DA3-C289-D024A8B01E34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184" name="Trapezium 183">
                <a:extLst>
                  <a:ext uri="{FF2B5EF4-FFF2-40B4-BE49-F238E27FC236}">
                    <a16:creationId xmlns:a16="http://schemas.microsoft.com/office/drawing/2014/main" id="{54C2D4AA-9D9A-46A7-90EB-6CBC218860C9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2498DC12-9D68-8D0D-3757-D341B8AA2D3C}"/>
                </a:ext>
              </a:extLst>
            </p:cNvPr>
            <p:cNvGrpSpPr/>
            <p:nvPr/>
          </p:nvGrpSpPr>
          <p:grpSpPr>
            <a:xfrm rot="10800000">
              <a:off x="6954161" y="3142999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181" name="Rounded Rectangle 180">
                <a:extLst>
                  <a:ext uri="{FF2B5EF4-FFF2-40B4-BE49-F238E27FC236}">
                    <a16:creationId xmlns:a16="http://schemas.microsoft.com/office/drawing/2014/main" id="{2F0799D9-4EC7-4A63-429D-5EB03B2AFF42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182" name="Trapezium 181">
                <a:extLst>
                  <a:ext uri="{FF2B5EF4-FFF2-40B4-BE49-F238E27FC236}">
                    <a16:creationId xmlns:a16="http://schemas.microsoft.com/office/drawing/2014/main" id="{F3B53D92-3DF8-0203-E830-7DFCA74A1AE1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D03013BC-247F-22F3-FA43-AC18952C6AE6}"/>
                </a:ext>
              </a:extLst>
            </p:cNvPr>
            <p:cNvGrpSpPr/>
            <p:nvPr/>
          </p:nvGrpSpPr>
          <p:grpSpPr>
            <a:xfrm rot="5400000">
              <a:off x="6779478" y="3298132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179" name="Rounded Rectangle 178">
                <a:extLst>
                  <a:ext uri="{FF2B5EF4-FFF2-40B4-BE49-F238E27FC236}">
                    <a16:creationId xmlns:a16="http://schemas.microsoft.com/office/drawing/2014/main" id="{D4CC5ED9-9431-8892-9A81-2D62A1B21469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180" name="Trapezium 179">
                <a:extLst>
                  <a:ext uri="{FF2B5EF4-FFF2-40B4-BE49-F238E27FC236}">
                    <a16:creationId xmlns:a16="http://schemas.microsoft.com/office/drawing/2014/main" id="{E67B9E6C-B1D4-0A57-79F0-4CCA9CB234D4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C2576172-631C-5D8B-B371-2FE172375123}"/>
              </a:ext>
            </a:extLst>
          </p:cNvPr>
          <p:cNvGrpSpPr/>
          <p:nvPr/>
        </p:nvGrpSpPr>
        <p:grpSpPr>
          <a:xfrm>
            <a:off x="7336387" y="3110910"/>
            <a:ext cx="667919" cy="658669"/>
            <a:chOff x="6584647" y="2922942"/>
            <a:chExt cx="838865" cy="827247"/>
          </a:xfrm>
        </p:grpSpPr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36F4F4F1-51C5-BEDB-4BE5-409CC6146931}"/>
                </a:ext>
              </a:extLst>
            </p:cNvPr>
            <p:cNvSpPr/>
            <p:nvPr/>
          </p:nvSpPr>
          <p:spPr>
            <a:xfrm>
              <a:off x="6755496" y="3079850"/>
              <a:ext cx="517981" cy="5179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3AEB2F07-2BDD-0AD4-48E0-2A6B30E8F38A}"/>
                </a:ext>
              </a:extLst>
            </p:cNvPr>
            <p:cNvGrpSpPr/>
            <p:nvPr/>
          </p:nvGrpSpPr>
          <p:grpSpPr>
            <a:xfrm>
              <a:off x="7211499" y="3232796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F1B5F40A-13BA-A8B5-5F9A-9690AA66F056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27" name="Rounded Rectangle 226">
                <a:extLst>
                  <a:ext uri="{FF2B5EF4-FFF2-40B4-BE49-F238E27FC236}">
                    <a16:creationId xmlns:a16="http://schemas.microsoft.com/office/drawing/2014/main" id="{E057D396-1BC9-3C76-E813-F13F06CAA1AD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1443505E-53FD-7887-7009-DD16EA666F06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74996D5C-131F-7B9F-1B4B-E9EFE6C70D75}"/>
                </a:ext>
              </a:extLst>
            </p:cNvPr>
            <p:cNvGrpSpPr/>
            <p:nvPr/>
          </p:nvGrpSpPr>
          <p:grpSpPr>
            <a:xfrm rot="5400000">
              <a:off x="6908479" y="3538139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CD677EB8-05FF-F62E-99F1-1669BAD2F108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24" name="Rounded Rectangle 223">
                <a:extLst>
                  <a:ext uri="{FF2B5EF4-FFF2-40B4-BE49-F238E27FC236}">
                    <a16:creationId xmlns:a16="http://schemas.microsoft.com/office/drawing/2014/main" id="{50F2EA14-4E4A-37E4-5B6E-1A466F5693E2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25" name="Rounded Rectangle 224">
                <a:extLst>
                  <a:ext uri="{FF2B5EF4-FFF2-40B4-BE49-F238E27FC236}">
                    <a16:creationId xmlns:a16="http://schemas.microsoft.com/office/drawing/2014/main" id="{71D78F9D-7F8C-4099-9BC4-AA6BA207324F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FAB03DC2-D7AD-E984-3411-CF54EBCDA4EB}"/>
                </a:ext>
              </a:extLst>
            </p:cNvPr>
            <p:cNvGrpSpPr/>
            <p:nvPr/>
          </p:nvGrpSpPr>
          <p:grpSpPr>
            <a:xfrm rot="16200000">
              <a:off x="6908480" y="2922905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E20C6B38-4891-9F54-F920-5483FEDE31F5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21" name="Rounded Rectangle 220">
                <a:extLst>
                  <a:ext uri="{FF2B5EF4-FFF2-40B4-BE49-F238E27FC236}">
                    <a16:creationId xmlns:a16="http://schemas.microsoft.com/office/drawing/2014/main" id="{700900DD-EA3F-8D5D-A8B3-1E6B26D7A79F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22" name="Rounded Rectangle 221">
                <a:extLst>
                  <a:ext uri="{FF2B5EF4-FFF2-40B4-BE49-F238E27FC236}">
                    <a16:creationId xmlns:a16="http://schemas.microsoft.com/office/drawing/2014/main" id="{05C4FEDF-52AB-A8E3-BC33-F61454CFE19B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BCA5E09B-97DA-957F-C89F-DBC116700CBD}"/>
                </a:ext>
              </a:extLst>
            </p:cNvPr>
            <p:cNvGrpSpPr/>
            <p:nvPr/>
          </p:nvGrpSpPr>
          <p:grpSpPr>
            <a:xfrm flipH="1">
              <a:off x="6584647" y="3232796"/>
              <a:ext cx="224354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3D9148F3-0B19-F6F1-8BC0-D71712001E90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8" name="Rounded Rectangle 217">
                <a:extLst>
                  <a:ext uri="{FF2B5EF4-FFF2-40B4-BE49-F238E27FC236}">
                    <a16:creationId xmlns:a16="http://schemas.microsoft.com/office/drawing/2014/main" id="{60D759CF-0A1B-A594-C715-0BC54210A903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19" name="Rounded Rectangle 218">
                <a:extLst>
                  <a:ext uri="{FF2B5EF4-FFF2-40B4-BE49-F238E27FC236}">
                    <a16:creationId xmlns:a16="http://schemas.microsoft.com/office/drawing/2014/main" id="{58AF4740-B4DB-2D9E-DF6B-8221E554000E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89C9C90A-71B5-2153-7757-C90D25988711}"/>
                </a:ext>
              </a:extLst>
            </p:cNvPr>
            <p:cNvGrpSpPr/>
            <p:nvPr/>
          </p:nvGrpSpPr>
          <p:grpSpPr>
            <a:xfrm>
              <a:off x="6946413" y="344527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15" name="Rounded Rectangle 214">
                <a:extLst>
                  <a:ext uri="{FF2B5EF4-FFF2-40B4-BE49-F238E27FC236}">
                    <a16:creationId xmlns:a16="http://schemas.microsoft.com/office/drawing/2014/main" id="{18308E70-EC74-A77C-B9FE-14C64F8F10EF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16" name="Trapezium 215">
                <a:extLst>
                  <a:ext uri="{FF2B5EF4-FFF2-40B4-BE49-F238E27FC236}">
                    <a16:creationId xmlns:a16="http://schemas.microsoft.com/office/drawing/2014/main" id="{891E27EC-6734-2106-8457-AF5B53D22085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8F14F738-8292-56A0-85E3-7CEEC6C08ECE}"/>
                </a:ext>
              </a:extLst>
            </p:cNvPr>
            <p:cNvGrpSpPr/>
            <p:nvPr/>
          </p:nvGrpSpPr>
          <p:grpSpPr>
            <a:xfrm rot="16200000">
              <a:off x="7104487" y="329813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13" name="Rounded Rectangle 212">
                <a:extLst>
                  <a:ext uri="{FF2B5EF4-FFF2-40B4-BE49-F238E27FC236}">
                    <a16:creationId xmlns:a16="http://schemas.microsoft.com/office/drawing/2014/main" id="{7B5C2CCA-9381-6127-BC75-F23BB8B08827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14" name="Trapezium 213">
                <a:extLst>
                  <a:ext uri="{FF2B5EF4-FFF2-40B4-BE49-F238E27FC236}">
                    <a16:creationId xmlns:a16="http://schemas.microsoft.com/office/drawing/2014/main" id="{3EA6C90F-FB61-E613-2229-B0C5E47B7895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4D7D3AEE-44C7-A8DE-F0EB-81C235E6C932}"/>
                </a:ext>
              </a:extLst>
            </p:cNvPr>
            <p:cNvGrpSpPr/>
            <p:nvPr/>
          </p:nvGrpSpPr>
          <p:grpSpPr>
            <a:xfrm rot="10800000">
              <a:off x="6954161" y="3142999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11" name="Rounded Rectangle 210">
                <a:extLst>
                  <a:ext uri="{FF2B5EF4-FFF2-40B4-BE49-F238E27FC236}">
                    <a16:creationId xmlns:a16="http://schemas.microsoft.com/office/drawing/2014/main" id="{D965A268-5BE8-E21E-2EF3-09813DE3ED8F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12" name="Trapezium 211">
                <a:extLst>
                  <a:ext uri="{FF2B5EF4-FFF2-40B4-BE49-F238E27FC236}">
                    <a16:creationId xmlns:a16="http://schemas.microsoft.com/office/drawing/2014/main" id="{F32035BD-0B30-622E-57B2-8FBB845A51F5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CC45C932-7B67-3C6D-9B50-43D8C7CA2DA4}"/>
                </a:ext>
              </a:extLst>
            </p:cNvPr>
            <p:cNvGrpSpPr/>
            <p:nvPr/>
          </p:nvGrpSpPr>
          <p:grpSpPr>
            <a:xfrm rot="5400000">
              <a:off x="6779478" y="3298132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09" name="Rounded Rectangle 208">
                <a:extLst>
                  <a:ext uri="{FF2B5EF4-FFF2-40B4-BE49-F238E27FC236}">
                    <a16:creationId xmlns:a16="http://schemas.microsoft.com/office/drawing/2014/main" id="{2F6D6442-5918-4A62-4025-05E10E75F0E5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10" name="Trapezium 209">
                <a:extLst>
                  <a:ext uri="{FF2B5EF4-FFF2-40B4-BE49-F238E27FC236}">
                    <a16:creationId xmlns:a16="http://schemas.microsoft.com/office/drawing/2014/main" id="{E3BEED56-EC49-D4D0-77D8-EF57C8A98D68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C995A7E-B65F-FEEC-5B8A-26F88EEDE9A1}"/>
              </a:ext>
            </a:extLst>
          </p:cNvPr>
          <p:cNvGrpSpPr/>
          <p:nvPr/>
        </p:nvGrpSpPr>
        <p:grpSpPr>
          <a:xfrm>
            <a:off x="7395017" y="4322940"/>
            <a:ext cx="667919" cy="658669"/>
            <a:chOff x="6584647" y="2922942"/>
            <a:chExt cx="838865" cy="827247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B9E45EC4-7677-43CE-4A94-EC94C8F78463}"/>
                </a:ext>
              </a:extLst>
            </p:cNvPr>
            <p:cNvSpPr/>
            <p:nvPr/>
          </p:nvSpPr>
          <p:spPr>
            <a:xfrm>
              <a:off x="6755496" y="3079850"/>
              <a:ext cx="517981" cy="5179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16681669-2922-ADF0-01AD-6EA412FEF6EB}"/>
                </a:ext>
              </a:extLst>
            </p:cNvPr>
            <p:cNvGrpSpPr/>
            <p:nvPr/>
          </p:nvGrpSpPr>
          <p:grpSpPr>
            <a:xfrm>
              <a:off x="7211499" y="3232796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187BCBD7-D53F-A8C8-ABE5-9DF1C26424BE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57" name="Rounded Rectangle 256">
                <a:extLst>
                  <a:ext uri="{FF2B5EF4-FFF2-40B4-BE49-F238E27FC236}">
                    <a16:creationId xmlns:a16="http://schemas.microsoft.com/office/drawing/2014/main" id="{0B22BAAE-6E1A-8C83-C439-1299D00E3C85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58" name="Rounded Rectangle 257">
                <a:extLst>
                  <a:ext uri="{FF2B5EF4-FFF2-40B4-BE49-F238E27FC236}">
                    <a16:creationId xmlns:a16="http://schemas.microsoft.com/office/drawing/2014/main" id="{5C21B551-8ACC-BA28-3429-DC7FFB20D74C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50FBE170-08EB-FAEF-8366-0F7F51AB16F2}"/>
                </a:ext>
              </a:extLst>
            </p:cNvPr>
            <p:cNvGrpSpPr/>
            <p:nvPr/>
          </p:nvGrpSpPr>
          <p:grpSpPr>
            <a:xfrm rot="5400000">
              <a:off x="6908479" y="3538139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DDB949CB-1F40-5968-3407-64EB8114F2E8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54" name="Rounded Rectangle 253">
                <a:extLst>
                  <a:ext uri="{FF2B5EF4-FFF2-40B4-BE49-F238E27FC236}">
                    <a16:creationId xmlns:a16="http://schemas.microsoft.com/office/drawing/2014/main" id="{7B6A0780-49B4-F3F5-3757-16524F86020D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55" name="Rounded Rectangle 254">
                <a:extLst>
                  <a:ext uri="{FF2B5EF4-FFF2-40B4-BE49-F238E27FC236}">
                    <a16:creationId xmlns:a16="http://schemas.microsoft.com/office/drawing/2014/main" id="{A3BEA7E2-03AB-647F-6B9B-832289D8ACDB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740FD567-E968-257A-98A8-32761B007185}"/>
                </a:ext>
              </a:extLst>
            </p:cNvPr>
            <p:cNvGrpSpPr/>
            <p:nvPr/>
          </p:nvGrpSpPr>
          <p:grpSpPr>
            <a:xfrm rot="16200000">
              <a:off x="6908480" y="2922905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7F254BCA-76CE-5A9E-F565-4ECD5E46DE3D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51" name="Rounded Rectangle 250">
                <a:extLst>
                  <a:ext uri="{FF2B5EF4-FFF2-40B4-BE49-F238E27FC236}">
                    <a16:creationId xmlns:a16="http://schemas.microsoft.com/office/drawing/2014/main" id="{61F52FCB-7543-C5EA-B9CA-234EE37C96BE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52" name="Rounded Rectangle 251">
                <a:extLst>
                  <a:ext uri="{FF2B5EF4-FFF2-40B4-BE49-F238E27FC236}">
                    <a16:creationId xmlns:a16="http://schemas.microsoft.com/office/drawing/2014/main" id="{427B4786-07E3-0764-7F8F-7CAAE723954C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A848B6C-1C2A-5030-90B6-4A800B6AB496}"/>
                </a:ext>
              </a:extLst>
            </p:cNvPr>
            <p:cNvGrpSpPr/>
            <p:nvPr/>
          </p:nvGrpSpPr>
          <p:grpSpPr>
            <a:xfrm flipH="1">
              <a:off x="6584647" y="3232796"/>
              <a:ext cx="224354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CF2CF4EC-BF46-3D21-08DE-4105BA7E492B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48" name="Rounded Rectangle 247">
                <a:extLst>
                  <a:ext uri="{FF2B5EF4-FFF2-40B4-BE49-F238E27FC236}">
                    <a16:creationId xmlns:a16="http://schemas.microsoft.com/office/drawing/2014/main" id="{2FD392EF-0582-09E6-4F89-34C3438AA06F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49" name="Rounded Rectangle 248">
                <a:extLst>
                  <a:ext uri="{FF2B5EF4-FFF2-40B4-BE49-F238E27FC236}">
                    <a16:creationId xmlns:a16="http://schemas.microsoft.com/office/drawing/2014/main" id="{1FA0C0D9-EC84-64FA-BBDC-BB85787B2FF5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8F4C59D7-7E07-A790-E7A3-3BBE4E30E7FE}"/>
                </a:ext>
              </a:extLst>
            </p:cNvPr>
            <p:cNvGrpSpPr/>
            <p:nvPr/>
          </p:nvGrpSpPr>
          <p:grpSpPr>
            <a:xfrm>
              <a:off x="6946413" y="344527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45" name="Rounded Rectangle 244">
                <a:extLst>
                  <a:ext uri="{FF2B5EF4-FFF2-40B4-BE49-F238E27FC236}">
                    <a16:creationId xmlns:a16="http://schemas.microsoft.com/office/drawing/2014/main" id="{40B1F99B-FD82-2B64-4589-252CAE9DA1AE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46" name="Trapezium 245">
                <a:extLst>
                  <a:ext uri="{FF2B5EF4-FFF2-40B4-BE49-F238E27FC236}">
                    <a16:creationId xmlns:a16="http://schemas.microsoft.com/office/drawing/2014/main" id="{E5DB0EFE-CAD5-DFAA-D4B6-18FD51BC36B2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A5005483-964D-BA33-3197-F6A70E27A9AA}"/>
                </a:ext>
              </a:extLst>
            </p:cNvPr>
            <p:cNvGrpSpPr/>
            <p:nvPr/>
          </p:nvGrpSpPr>
          <p:grpSpPr>
            <a:xfrm rot="16200000">
              <a:off x="7104487" y="329813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43" name="Rounded Rectangle 242">
                <a:extLst>
                  <a:ext uri="{FF2B5EF4-FFF2-40B4-BE49-F238E27FC236}">
                    <a16:creationId xmlns:a16="http://schemas.microsoft.com/office/drawing/2014/main" id="{9112EBAB-4132-8114-3947-CB7A543AADA6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44" name="Trapezium 243">
                <a:extLst>
                  <a:ext uri="{FF2B5EF4-FFF2-40B4-BE49-F238E27FC236}">
                    <a16:creationId xmlns:a16="http://schemas.microsoft.com/office/drawing/2014/main" id="{C6F0B5CD-99F4-CB49-1036-E8192F3690B4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24C28963-2710-675C-6589-51CAE0A6902B}"/>
                </a:ext>
              </a:extLst>
            </p:cNvPr>
            <p:cNvGrpSpPr/>
            <p:nvPr/>
          </p:nvGrpSpPr>
          <p:grpSpPr>
            <a:xfrm rot="10800000">
              <a:off x="6954161" y="3142999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41" name="Rounded Rectangle 240">
                <a:extLst>
                  <a:ext uri="{FF2B5EF4-FFF2-40B4-BE49-F238E27FC236}">
                    <a16:creationId xmlns:a16="http://schemas.microsoft.com/office/drawing/2014/main" id="{AEA5BD5C-C60C-20A4-D543-882A9EFA70BA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42" name="Trapezium 241">
                <a:extLst>
                  <a:ext uri="{FF2B5EF4-FFF2-40B4-BE49-F238E27FC236}">
                    <a16:creationId xmlns:a16="http://schemas.microsoft.com/office/drawing/2014/main" id="{13673EE1-CE2D-A478-FCDE-A88B206DB097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E94747BE-8A99-F906-165D-50D4EFD54C52}"/>
                </a:ext>
              </a:extLst>
            </p:cNvPr>
            <p:cNvGrpSpPr/>
            <p:nvPr/>
          </p:nvGrpSpPr>
          <p:grpSpPr>
            <a:xfrm rot="5400000">
              <a:off x="6779478" y="3298132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39" name="Rounded Rectangle 238">
                <a:extLst>
                  <a:ext uri="{FF2B5EF4-FFF2-40B4-BE49-F238E27FC236}">
                    <a16:creationId xmlns:a16="http://schemas.microsoft.com/office/drawing/2014/main" id="{0441ADC9-08BE-1BF2-8800-6D77F08584BE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40" name="Trapezium 239">
                <a:extLst>
                  <a:ext uri="{FF2B5EF4-FFF2-40B4-BE49-F238E27FC236}">
                    <a16:creationId xmlns:a16="http://schemas.microsoft.com/office/drawing/2014/main" id="{27D18FBB-94DF-00C0-4AB1-0BECD801E97A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530E0D5D-0991-DC9B-0BB9-CB6C44E5BEE2}"/>
              </a:ext>
            </a:extLst>
          </p:cNvPr>
          <p:cNvGrpSpPr/>
          <p:nvPr/>
        </p:nvGrpSpPr>
        <p:grpSpPr>
          <a:xfrm>
            <a:off x="5722113" y="4346494"/>
            <a:ext cx="667919" cy="658669"/>
            <a:chOff x="6584647" y="2922942"/>
            <a:chExt cx="838865" cy="827247"/>
          </a:xfrm>
        </p:grpSpPr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4100F851-0AB1-9B07-E08D-0B2B0E68D411}"/>
                </a:ext>
              </a:extLst>
            </p:cNvPr>
            <p:cNvSpPr/>
            <p:nvPr/>
          </p:nvSpPr>
          <p:spPr>
            <a:xfrm>
              <a:off x="6755496" y="3079850"/>
              <a:ext cx="517981" cy="5179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34A0217A-B940-3A9D-4FFF-AE307006EE52}"/>
                </a:ext>
              </a:extLst>
            </p:cNvPr>
            <p:cNvGrpSpPr/>
            <p:nvPr/>
          </p:nvGrpSpPr>
          <p:grpSpPr>
            <a:xfrm>
              <a:off x="7211499" y="3232796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7CB66603-2DAC-28DC-1771-BC04B7910E13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87" name="Rounded Rectangle 286">
                <a:extLst>
                  <a:ext uri="{FF2B5EF4-FFF2-40B4-BE49-F238E27FC236}">
                    <a16:creationId xmlns:a16="http://schemas.microsoft.com/office/drawing/2014/main" id="{EC2704B6-8D87-A892-94CD-012D0C71B1F2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88" name="Rounded Rectangle 287">
                <a:extLst>
                  <a:ext uri="{FF2B5EF4-FFF2-40B4-BE49-F238E27FC236}">
                    <a16:creationId xmlns:a16="http://schemas.microsoft.com/office/drawing/2014/main" id="{7B0FCE4F-1678-69F4-ADBE-551ED92C35D5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09666798-897C-99E8-4473-6FBCD70247DF}"/>
                </a:ext>
              </a:extLst>
            </p:cNvPr>
            <p:cNvGrpSpPr/>
            <p:nvPr/>
          </p:nvGrpSpPr>
          <p:grpSpPr>
            <a:xfrm rot="5400000">
              <a:off x="6908479" y="3538139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F3E3D303-1E39-06C9-7A85-91D7401F0951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84" name="Rounded Rectangle 283">
                <a:extLst>
                  <a:ext uri="{FF2B5EF4-FFF2-40B4-BE49-F238E27FC236}">
                    <a16:creationId xmlns:a16="http://schemas.microsoft.com/office/drawing/2014/main" id="{BAAF1B94-A378-E4D1-577A-6EB6F00AC2C0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85" name="Rounded Rectangle 284">
                <a:extLst>
                  <a:ext uri="{FF2B5EF4-FFF2-40B4-BE49-F238E27FC236}">
                    <a16:creationId xmlns:a16="http://schemas.microsoft.com/office/drawing/2014/main" id="{0046E6BF-2D1F-15F7-500F-ADB05BE6ADF6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7342DF00-4D26-7D85-997E-00083EB93E8C}"/>
                </a:ext>
              </a:extLst>
            </p:cNvPr>
            <p:cNvGrpSpPr/>
            <p:nvPr/>
          </p:nvGrpSpPr>
          <p:grpSpPr>
            <a:xfrm rot="16200000">
              <a:off x="6908480" y="2922905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BCF8B841-9542-52B7-4FED-E69E4D890D5B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81" name="Rounded Rectangle 280">
                <a:extLst>
                  <a:ext uri="{FF2B5EF4-FFF2-40B4-BE49-F238E27FC236}">
                    <a16:creationId xmlns:a16="http://schemas.microsoft.com/office/drawing/2014/main" id="{350C210A-DBDB-B19E-E1F0-03E233701907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82" name="Rounded Rectangle 281">
                <a:extLst>
                  <a:ext uri="{FF2B5EF4-FFF2-40B4-BE49-F238E27FC236}">
                    <a16:creationId xmlns:a16="http://schemas.microsoft.com/office/drawing/2014/main" id="{7656967A-0A69-9620-5806-03A5E8F495D7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64025045-4B3E-44BF-B2EB-2BFAEA7FFA07}"/>
                </a:ext>
              </a:extLst>
            </p:cNvPr>
            <p:cNvGrpSpPr/>
            <p:nvPr/>
          </p:nvGrpSpPr>
          <p:grpSpPr>
            <a:xfrm flipH="1">
              <a:off x="6584647" y="3232796"/>
              <a:ext cx="224354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94AF4FCC-73B5-0BE2-546C-E4436BE67BB1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78" name="Rounded Rectangle 277">
                <a:extLst>
                  <a:ext uri="{FF2B5EF4-FFF2-40B4-BE49-F238E27FC236}">
                    <a16:creationId xmlns:a16="http://schemas.microsoft.com/office/drawing/2014/main" id="{EF2E56E6-98E3-4EA3-6F89-E32428CFBAD8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279" name="Rounded Rectangle 278">
                <a:extLst>
                  <a:ext uri="{FF2B5EF4-FFF2-40B4-BE49-F238E27FC236}">
                    <a16:creationId xmlns:a16="http://schemas.microsoft.com/office/drawing/2014/main" id="{64E479A3-0075-C08A-1891-9F4255249C25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A4D8BB90-2911-8CB1-5E61-996F10BB8619}"/>
                </a:ext>
              </a:extLst>
            </p:cNvPr>
            <p:cNvGrpSpPr/>
            <p:nvPr/>
          </p:nvGrpSpPr>
          <p:grpSpPr>
            <a:xfrm>
              <a:off x="6946413" y="344527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75" name="Rounded Rectangle 274">
                <a:extLst>
                  <a:ext uri="{FF2B5EF4-FFF2-40B4-BE49-F238E27FC236}">
                    <a16:creationId xmlns:a16="http://schemas.microsoft.com/office/drawing/2014/main" id="{E1FD5D91-DA40-2BFC-F534-365F57BA90F0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76" name="Trapezium 275">
                <a:extLst>
                  <a:ext uri="{FF2B5EF4-FFF2-40B4-BE49-F238E27FC236}">
                    <a16:creationId xmlns:a16="http://schemas.microsoft.com/office/drawing/2014/main" id="{C12A0662-CCA4-6C01-B917-FE1FB9D73943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2BA319C1-53E3-37E6-FF6C-B4423D4B5C0B}"/>
                </a:ext>
              </a:extLst>
            </p:cNvPr>
            <p:cNvGrpSpPr/>
            <p:nvPr/>
          </p:nvGrpSpPr>
          <p:grpSpPr>
            <a:xfrm rot="16200000">
              <a:off x="7104487" y="329813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73" name="Rounded Rectangle 272">
                <a:extLst>
                  <a:ext uri="{FF2B5EF4-FFF2-40B4-BE49-F238E27FC236}">
                    <a16:creationId xmlns:a16="http://schemas.microsoft.com/office/drawing/2014/main" id="{F132163B-9D7F-3C1E-C5AA-2467ECB2530B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74" name="Trapezium 273">
                <a:extLst>
                  <a:ext uri="{FF2B5EF4-FFF2-40B4-BE49-F238E27FC236}">
                    <a16:creationId xmlns:a16="http://schemas.microsoft.com/office/drawing/2014/main" id="{70FF4E85-7C76-68CD-9291-561BAE9CCAB4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9F18C448-4751-CF61-B9F7-C7EE460B3076}"/>
                </a:ext>
              </a:extLst>
            </p:cNvPr>
            <p:cNvGrpSpPr/>
            <p:nvPr/>
          </p:nvGrpSpPr>
          <p:grpSpPr>
            <a:xfrm rot="10800000">
              <a:off x="6954161" y="3142999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71" name="Rounded Rectangle 270">
                <a:extLst>
                  <a:ext uri="{FF2B5EF4-FFF2-40B4-BE49-F238E27FC236}">
                    <a16:creationId xmlns:a16="http://schemas.microsoft.com/office/drawing/2014/main" id="{1340D9E4-3610-D796-88E0-644C7016750A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72" name="Trapezium 271">
                <a:extLst>
                  <a:ext uri="{FF2B5EF4-FFF2-40B4-BE49-F238E27FC236}">
                    <a16:creationId xmlns:a16="http://schemas.microsoft.com/office/drawing/2014/main" id="{C186BE4E-09BE-692A-D51D-48BA50786F41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50F90F88-1CF7-6A05-C92F-2F3535B2AD61}"/>
                </a:ext>
              </a:extLst>
            </p:cNvPr>
            <p:cNvGrpSpPr/>
            <p:nvPr/>
          </p:nvGrpSpPr>
          <p:grpSpPr>
            <a:xfrm rot="5400000">
              <a:off x="6779478" y="3298132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69" name="Rounded Rectangle 268">
                <a:extLst>
                  <a:ext uri="{FF2B5EF4-FFF2-40B4-BE49-F238E27FC236}">
                    <a16:creationId xmlns:a16="http://schemas.microsoft.com/office/drawing/2014/main" id="{05B3DF02-BC1B-72F3-0E50-C59608C63759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270" name="Trapezium 269">
                <a:extLst>
                  <a:ext uri="{FF2B5EF4-FFF2-40B4-BE49-F238E27FC236}">
                    <a16:creationId xmlns:a16="http://schemas.microsoft.com/office/drawing/2014/main" id="{0695D6C2-CECF-A13B-3D57-2D882E9B6E51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3E976F0-73E0-9BCF-2F96-C89C20DC0372}"/>
              </a:ext>
            </a:extLst>
          </p:cNvPr>
          <p:cNvGrpSpPr/>
          <p:nvPr/>
        </p:nvGrpSpPr>
        <p:grpSpPr>
          <a:xfrm>
            <a:off x="6535749" y="4789929"/>
            <a:ext cx="667919" cy="658669"/>
            <a:chOff x="6584647" y="2922942"/>
            <a:chExt cx="838865" cy="827247"/>
          </a:xfrm>
        </p:grpSpPr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1C075981-25EC-B931-2876-010BF69632C1}"/>
                </a:ext>
              </a:extLst>
            </p:cNvPr>
            <p:cNvSpPr/>
            <p:nvPr/>
          </p:nvSpPr>
          <p:spPr>
            <a:xfrm>
              <a:off x="6755496" y="3079850"/>
              <a:ext cx="517981" cy="5179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8B865C3B-C97C-6423-7814-FCA631B93A5D}"/>
                </a:ext>
              </a:extLst>
            </p:cNvPr>
            <p:cNvGrpSpPr/>
            <p:nvPr/>
          </p:nvGrpSpPr>
          <p:grpSpPr>
            <a:xfrm>
              <a:off x="7211499" y="3232796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C6DE062C-D8FC-7CD1-73BE-B754595D065F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317" name="Rounded Rectangle 316">
                <a:extLst>
                  <a:ext uri="{FF2B5EF4-FFF2-40B4-BE49-F238E27FC236}">
                    <a16:creationId xmlns:a16="http://schemas.microsoft.com/office/drawing/2014/main" id="{8B5CF94E-4E7D-D3DF-B848-22DFAB78A301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318" name="Rounded Rectangle 317">
                <a:extLst>
                  <a:ext uri="{FF2B5EF4-FFF2-40B4-BE49-F238E27FC236}">
                    <a16:creationId xmlns:a16="http://schemas.microsoft.com/office/drawing/2014/main" id="{F3314F3A-741C-4CE3-CE32-AC6DA41EC7A9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52B2E657-E80C-437E-5521-79454383841A}"/>
                </a:ext>
              </a:extLst>
            </p:cNvPr>
            <p:cNvGrpSpPr/>
            <p:nvPr/>
          </p:nvGrpSpPr>
          <p:grpSpPr>
            <a:xfrm rot="5400000">
              <a:off x="6908479" y="3538139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241AED06-0C62-0E0F-25D9-1789C2F3EBDF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314" name="Rounded Rectangle 313">
                <a:extLst>
                  <a:ext uri="{FF2B5EF4-FFF2-40B4-BE49-F238E27FC236}">
                    <a16:creationId xmlns:a16="http://schemas.microsoft.com/office/drawing/2014/main" id="{63F4E097-9AAE-C18E-84E6-76AA3D46BB8B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315" name="Rounded Rectangle 314">
                <a:extLst>
                  <a:ext uri="{FF2B5EF4-FFF2-40B4-BE49-F238E27FC236}">
                    <a16:creationId xmlns:a16="http://schemas.microsoft.com/office/drawing/2014/main" id="{68520D80-2F4A-156E-7476-6E1D63B93DBB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2A5F1702-1238-50CB-96ED-E31041A5FD83}"/>
                </a:ext>
              </a:extLst>
            </p:cNvPr>
            <p:cNvGrpSpPr/>
            <p:nvPr/>
          </p:nvGrpSpPr>
          <p:grpSpPr>
            <a:xfrm rot="16200000">
              <a:off x="6908480" y="2922905"/>
              <a:ext cx="212013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76681BA7-5798-8D28-F648-632EC0AD47B2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311" name="Rounded Rectangle 310">
                <a:extLst>
                  <a:ext uri="{FF2B5EF4-FFF2-40B4-BE49-F238E27FC236}">
                    <a16:creationId xmlns:a16="http://schemas.microsoft.com/office/drawing/2014/main" id="{4CB3A7E8-EE02-5B40-E170-A53AEE6E9194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312" name="Rounded Rectangle 311">
                <a:extLst>
                  <a:ext uri="{FF2B5EF4-FFF2-40B4-BE49-F238E27FC236}">
                    <a16:creationId xmlns:a16="http://schemas.microsoft.com/office/drawing/2014/main" id="{41D09010-F158-42BC-7F50-92696B26ABB0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025B95EE-1220-983D-2666-9948E442A08E}"/>
                </a:ext>
              </a:extLst>
            </p:cNvPr>
            <p:cNvGrpSpPr/>
            <p:nvPr/>
          </p:nvGrpSpPr>
          <p:grpSpPr>
            <a:xfrm flipH="1">
              <a:off x="6584647" y="3232796"/>
              <a:ext cx="224354" cy="212088"/>
              <a:chOff x="7689850" y="2781228"/>
              <a:chExt cx="212013" cy="212088"/>
            </a:xfrm>
            <a:solidFill>
              <a:schemeClr val="accent1"/>
            </a:solidFill>
          </p:grpSpPr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54588C38-C7C3-9F91-2652-8092713266BE}"/>
                  </a:ext>
                </a:extLst>
              </p:cNvPr>
              <p:cNvSpPr/>
              <p:nvPr/>
            </p:nvSpPr>
            <p:spPr>
              <a:xfrm>
                <a:off x="7781213" y="2826947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308" name="Rounded Rectangle 307">
                <a:extLst>
                  <a:ext uri="{FF2B5EF4-FFF2-40B4-BE49-F238E27FC236}">
                    <a16:creationId xmlns:a16="http://schemas.microsoft.com/office/drawing/2014/main" id="{A0CE0A25-26DF-9A0F-E8BD-F626709EFA90}"/>
                  </a:ext>
                </a:extLst>
              </p:cNvPr>
              <p:cNvSpPr/>
              <p:nvPr/>
            </p:nvSpPr>
            <p:spPr>
              <a:xfrm>
                <a:off x="7689850" y="2947597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  <p:sp>
            <p:nvSpPr>
              <p:cNvPr id="309" name="Rounded Rectangle 308">
                <a:extLst>
                  <a:ext uri="{FF2B5EF4-FFF2-40B4-BE49-F238E27FC236}">
                    <a16:creationId xmlns:a16="http://schemas.microsoft.com/office/drawing/2014/main" id="{7DC132EF-6C2F-E4EB-91B6-3A393C43E388}"/>
                  </a:ext>
                </a:extLst>
              </p:cNvPr>
              <p:cNvSpPr/>
              <p:nvPr/>
            </p:nvSpPr>
            <p:spPr>
              <a:xfrm>
                <a:off x="7689850" y="2781228"/>
                <a:ext cx="120650" cy="457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/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36D940CB-5EFC-3037-47A5-A8A2B4E7CD33}"/>
                </a:ext>
              </a:extLst>
            </p:cNvPr>
            <p:cNvGrpSpPr/>
            <p:nvPr/>
          </p:nvGrpSpPr>
          <p:grpSpPr>
            <a:xfrm>
              <a:off x="6946413" y="344527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305" name="Rounded Rectangle 304">
                <a:extLst>
                  <a:ext uri="{FF2B5EF4-FFF2-40B4-BE49-F238E27FC236}">
                    <a16:creationId xmlns:a16="http://schemas.microsoft.com/office/drawing/2014/main" id="{3F5E31CA-BA50-4D9C-41C3-E402899A5639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306" name="Trapezium 305">
                <a:extLst>
                  <a:ext uri="{FF2B5EF4-FFF2-40B4-BE49-F238E27FC236}">
                    <a16:creationId xmlns:a16="http://schemas.microsoft.com/office/drawing/2014/main" id="{D424110F-2F91-9B2F-1312-A47F03604C92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8C23AB3D-C96F-62F6-87D3-D90F92C5709B}"/>
                </a:ext>
              </a:extLst>
            </p:cNvPr>
            <p:cNvGrpSpPr/>
            <p:nvPr/>
          </p:nvGrpSpPr>
          <p:grpSpPr>
            <a:xfrm rot="16200000">
              <a:off x="7104487" y="3298131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303" name="Rounded Rectangle 302">
                <a:extLst>
                  <a:ext uri="{FF2B5EF4-FFF2-40B4-BE49-F238E27FC236}">
                    <a16:creationId xmlns:a16="http://schemas.microsoft.com/office/drawing/2014/main" id="{975F8398-B402-EE12-9D9B-F95080209E97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304" name="Trapezium 303">
                <a:extLst>
                  <a:ext uri="{FF2B5EF4-FFF2-40B4-BE49-F238E27FC236}">
                    <a16:creationId xmlns:a16="http://schemas.microsoft.com/office/drawing/2014/main" id="{B8EF8054-4FF3-3427-2210-E9CF0289EFDF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410A7F14-B6FD-3C4E-C6D2-AAE52D2244D5}"/>
                </a:ext>
              </a:extLst>
            </p:cNvPr>
            <p:cNvGrpSpPr/>
            <p:nvPr/>
          </p:nvGrpSpPr>
          <p:grpSpPr>
            <a:xfrm rot="10800000">
              <a:off x="6954161" y="3142999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301" name="Rounded Rectangle 300">
                <a:extLst>
                  <a:ext uri="{FF2B5EF4-FFF2-40B4-BE49-F238E27FC236}">
                    <a16:creationId xmlns:a16="http://schemas.microsoft.com/office/drawing/2014/main" id="{8C40685C-2B17-6BAD-FAAA-231732A5EB37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302" name="Trapezium 301">
                <a:extLst>
                  <a:ext uri="{FF2B5EF4-FFF2-40B4-BE49-F238E27FC236}">
                    <a16:creationId xmlns:a16="http://schemas.microsoft.com/office/drawing/2014/main" id="{3C76D745-B647-179C-001D-BCCC539B1397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74C2F1DD-8F9B-9FBC-07FD-E0850C3BFF86}"/>
                </a:ext>
              </a:extLst>
            </p:cNvPr>
            <p:cNvGrpSpPr/>
            <p:nvPr/>
          </p:nvGrpSpPr>
          <p:grpSpPr>
            <a:xfrm rot="5400000">
              <a:off x="6779478" y="3298132"/>
              <a:ext cx="127673" cy="79708"/>
              <a:chOff x="4910424" y="3468700"/>
              <a:chExt cx="198499" cy="140265"/>
            </a:xfrm>
            <a:solidFill>
              <a:schemeClr val="bg2">
                <a:lumMod val="75000"/>
              </a:schemeClr>
            </a:solidFill>
          </p:grpSpPr>
          <p:sp>
            <p:nvSpPr>
              <p:cNvPr id="299" name="Rounded Rectangle 298">
                <a:extLst>
                  <a:ext uri="{FF2B5EF4-FFF2-40B4-BE49-F238E27FC236}">
                    <a16:creationId xmlns:a16="http://schemas.microsoft.com/office/drawing/2014/main" id="{EA8D8DA1-96B6-C1EA-89F4-83807120C5A7}"/>
                  </a:ext>
                </a:extLst>
              </p:cNvPr>
              <p:cNvSpPr/>
              <p:nvPr/>
            </p:nvSpPr>
            <p:spPr>
              <a:xfrm>
                <a:off x="4917745" y="3532750"/>
                <a:ext cx="183858" cy="76215"/>
              </a:xfrm>
              <a:prstGeom prst="roundRect">
                <a:avLst/>
              </a:prstGeom>
              <a:grpFill/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  <p:sp>
            <p:nvSpPr>
              <p:cNvPr id="300" name="Trapezium 299">
                <a:extLst>
                  <a:ext uri="{FF2B5EF4-FFF2-40B4-BE49-F238E27FC236}">
                    <a16:creationId xmlns:a16="http://schemas.microsoft.com/office/drawing/2014/main" id="{3BB8C352-CE91-0B08-9AE1-4502FA7024E7}"/>
                  </a:ext>
                </a:extLst>
              </p:cNvPr>
              <p:cNvSpPr/>
              <p:nvPr/>
            </p:nvSpPr>
            <p:spPr>
              <a:xfrm rot="10800000">
                <a:off x="4910424" y="3468700"/>
                <a:ext cx="198499" cy="45719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dirty="0"/>
              </a:p>
            </p:txBody>
          </p:sp>
        </p:grpSp>
      </p:grpSp>
      <p:sp>
        <p:nvSpPr>
          <p:cNvPr id="349" name="Rounded Rectangular Callout 348">
            <a:extLst>
              <a:ext uri="{FF2B5EF4-FFF2-40B4-BE49-F238E27FC236}">
                <a16:creationId xmlns:a16="http://schemas.microsoft.com/office/drawing/2014/main" id="{BED9FF34-7845-0107-F741-EF9E9FBB922D}"/>
              </a:ext>
            </a:extLst>
          </p:cNvPr>
          <p:cNvSpPr/>
          <p:nvPr/>
        </p:nvSpPr>
        <p:spPr>
          <a:xfrm>
            <a:off x="7378595" y="2673290"/>
            <a:ext cx="600075" cy="283331"/>
          </a:xfrm>
          <a:prstGeom prst="wedgeRoundRectCallout">
            <a:avLst>
              <a:gd name="adj1" fmla="val 26080"/>
              <a:gd name="adj2" fmla="val 124631"/>
              <a:gd name="adj3" fmla="val 16667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dirty="0">
                <a:ln>
                  <a:solidFill>
                    <a:sysClr val="windowText" lastClr="000000"/>
                  </a:solidFill>
                </a:ln>
              </a:rPr>
              <a:t>…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EA50F942-9BF4-CC4D-260D-51219F69E8F1}"/>
              </a:ext>
            </a:extLst>
          </p:cNvPr>
          <p:cNvSpPr txBox="1"/>
          <p:nvPr/>
        </p:nvSpPr>
        <p:spPr>
          <a:xfrm>
            <a:off x="5562508" y="1667676"/>
            <a:ext cx="343996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E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1</a:t>
            </a:r>
            <a:r>
              <a:rPr lang="en-E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EE" sz="14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Teacher</a:t>
            </a:r>
            <a:r>
              <a:rPr lang="en-EE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    </a:t>
            </a:r>
            <a:r>
              <a:rPr lang="en-E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24</a:t>
            </a:r>
            <a:r>
              <a:rPr lang="en-E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EE" sz="14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Students</a:t>
            </a:r>
            <a:endParaRPr lang="en-EE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DBADC5D7-EB49-A332-CA03-DC32669CF715}"/>
              </a:ext>
            </a:extLst>
          </p:cNvPr>
          <p:cNvSpPr txBox="1"/>
          <p:nvPr/>
        </p:nvSpPr>
        <p:spPr>
          <a:xfrm>
            <a:off x="8944430" y="3201403"/>
            <a:ext cx="1107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8800" b="1" dirty="0">
                <a:solidFill>
                  <a:srgbClr val="7030A0"/>
                </a:solidFill>
                <a:latin typeface="Avenir Black" panose="02000503020000020003" pitchFamily="2" charset="0"/>
              </a:rPr>
              <a:t>+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596A3D51-0FD9-463E-F903-54F18F19FC0D}"/>
              </a:ext>
            </a:extLst>
          </p:cNvPr>
          <p:cNvSpPr txBox="1"/>
          <p:nvPr/>
        </p:nvSpPr>
        <p:spPr>
          <a:xfrm>
            <a:off x="9913842" y="2159667"/>
            <a:ext cx="2200208" cy="35086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EE" sz="3200" b="1" dirty="0">
                <a:latin typeface="Avenir Next" panose="020B0503020202020204" pitchFamily="34" charset="0"/>
              </a:rPr>
              <a:t>1 </a:t>
            </a:r>
            <a:r>
              <a:rPr lang="en-EE" dirty="0">
                <a:latin typeface="Avenir Next" panose="020B0503020202020204" pitchFamily="34" charset="0"/>
              </a:rPr>
              <a:t>Teacher</a:t>
            </a:r>
          </a:p>
          <a:p>
            <a:r>
              <a:rPr lang="en-EE" sz="14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To illustrate examples of (MM)LA tools</a:t>
            </a:r>
          </a:p>
          <a:p>
            <a:endParaRPr lang="en-EE" sz="14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endParaRPr lang="en-EE" sz="14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endParaRPr lang="en-EE" sz="14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endParaRPr lang="en-EE" sz="1400" dirty="0">
              <a:solidFill>
                <a:schemeClr val="bg1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r>
              <a:rPr lang="en-EE" sz="3200" b="1" dirty="0">
                <a:latin typeface="Avenir Next" panose="020B0503020202020204" pitchFamily="34" charset="0"/>
              </a:rPr>
              <a:t>2</a:t>
            </a:r>
            <a:r>
              <a:rPr lang="en-EE" sz="3200" dirty="0">
                <a:latin typeface="Avenir Next" panose="020B0503020202020204" pitchFamily="34" charset="0"/>
              </a:rPr>
              <a:t> </a:t>
            </a:r>
            <a:r>
              <a:rPr lang="en-EE" dirty="0">
                <a:latin typeface="Avenir Next" panose="020B0503020202020204" pitchFamily="34" charset="0"/>
              </a:rPr>
              <a:t>Researchers</a:t>
            </a:r>
          </a:p>
          <a:p>
            <a:r>
              <a:rPr lang="en-EE" sz="14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To collect multimodal data for research (e.g., socially shared regulation of learning)</a:t>
            </a:r>
          </a:p>
          <a:p>
            <a:endParaRPr lang="en-EE" dirty="0">
              <a:latin typeface="Avenir Next" panose="020B0503020202020204" pitchFamily="34" charset="0"/>
            </a:endParaRP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78C96AB8-640B-2084-5D5D-50624D6064AF}"/>
              </a:ext>
            </a:extLst>
          </p:cNvPr>
          <p:cNvSpPr txBox="1"/>
          <p:nvPr/>
        </p:nvSpPr>
        <p:spPr>
          <a:xfrm>
            <a:off x="5493294" y="1037493"/>
            <a:ext cx="3234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4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</a:rPr>
              <a:t>CoTrack used for monitoring group activity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AD9F6ADD-0957-6F67-38D5-192B241994B3}"/>
              </a:ext>
            </a:extLst>
          </p:cNvPr>
          <p:cNvSpPr txBox="1"/>
          <p:nvPr/>
        </p:nvSpPr>
        <p:spPr>
          <a:xfrm>
            <a:off x="5304697" y="773601"/>
            <a:ext cx="1362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E" sz="1800" b="1" dirty="0">
                <a:latin typeface="Avenir Next" panose="020B0503020202020204" pitchFamily="34" charset="0"/>
              </a:rPr>
              <a:t>Purpose</a:t>
            </a:r>
            <a:endParaRPr lang="en-EE" dirty="0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F97D88F2-F9D6-A715-4E26-89829159F95D}"/>
              </a:ext>
            </a:extLst>
          </p:cNvPr>
          <p:cNvSpPr txBox="1"/>
          <p:nvPr/>
        </p:nvSpPr>
        <p:spPr>
          <a:xfrm>
            <a:off x="5326271" y="1504365"/>
            <a:ext cx="1362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E" sz="1800" b="1" dirty="0">
                <a:latin typeface="Avenir Next" panose="020B0503020202020204" pitchFamily="34" charset="0"/>
              </a:rPr>
              <a:t>Users</a:t>
            </a:r>
            <a:endParaRPr lang="en-E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62661-652D-1EBB-9D5D-EFB55BEA6329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690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3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F4A59F-69FF-5FAB-1415-41D482F4E5B2}"/>
              </a:ext>
            </a:extLst>
          </p:cNvPr>
          <p:cNvSpPr txBox="1"/>
          <p:nvPr/>
        </p:nvSpPr>
        <p:spPr>
          <a:xfrm>
            <a:off x="2105873" y="302146"/>
            <a:ext cx="7980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USABILITY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39473-B003-73A8-E9A2-DD4975220A5A}"/>
              </a:ext>
            </a:extLst>
          </p:cNvPr>
          <p:cNvSpPr txBox="1"/>
          <p:nvPr/>
        </p:nvSpPr>
        <p:spPr>
          <a:xfrm>
            <a:off x="924942" y="5163937"/>
            <a:ext cx="193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STUDENTS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DD309-950A-DF1E-CCF6-D2B6E3BC165E}"/>
              </a:ext>
            </a:extLst>
          </p:cNvPr>
          <p:cNvSpPr txBox="1"/>
          <p:nvPr/>
        </p:nvSpPr>
        <p:spPr>
          <a:xfrm>
            <a:off x="9571794" y="5163938"/>
            <a:ext cx="193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TEACHER-2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A35E8-7265-25B1-0AD5-B69C32DC6FB3}"/>
              </a:ext>
            </a:extLst>
          </p:cNvPr>
          <p:cNvSpPr txBox="1"/>
          <p:nvPr/>
        </p:nvSpPr>
        <p:spPr>
          <a:xfrm>
            <a:off x="1327123" y="3304386"/>
            <a:ext cx="181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200" b="1" dirty="0">
                <a:solidFill>
                  <a:schemeClr val="accent6">
                    <a:lumMod val="75000"/>
                  </a:schemeClr>
                </a:solidFill>
                <a:latin typeface="Avenir Black" panose="02000503020000020003" pitchFamily="2" charset="0"/>
              </a:rPr>
              <a:t>74.4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40634A-EC0D-8E6F-5F89-B18E17B951E7}"/>
              </a:ext>
            </a:extLst>
          </p:cNvPr>
          <p:cNvGrpSpPr/>
          <p:nvPr/>
        </p:nvGrpSpPr>
        <p:grpSpPr>
          <a:xfrm flipH="1">
            <a:off x="452968" y="2045607"/>
            <a:ext cx="2880000" cy="2880000"/>
            <a:chOff x="4656000" y="1989000"/>
            <a:chExt cx="2880000" cy="2880000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16D60781-9623-B11F-E027-9E8079AF0E75}"/>
                </a:ext>
              </a:extLst>
            </p:cNvPr>
            <p:cNvSpPr/>
            <p:nvPr/>
          </p:nvSpPr>
          <p:spPr>
            <a:xfrm>
              <a:off x="5016000" y="2349000"/>
              <a:ext cx="2160000" cy="2160000"/>
            </a:xfrm>
            <a:prstGeom prst="arc">
              <a:avLst>
                <a:gd name="adj1" fmla="val 16200000"/>
                <a:gd name="adj2" fmla="val 9900281"/>
              </a:avLst>
            </a:prstGeom>
            <a:ln w="444500" cap="rnd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CC0AB73-2FBE-93AE-0E2D-88142254CD71}"/>
                </a:ext>
              </a:extLst>
            </p:cNvPr>
            <p:cNvSpPr/>
            <p:nvPr/>
          </p:nvSpPr>
          <p:spPr>
            <a:xfrm>
              <a:off x="4656000" y="1989000"/>
              <a:ext cx="2880000" cy="28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sp>
        <p:nvSpPr>
          <p:cNvPr id="7" name="Pie 6">
            <a:extLst>
              <a:ext uri="{FF2B5EF4-FFF2-40B4-BE49-F238E27FC236}">
                <a16:creationId xmlns:a16="http://schemas.microsoft.com/office/drawing/2014/main" id="{FB040635-69AE-1839-73C3-97A50CB8E7DF}"/>
              </a:ext>
            </a:extLst>
          </p:cNvPr>
          <p:cNvSpPr/>
          <p:nvPr/>
        </p:nvSpPr>
        <p:spPr>
          <a:xfrm>
            <a:off x="455193" y="2045607"/>
            <a:ext cx="2880000" cy="2880000"/>
          </a:xfrm>
          <a:prstGeom prst="pie">
            <a:avLst>
              <a:gd name="adj1" fmla="val 17468241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2418CF-85A3-306E-EB91-ED2AB51F024A}"/>
              </a:ext>
            </a:extLst>
          </p:cNvPr>
          <p:cNvSpPr/>
          <p:nvPr/>
        </p:nvSpPr>
        <p:spPr>
          <a:xfrm>
            <a:off x="1670632" y="2183270"/>
            <a:ext cx="444671" cy="4446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D57745-C6E3-CB01-8DC6-DE2E36ADC3B5}"/>
              </a:ext>
            </a:extLst>
          </p:cNvPr>
          <p:cNvSpPr txBox="1"/>
          <p:nvPr/>
        </p:nvSpPr>
        <p:spPr>
          <a:xfrm>
            <a:off x="9733187" y="3240505"/>
            <a:ext cx="181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200" b="1" dirty="0">
                <a:solidFill>
                  <a:srgbClr val="C00000"/>
                </a:solidFill>
                <a:latin typeface="Avenir Black" panose="02000503020000020003" pitchFamily="2" charset="0"/>
              </a:rPr>
              <a:t>47.5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220B8B-E42F-EC7D-82EB-B2965E56A620}"/>
              </a:ext>
            </a:extLst>
          </p:cNvPr>
          <p:cNvGrpSpPr/>
          <p:nvPr/>
        </p:nvGrpSpPr>
        <p:grpSpPr>
          <a:xfrm flipH="1">
            <a:off x="8859032" y="1981726"/>
            <a:ext cx="2880000" cy="2880000"/>
            <a:chOff x="4656000" y="1989000"/>
            <a:chExt cx="2880000" cy="2880000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5951932B-CEAA-1AB3-A941-F6B49E96CC33}"/>
                </a:ext>
              </a:extLst>
            </p:cNvPr>
            <p:cNvSpPr/>
            <p:nvPr/>
          </p:nvSpPr>
          <p:spPr>
            <a:xfrm>
              <a:off x="5016000" y="2349000"/>
              <a:ext cx="2160000" cy="2160000"/>
            </a:xfrm>
            <a:prstGeom prst="arc">
              <a:avLst>
                <a:gd name="adj1" fmla="val 16200000"/>
                <a:gd name="adj2" fmla="val 4072058"/>
              </a:avLst>
            </a:prstGeom>
            <a:ln w="444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8C10A3D-9B17-0CF3-0D15-2C48AD4625F8}"/>
                </a:ext>
              </a:extLst>
            </p:cNvPr>
            <p:cNvSpPr/>
            <p:nvPr/>
          </p:nvSpPr>
          <p:spPr>
            <a:xfrm>
              <a:off x="4656000" y="1989000"/>
              <a:ext cx="2880000" cy="28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sp>
        <p:nvSpPr>
          <p:cNvPr id="46" name="Pie 45">
            <a:extLst>
              <a:ext uri="{FF2B5EF4-FFF2-40B4-BE49-F238E27FC236}">
                <a16:creationId xmlns:a16="http://schemas.microsoft.com/office/drawing/2014/main" id="{603EF88D-7460-D058-5732-B47EF04DAC64}"/>
              </a:ext>
            </a:extLst>
          </p:cNvPr>
          <p:cNvSpPr/>
          <p:nvPr/>
        </p:nvSpPr>
        <p:spPr>
          <a:xfrm>
            <a:off x="8897694" y="2050077"/>
            <a:ext cx="2880000" cy="2880000"/>
          </a:xfrm>
          <a:prstGeom prst="pie">
            <a:avLst>
              <a:gd name="adj1" fmla="val 17468241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4658E69-17CB-F92B-054E-C0D705A18059}"/>
              </a:ext>
            </a:extLst>
          </p:cNvPr>
          <p:cNvSpPr/>
          <p:nvPr/>
        </p:nvSpPr>
        <p:spPr>
          <a:xfrm>
            <a:off x="10076696" y="2119389"/>
            <a:ext cx="444671" cy="444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00A42C7-35B6-B6C7-877F-0F6AFC6EE2DC}"/>
              </a:ext>
            </a:extLst>
          </p:cNvPr>
          <p:cNvSpPr txBox="1"/>
          <p:nvPr/>
        </p:nvSpPr>
        <p:spPr>
          <a:xfrm>
            <a:off x="5530155" y="3247779"/>
            <a:ext cx="181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200" b="1" dirty="0">
                <a:solidFill>
                  <a:schemeClr val="accent6">
                    <a:lumMod val="75000"/>
                  </a:schemeClr>
                </a:solidFill>
                <a:latin typeface="Avenir Black" panose="02000503020000020003" pitchFamily="2" charset="0"/>
              </a:rPr>
              <a:t>77.5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999CBAE-B210-2417-EE0B-ED6ACE89E1CC}"/>
              </a:ext>
            </a:extLst>
          </p:cNvPr>
          <p:cNvGrpSpPr/>
          <p:nvPr/>
        </p:nvGrpSpPr>
        <p:grpSpPr>
          <a:xfrm flipH="1">
            <a:off x="4656000" y="1989000"/>
            <a:ext cx="2880000" cy="2880000"/>
            <a:chOff x="4656000" y="1989000"/>
            <a:chExt cx="2880000" cy="2880000"/>
          </a:xfrm>
        </p:grpSpPr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99F56834-E3F1-C1E0-E84C-AF20B631BAF3}"/>
                </a:ext>
              </a:extLst>
            </p:cNvPr>
            <p:cNvSpPr/>
            <p:nvPr/>
          </p:nvSpPr>
          <p:spPr>
            <a:xfrm>
              <a:off x="5016000" y="2349000"/>
              <a:ext cx="2160000" cy="2160000"/>
            </a:xfrm>
            <a:prstGeom prst="arc">
              <a:avLst>
                <a:gd name="adj1" fmla="val 16200000"/>
                <a:gd name="adj2" fmla="val 12295602"/>
              </a:avLst>
            </a:prstGeom>
            <a:ln w="444500" cap="rnd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6BD2AD3-D1F0-9133-A3DC-09D5034A0828}"/>
                </a:ext>
              </a:extLst>
            </p:cNvPr>
            <p:cNvSpPr/>
            <p:nvPr/>
          </p:nvSpPr>
          <p:spPr>
            <a:xfrm>
              <a:off x="4656000" y="1989000"/>
              <a:ext cx="2880000" cy="28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sp>
        <p:nvSpPr>
          <p:cNvPr id="64" name="Pie 63">
            <a:extLst>
              <a:ext uri="{FF2B5EF4-FFF2-40B4-BE49-F238E27FC236}">
                <a16:creationId xmlns:a16="http://schemas.microsoft.com/office/drawing/2014/main" id="{561661F8-4F5A-A80E-CBF5-B4A6C742DE32}"/>
              </a:ext>
            </a:extLst>
          </p:cNvPr>
          <p:cNvSpPr/>
          <p:nvPr/>
        </p:nvSpPr>
        <p:spPr>
          <a:xfrm>
            <a:off x="4694662" y="1967861"/>
            <a:ext cx="2880000" cy="2880000"/>
          </a:xfrm>
          <a:prstGeom prst="pie">
            <a:avLst>
              <a:gd name="adj1" fmla="val 17468241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>
              <a:solidFill>
                <a:schemeClr val="tx1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E8BBF6C-5AED-236A-DA18-1C9D26E069D1}"/>
              </a:ext>
            </a:extLst>
          </p:cNvPr>
          <p:cNvSpPr/>
          <p:nvPr/>
        </p:nvSpPr>
        <p:spPr>
          <a:xfrm>
            <a:off x="5873664" y="2126663"/>
            <a:ext cx="444671" cy="4446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F84291D-CC63-AE74-CE3E-3AD231BD7255}"/>
              </a:ext>
            </a:extLst>
          </p:cNvPr>
          <p:cNvSpPr txBox="1"/>
          <p:nvPr/>
        </p:nvSpPr>
        <p:spPr>
          <a:xfrm>
            <a:off x="4874662" y="5229000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RESEARCHERS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706E8FF-5E6F-84D0-2DC3-9624C902DEB7}"/>
              </a:ext>
            </a:extLst>
          </p:cNvPr>
          <p:cNvSpPr txBox="1"/>
          <p:nvPr/>
        </p:nvSpPr>
        <p:spPr>
          <a:xfrm>
            <a:off x="1376231" y="5556649"/>
            <a:ext cx="95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 = 24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BF7BDC9-BC45-4586-9203-43C7AFD2A2D5}"/>
              </a:ext>
            </a:extLst>
          </p:cNvPr>
          <p:cNvSpPr txBox="1"/>
          <p:nvPr/>
        </p:nvSpPr>
        <p:spPr>
          <a:xfrm>
            <a:off x="5752458" y="5625603"/>
            <a:ext cx="76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 =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45E82B-CC84-EFFA-5A56-CFF23D791AB1}"/>
              </a:ext>
            </a:extLst>
          </p:cNvPr>
          <p:cNvGrpSpPr/>
          <p:nvPr/>
        </p:nvGrpSpPr>
        <p:grpSpPr>
          <a:xfrm>
            <a:off x="6143830" y="6087268"/>
            <a:ext cx="6150403" cy="590878"/>
            <a:chOff x="2650435" y="4791975"/>
            <a:chExt cx="6150403" cy="59087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7D65F6-822C-B5CF-FE6D-BDFD04740A8A}"/>
                </a:ext>
              </a:extLst>
            </p:cNvPr>
            <p:cNvGrpSpPr/>
            <p:nvPr/>
          </p:nvGrpSpPr>
          <p:grpSpPr>
            <a:xfrm>
              <a:off x="2650435" y="5274364"/>
              <a:ext cx="6150403" cy="108489"/>
              <a:chOff x="641684" y="2983832"/>
              <a:chExt cx="7950607" cy="67143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9E8F7B-C0A4-D1D0-094A-3D54A698B78F}"/>
                  </a:ext>
                </a:extLst>
              </p:cNvPr>
              <p:cNvSpPr/>
              <p:nvPr/>
            </p:nvSpPr>
            <p:spPr>
              <a:xfrm>
                <a:off x="753979" y="2983832"/>
                <a:ext cx="3673642" cy="30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sz="11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B514F4-04FD-7AB9-D46F-F8793803B801}"/>
                  </a:ext>
                </a:extLst>
              </p:cNvPr>
              <p:cNvSpPr/>
              <p:nvPr/>
            </p:nvSpPr>
            <p:spPr>
              <a:xfrm>
                <a:off x="4427621" y="2983832"/>
                <a:ext cx="3673642" cy="3048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sz="11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7957380-1178-18CB-3D65-17EBA541AA2E}"/>
                  </a:ext>
                </a:extLst>
              </p:cNvPr>
              <p:cNvSpPr/>
              <p:nvPr/>
            </p:nvSpPr>
            <p:spPr>
              <a:xfrm>
                <a:off x="4427621" y="2983832"/>
                <a:ext cx="1668379" cy="3048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sz="11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E8D029-4BAD-3E79-0CCC-DD7A20DFCE2C}"/>
                  </a:ext>
                </a:extLst>
              </p:cNvPr>
              <p:cNvSpPr txBox="1"/>
              <p:nvPr/>
            </p:nvSpPr>
            <p:spPr>
              <a:xfrm>
                <a:off x="641684" y="3384703"/>
                <a:ext cx="68981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EE" sz="1100" dirty="0"/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EAF123-4407-3A4D-B369-D2BAF55832CE}"/>
                  </a:ext>
                </a:extLst>
              </p:cNvPr>
              <p:cNvSpPr txBox="1"/>
              <p:nvPr/>
            </p:nvSpPr>
            <p:spPr>
              <a:xfrm>
                <a:off x="7902480" y="3393657"/>
                <a:ext cx="68981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EE" sz="1100" dirty="0"/>
                  <a:t>100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87B56B-FC14-59ED-032F-74E01509C186}"/>
                  </a:ext>
                </a:extLst>
              </p:cNvPr>
              <p:cNvSpPr txBox="1"/>
              <p:nvPr/>
            </p:nvSpPr>
            <p:spPr>
              <a:xfrm>
                <a:off x="5919536" y="3341133"/>
                <a:ext cx="68981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EE" sz="1100" dirty="0"/>
                  <a:t>70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169675-D297-6336-B048-D57D70F92E7C}"/>
                  </a:ext>
                </a:extLst>
              </p:cNvPr>
              <p:cNvSpPr txBox="1"/>
              <p:nvPr/>
            </p:nvSpPr>
            <p:spPr>
              <a:xfrm>
                <a:off x="4215062" y="3384703"/>
                <a:ext cx="68981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EE" sz="1100" dirty="0"/>
                  <a:t>50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FE397C-B87E-EB86-E0EC-2376FB1674B9}"/>
                </a:ext>
              </a:extLst>
            </p:cNvPr>
            <p:cNvSpPr txBox="1"/>
            <p:nvPr/>
          </p:nvSpPr>
          <p:spPr>
            <a:xfrm>
              <a:off x="3435430" y="4854054"/>
              <a:ext cx="1445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EE" dirty="0">
                  <a:latin typeface="+mj-lt"/>
                </a:rPr>
                <a:t>unacceptable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B02906-947F-EFE7-EAF4-C65BC9EFCB72}"/>
                </a:ext>
              </a:extLst>
            </p:cNvPr>
            <p:cNvSpPr txBox="1"/>
            <p:nvPr/>
          </p:nvSpPr>
          <p:spPr>
            <a:xfrm>
              <a:off x="7065284" y="4791975"/>
              <a:ext cx="1201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EE" dirty="0">
                  <a:latin typeface="+mj-lt"/>
                </a:rPr>
                <a:t>acceptable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3279BE-70D1-B233-6394-7C98A95924E9}"/>
                </a:ext>
              </a:extLst>
            </p:cNvPr>
            <p:cNvSpPr txBox="1"/>
            <p:nvPr/>
          </p:nvSpPr>
          <p:spPr>
            <a:xfrm>
              <a:off x="5722523" y="4791975"/>
              <a:ext cx="1003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EE" dirty="0">
                  <a:latin typeface="+mj-lt"/>
                </a:rPr>
                <a:t>marginal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2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Rot by="15600000">
                                      <p:cBhvr>
                                        <p:cTn id="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7700000">
                                      <p:cBhvr>
                                        <p:cTn id="16" dur="7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Rot by="9780000">
                                      <p:cBhvr>
                                        <p:cTn id="23" dur="7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6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3831706-48EB-925A-BEF8-5F4F0CE7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94" y="0"/>
            <a:ext cx="9698404" cy="32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AC939-A58B-12EE-CF27-1E57477F50F6}"/>
              </a:ext>
            </a:extLst>
          </p:cNvPr>
          <p:cNvSpPr txBox="1"/>
          <p:nvPr/>
        </p:nvSpPr>
        <p:spPr>
          <a:xfrm>
            <a:off x="3114935" y="2388190"/>
            <a:ext cx="6203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i="0" u="sng" strike="noStrike" dirty="0">
                <a:solidFill>
                  <a:srgbClr val="4FC3F7"/>
                </a:solidFill>
                <a:effectLst/>
                <a:latin typeface="Avenir Book" panose="02000503020000020003" pitchFamily="2" charset="0"/>
                <a:hlinkClick r:id="rId3"/>
              </a:rPr>
              <a:t>https://www.cotrack.website</a:t>
            </a:r>
            <a:endParaRPr lang="en-EE" sz="3200" dirty="0">
              <a:latin typeface="Avenir Book" panose="02000503020000020003" pitchFamily="2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F277FBE-6BE5-A43C-735F-A72B0B66A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91" y="4190918"/>
            <a:ext cx="4547689" cy="3083442"/>
          </a:xfrm>
          <a:prstGeom prst="roundRect">
            <a:avLst>
              <a:gd name="adj" fmla="val 321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52D6976-B4F4-51C6-888C-C17A43C46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089" y="4190918"/>
            <a:ext cx="4625695" cy="3136332"/>
          </a:xfrm>
          <a:prstGeom prst="roundRect">
            <a:avLst>
              <a:gd name="adj" fmla="val 232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F62216-92F1-B772-F5A3-97540556450D}"/>
              </a:ext>
            </a:extLst>
          </p:cNvPr>
          <p:cNvSpPr txBox="1"/>
          <p:nvPr/>
        </p:nvSpPr>
        <p:spPr>
          <a:xfrm>
            <a:off x="2007690" y="3107795"/>
            <a:ext cx="337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4000" b="1" dirty="0">
                <a:solidFill>
                  <a:srgbClr val="54BF95"/>
                </a:solidFill>
                <a:latin typeface="Avenir Book" panose="02000503020000020003" pitchFamily="2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2DF59-676D-0E82-B1C2-8BE31C9186A8}"/>
              </a:ext>
            </a:extLst>
          </p:cNvPr>
          <p:cNvSpPr txBox="1"/>
          <p:nvPr/>
        </p:nvSpPr>
        <p:spPr>
          <a:xfrm>
            <a:off x="2393285" y="3273820"/>
            <a:ext cx="149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latin typeface="Avenir Book" panose="02000503020000020003" pitchFamily="2" charset="0"/>
              </a:rPr>
              <a:t>Researchers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7E19F-7137-919C-C1AB-61D2A24BCC08}"/>
              </a:ext>
            </a:extLst>
          </p:cNvPr>
          <p:cNvSpPr txBox="1"/>
          <p:nvPr/>
        </p:nvSpPr>
        <p:spPr>
          <a:xfrm>
            <a:off x="4365579" y="3107795"/>
            <a:ext cx="89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4000" b="1" dirty="0">
                <a:solidFill>
                  <a:srgbClr val="54BF95"/>
                </a:solidFill>
                <a:latin typeface="Avenir Book" panose="02000503020000020003" pitchFamily="2" charset="0"/>
              </a:rPr>
              <a:t>58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FC8C5-B78A-F862-8E9A-93B719C88FFC}"/>
              </a:ext>
            </a:extLst>
          </p:cNvPr>
          <p:cNvSpPr txBox="1"/>
          <p:nvPr/>
        </p:nvSpPr>
        <p:spPr>
          <a:xfrm>
            <a:off x="5056841" y="3284866"/>
            <a:ext cx="126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latin typeface="Avenir Book" panose="02000503020000020003" pitchFamily="2" charset="0"/>
              </a:rPr>
              <a:t>Teachers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7BEF15-7CA8-008E-C8A6-6D102A3F7C97}"/>
              </a:ext>
            </a:extLst>
          </p:cNvPr>
          <p:cNvSpPr txBox="1"/>
          <p:nvPr/>
        </p:nvSpPr>
        <p:spPr>
          <a:xfrm>
            <a:off x="6613834" y="3115589"/>
            <a:ext cx="126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4000" dirty="0">
                <a:solidFill>
                  <a:srgbClr val="54BF95"/>
                </a:solidFill>
                <a:latin typeface="Avenir Book" panose="02000503020000020003" pitchFamily="2" charset="0"/>
              </a:rPr>
              <a:t>600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F0FCD-A29F-3894-D74D-72644A61953F}"/>
              </a:ext>
            </a:extLst>
          </p:cNvPr>
          <p:cNvSpPr txBox="1"/>
          <p:nvPr/>
        </p:nvSpPr>
        <p:spPr>
          <a:xfrm>
            <a:off x="7671697" y="3273820"/>
            <a:ext cx="126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latin typeface="Avenir Book" panose="02000503020000020003" pitchFamily="2" charset="0"/>
              </a:rPr>
              <a:t>Students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F60A8A-793B-734D-0579-B8777A99CEB2}"/>
              </a:ext>
            </a:extLst>
          </p:cNvPr>
          <p:cNvGrpSpPr/>
          <p:nvPr/>
        </p:nvGrpSpPr>
        <p:grpSpPr>
          <a:xfrm>
            <a:off x="6746408" y="132266"/>
            <a:ext cx="2572504" cy="707886"/>
            <a:chOff x="157444" y="1294076"/>
            <a:chExt cx="2572504" cy="707886"/>
          </a:xfrm>
        </p:grpSpPr>
        <p:pic>
          <p:nvPicPr>
            <p:cNvPr id="13" name="Graphic 12" descr="Trophy with solid fill">
              <a:extLst>
                <a:ext uri="{FF2B5EF4-FFF2-40B4-BE49-F238E27FC236}">
                  <a16:creationId xmlns:a16="http://schemas.microsoft.com/office/drawing/2014/main" id="{D2DE0BA0-AAA4-68AE-A0AF-CCD65DA9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444" y="1354587"/>
              <a:ext cx="525310" cy="5253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8ED5D3-B645-B6B4-903C-3475053DCF02}"/>
                </a:ext>
              </a:extLst>
            </p:cNvPr>
            <p:cNvSpPr txBox="1"/>
            <p:nvPr/>
          </p:nvSpPr>
          <p:spPr>
            <a:xfrm>
              <a:off x="639026" y="1294076"/>
              <a:ext cx="20909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EE" sz="1600" b="1" dirty="0">
                  <a:solidFill>
                    <a:schemeClr val="accent4">
                      <a:lumMod val="75000"/>
                    </a:schemeClr>
                  </a:solidFill>
                  <a:latin typeface="Avenir Next" panose="020B0503020202020204" pitchFamily="34" charset="0"/>
                </a:rPr>
                <a:t>Best Demo Award </a:t>
              </a:r>
              <a:r>
                <a:rPr lang="en-EE" sz="2400" b="1" dirty="0">
                  <a:latin typeface="Avenir Next" panose="020B0503020202020204" pitchFamily="34" charset="0"/>
                </a:rPr>
                <a:t>LAK23</a:t>
              </a:r>
              <a:endParaRPr lang="en-EE" sz="1600" b="1" dirty="0">
                <a:latin typeface="Avenir Next" panose="020B0503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A451A7E-98AF-4624-A093-1557B191E295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368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59B998E7-DC84-229C-EF3A-38063720A842}"/>
              </a:ext>
            </a:extLst>
          </p:cNvPr>
          <p:cNvSpPr/>
          <p:nvPr/>
        </p:nvSpPr>
        <p:spPr>
          <a:xfrm rot="2563555">
            <a:off x="6568097" y="2361441"/>
            <a:ext cx="2179930" cy="2232359"/>
          </a:xfrm>
          <a:custGeom>
            <a:avLst/>
            <a:gdLst>
              <a:gd name="connsiteX0" fmla="*/ 0 w 2275840"/>
              <a:gd name="connsiteY0" fmla="*/ 0 h 2275840"/>
              <a:gd name="connsiteX1" fmla="*/ 2275840 w 2275840"/>
              <a:gd name="connsiteY1" fmla="*/ 2275840 h 2275840"/>
              <a:gd name="connsiteX2" fmla="*/ 1475874 w 2275840"/>
              <a:gd name="connsiteY2" fmla="*/ 2275840 h 2275840"/>
              <a:gd name="connsiteX3" fmla="*/ 0 w 2275840"/>
              <a:gd name="connsiteY3" fmla="*/ 799966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840" h="2275840">
                <a:moveTo>
                  <a:pt x="0" y="0"/>
                </a:moveTo>
                <a:cubicBezTo>
                  <a:pt x="1256912" y="0"/>
                  <a:pt x="2275840" y="1018928"/>
                  <a:pt x="2275840" y="2275840"/>
                </a:cubicBezTo>
                <a:lnTo>
                  <a:pt x="1475874" y="2275840"/>
                </a:lnTo>
                <a:cubicBezTo>
                  <a:pt x="1475874" y="1460737"/>
                  <a:pt x="815103" y="799966"/>
                  <a:pt x="0" y="799966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169" tIns="909371" rIns="611345" bIns="242226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300" kern="1200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40B7298-1158-F60C-0DA3-405CF3287CD1}"/>
              </a:ext>
            </a:extLst>
          </p:cNvPr>
          <p:cNvSpPr/>
          <p:nvPr/>
        </p:nvSpPr>
        <p:spPr>
          <a:xfrm rot="2563555">
            <a:off x="4981487" y="4098391"/>
            <a:ext cx="2179930" cy="2194126"/>
          </a:xfrm>
          <a:custGeom>
            <a:avLst/>
            <a:gdLst>
              <a:gd name="connsiteX0" fmla="*/ 1475874 w 2275840"/>
              <a:gd name="connsiteY0" fmla="*/ 0 h 2275840"/>
              <a:gd name="connsiteX1" fmla="*/ 2275840 w 2275840"/>
              <a:gd name="connsiteY1" fmla="*/ 0 h 2275840"/>
              <a:gd name="connsiteX2" fmla="*/ 0 w 2275840"/>
              <a:gd name="connsiteY2" fmla="*/ 2275840 h 2275840"/>
              <a:gd name="connsiteX3" fmla="*/ 0 w 2275840"/>
              <a:gd name="connsiteY3" fmla="*/ 1475874 h 2275840"/>
              <a:gd name="connsiteX4" fmla="*/ 1475874 w 2275840"/>
              <a:gd name="connsiteY4" fmla="*/ 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40" h="2275840">
                <a:moveTo>
                  <a:pt x="1475874" y="0"/>
                </a:moveTo>
                <a:lnTo>
                  <a:pt x="2275840" y="0"/>
                </a:lnTo>
                <a:cubicBezTo>
                  <a:pt x="2275840" y="1256912"/>
                  <a:pt x="1256912" y="2275840"/>
                  <a:pt x="0" y="2275840"/>
                </a:cubicBezTo>
                <a:lnTo>
                  <a:pt x="0" y="1475874"/>
                </a:lnTo>
                <a:cubicBezTo>
                  <a:pt x="815103" y="1475874"/>
                  <a:pt x="1475874" y="815103"/>
                  <a:pt x="1475874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4430" tIns="2424430" rIns="582084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300" kern="120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9F367E6A-A1CA-83BD-245E-61D06E72D264}"/>
              </a:ext>
            </a:extLst>
          </p:cNvPr>
          <p:cNvSpPr/>
          <p:nvPr/>
        </p:nvSpPr>
        <p:spPr>
          <a:xfrm rot="2563555">
            <a:off x="3232047" y="2507415"/>
            <a:ext cx="2233688" cy="2194126"/>
          </a:xfrm>
          <a:custGeom>
            <a:avLst/>
            <a:gdLst>
              <a:gd name="connsiteX0" fmla="*/ 0 w 2275840"/>
              <a:gd name="connsiteY0" fmla="*/ 0 h 2275840"/>
              <a:gd name="connsiteX1" fmla="*/ 799966 w 2275840"/>
              <a:gd name="connsiteY1" fmla="*/ 0 h 2275840"/>
              <a:gd name="connsiteX2" fmla="*/ 2275840 w 2275840"/>
              <a:gd name="connsiteY2" fmla="*/ 1475874 h 2275840"/>
              <a:gd name="connsiteX3" fmla="*/ 2275840 w 2275840"/>
              <a:gd name="connsiteY3" fmla="*/ 2275840 h 2275840"/>
              <a:gd name="connsiteX4" fmla="*/ 0 w 2275840"/>
              <a:gd name="connsiteY4" fmla="*/ 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40" h="2275840">
                <a:moveTo>
                  <a:pt x="0" y="0"/>
                </a:moveTo>
                <a:lnTo>
                  <a:pt x="799966" y="0"/>
                </a:lnTo>
                <a:cubicBezTo>
                  <a:pt x="799966" y="815103"/>
                  <a:pt x="1460737" y="1475874"/>
                  <a:pt x="2275840" y="1475874"/>
                </a:cubicBezTo>
                <a:lnTo>
                  <a:pt x="2275840" y="2275840"/>
                </a:lnTo>
                <a:cubicBezTo>
                  <a:pt x="1018928" y="2275840"/>
                  <a:pt x="0" y="1256912"/>
                  <a:pt x="0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83" tIns="2424430" rIns="2424431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300" kern="120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8D8167E-B3C1-E47E-481E-FD4EF604AC16}"/>
              </a:ext>
            </a:extLst>
          </p:cNvPr>
          <p:cNvSpPr/>
          <p:nvPr/>
        </p:nvSpPr>
        <p:spPr>
          <a:xfrm rot="2563555">
            <a:off x="4818658" y="770464"/>
            <a:ext cx="2233688" cy="2232359"/>
          </a:xfrm>
          <a:custGeom>
            <a:avLst/>
            <a:gdLst>
              <a:gd name="connsiteX0" fmla="*/ 2275840 w 2275840"/>
              <a:gd name="connsiteY0" fmla="*/ 0 h 2275840"/>
              <a:gd name="connsiteX1" fmla="*/ 2275840 w 2275840"/>
              <a:gd name="connsiteY1" fmla="*/ 799966 h 2275840"/>
              <a:gd name="connsiteX2" fmla="*/ 799966 w 2275840"/>
              <a:gd name="connsiteY2" fmla="*/ 2275840 h 2275840"/>
              <a:gd name="connsiteX3" fmla="*/ 0 w 2275840"/>
              <a:gd name="connsiteY3" fmla="*/ 2275840 h 2275840"/>
              <a:gd name="connsiteX4" fmla="*/ 2275840 w 2275840"/>
              <a:gd name="connsiteY4" fmla="*/ 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40" h="2275840">
                <a:moveTo>
                  <a:pt x="2275840" y="0"/>
                </a:moveTo>
                <a:lnTo>
                  <a:pt x="2275840" y="799966"/>
                </a:lnTo>
                <a:cubicBezTo>
                  <a:pt x="1460737" y="799966"/>
                  <a:pt x="799966" y="1460737"/>
                  <a:pt x="799966" y="2275840"/>
                </a:cubicBezTo>
                <a:lnTo>
                  <a:pt x="0" y="2275840"/>
                </a:lnTo>
                <a:cubicBezTo>
                  <a:pt x="0" y="1018928"/>
                  <a:pt x="1018928" y="0"/>
                  <a:pt x="2275840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323" tIns="922444" rIns="2439671" bIns="243967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6500" kern="1200"/>
          </a:p>
        </p:txBody>
      </p:sp>
      <p:pic>
        <p:nvPicPr>
          <p:cNvPr id="22" name="Graphic 21" descr="Bar chart with solid fill">
            <a:extLst>
              <a:ext uri="{FF2B5EF4-FFF2-40B4-BE49-F238E27FC236}">
                <a16:creationId xmlns:a16="http://schemas.microsoft.com/office/drawing/2014/main" id="{B6227AFB-5F0F-783D-B212-7B19E0FA6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165319">
            <a:off x="5964284" y="5181220"/>
            <a:ext cx="550876" cy="550876"/>
          </a:xfrm>
          <a:prstGeom prst="rect">
            <a:avLst/>
          </a:prstGeom>
        </p:spPr>
      </p:pic>
      <p:pic>
        <p:nvPicPr>
          <p:cNvPr id="24" name="Graphic 23" descr="Gears with solid fill">
            <a:extLst>
              <a:ext uri="{FF2B5EF4-FFF2-40B4-BE49-F238E27FC236}">
                <a16:creationId xmlns:a16="http://schemas.microsoft.com/office/drawing/2014/main" id="{AE435285-7441-2C80-162E-6C1FF5119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563555">
            <a:off x="5418321" y="1336115"/>
            <a:ext cx="640080" cy="640080"/>
          </a:xfrm>
          <a:prstGeom prst="rect">
            <a:avLst/>
          </a:prstGeom>
        </p:spPr>
      </p:pic>
      <p:pic>
        <p:nvPicPr>
          <p:cNvPr id="26" name="Graphic 25" descr="Users with solid fill">
            <a:extLst>
              <a:ext uri="{FF2B5EF4-FFF2-40B4-BE49-F238E27FC236}">
                <a16:creationId xmlns:a16="http://schemas.microsoft.com/office/drawing/2014/main" id="{9E18448A-A458-9F5B-C536-3EE3B07997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55956">
            <a:off x="7565953" y="3178009"/>
            <a:ext cx="634822" cy="634822"/>
          </a:xfrm>
          <a:prstGeom prst="rect">
            <a:avLst/>
          </a:prstGeom>
        </p:spPr>
      </p:pic>
      <p:pic>
        <p:nvPicPr>
          <p:cNvPr id="28" name="Graphic 27" descr="Clock with solid fill">
            <a:extLst>
              <a:ext uri="{FF2B5EF4-FFF2-40B4-BE49-F238E27FC236}">
                <a16:creationId xmlns:a16="http://schemas.microsoft.com/office/drawing/2014/main" id="{96A068E6-CB83-AF76-C7E7-5103EA3D8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563555">
            <a:off x="3753050" y="3181056"/>
            <a:ext cx="616495" cy="6164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170058D-1735-6824-4B9A-8BB904474C47}"/>
              </a:ext>
            </a:extLst>
          </p:cNvPr>
          <p:cNvSpPr txBox="1"/>
          <p:nvPr/>
        </p:nvSpPr>
        <p:spPr>
          <a:xfrm>
            <a:off x="3517087" y="274342"/>
            <a:ext cx="5157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GUIDELINES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43AE0E6-51D5-5490-FB9F-489AAF2E3A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8285" y="7618483"/>
            <a:ext cx="6128409" cy="3719968"/>
          </a:xfrm>
          <a:prstGeom prst="roundRect">
            <a:avLst>
              <a:gd name="adj" fmla="val 827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7BBC909-6ADB-2F28-F58E-9A2F0BB7AC3F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F31897-F22F-7B81-37A1-4172C57AD1A3}"/>
              </a:ext>
            </a:extLst>
          </p:cNvPr>
          <p:cNvSpPr txBox="1"/>
          <p:nvPr/>
        </p:nvSpPr>
        <p:spPr>
          <a:xfrm>
            <a:off x="3975699" y="-2665139"/>
            <a:ext cx="769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600" b="1" dirty="0">
                <a:solidFill>
                  <a:srgbClr val="7030A0"/>
                </a:solidFill>
                <a:latin typeface="Avenir Next" panose="020B0503020202020204" pitchFamily="34" charset="0"/>
              </a:rPr>
              <a:t>MINIMAL RELIANCE ON USERS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697C70-ED9A-1366-C8A2-F6F353036CFC}"/>
              </a:ext>
            </a:extLst>
          </p:cNvPr>
          <p:cNvSpPr txBox="1"/>
          <p:nvPr/>
        </p:nvSpPr>
        <p:spPr>
          <a:xfrm>
            <a:off x="4061486" y="-1824164"/>
            <a:ext cx="6965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dirty="0"/>
              <a:t>Minimise dependency on users for any data collection related tasks</a:t>
            </a:r>
          </a:p>
        </p:txBody>
      </p:sp>
    </p:spTree>
    <p:extLst>
      <p:ext uri="{BB962C8B-B14F-4D97-AF65-F5344CB8AC3E}">
        <p14:creationId xmlns:p14="http://schemas.microsoft.com/office/powerpoint/2010/main" val="3160976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59B998E7-DC84-229C-EF3A-38063720A842}"/>
              </a:ext>
            </a:extLst>
          </p:cNvPr>
          <p:cNvSpPr/>
          <p:nvPr/>
        </p:nvSpPr>
        <p:spPr>
          <a:xfrm rot="2563555">
            <a:off x="1557968" y="2412943"/>
            <a:ext cx="3012833" cy="2910202"/>
          </a:xfrm>
          <a:custGeom>
            <a:avLst/>
            <a:gdLst>
              <a:gd name="connsiteX0" fmla="*/ 0 w 2275840"/>
              <a:gd name="connsiteY0" fmla="*/ 0 h 2275840"/>
              <a:gd name="connsiteX1" fmla="*/ 2275840 w 2275840"/>
              <a:gd name="connsiteY1" fmla="*/ 2275840 h 2275840"/>
              <a:gd name="connsiteX2" fmla="*/ 1475874 w 2275840"/>
              <a:gd name="connsiteY2" fmla="*/ 2275840 h 2275840"/>
              <a:gd name="connsiteX3" fmla="*/ 0 w 2275840"/>
              <a:gd name="connsiteY3" fmla="*/ 799966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840" h="2275840">
                <a:moveTo>
                  <a:pt x="0" y="0"/>
                </a:moveTo>
                <a:cubicBezTo>
                  <a:pt x="1256912" y="0"/>
                  <a:pt x="2275840" y="1018928"/>
                  <a:pt x="2275840" y="2275840"/>
                </a:cubicBezTo>
                <a:lnTo>
                  <a:pt x="1475874" y="2275840"/>
                </a:lnTo>
                <a:cubicBezTo>
                  <a:pt x="1475874" y="1460737"/>
                  <a:pt x="815103" y="799966"/>
                  <a:pt x="0" y="799966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169" tIns="909371" rIns="611345" bIns="242226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300" kern="1200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40B7298-1158-F60C-0DA3-405CF3287CD1}"/>
              </a:ext>
            </a:extLst>
          </p:cNvPr>
          <p:cNvSpPr/>
          <p:nvPr/>
        </p:nvSpPr>
        <p:spPr>
          <a:xfrm rot="2563555">
            <a:off x="-148074" y="4455230"/>
            <a:ext cx="2179930" cy="2194126"/>
          </a:xfrm>
          <a:custGeom>
            <a:avLst/>
            <a:gdLst>
              <a:gd name="connsiteX0" fmla="*/ 1475874 w 2275840"/>
              <a:gd name="connsiteY0" fmla="*/ 0 h 2275840"/>
              <a:gd name="connsiteX1" fmla="*/ 2275840 w 2275840"/>
              <a:gd name="connsiteY1" fmla="*/ 0 h 2275840"/>
              <a:gd name="connsiteX2" fmla="*/ 0 w 2275840"/>
              <a:gd name="connsiteY2" fmla="*/ 2275840 h 2275840"/>
              <a:gd name="connsiteX3" fmla="*/ 0 w 2275840"/>
              <a:gd name="connsiteY3" fmla="*/ 1475874 h 2275840"/>
              <a:gd name="connsiteX4" fmla="*/ 1475874 w 2275840"/>
              <a:gd name="connsiteY4" fmla="*/ 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40" h="2275840">
                <a:moveTo>
                  <a:pt x="1475874" y="0"/>
                </a:moveTo>
                <a:lnTo>
                  <a:pt x="2275840" y="0"/>
                </a:lnTo>
                <a:cubicBezTo>
                  <a:pt x="2275840" y="1256912"/>
                  <a:pt x="1256912" y="2275840"/>
                  <a:pt x="0" y="2275840"/>
                </a:cubicBezTo>
                <a:lnTo>
                  <a:pt x="0" y="1475874"/>
                </a:lnTo>
                <a:cubicBezTo>
                  <a:pt x="815103" y="1475874"/>
                  <a:pt x="1475874" y="815103"/>
                  <a:pt x="1475874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4430" tIns="2424430" rIns="582084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300" kern="120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9F367E6A-A1CA-83BD-245E-61D06E72D264}"/>
              </a:ext>
            </a:extLst>
          </p:cNvPr>
          <p:cNvSpPr/>
          <p:nvPr/>
        </p:nvSpPr>
        <p:spPr>
          <a:xfrm rot="2563555">
            <a:off x="-1897514" y="2864254"/>
            <a:ext cx="2233688" cy="2194126"/>
          </a:xfrm>
          <a:custGeom>
            <a:avLst/>
            <a:gdLst>
              <a:gd name="connsiteX0" fmla="*/ 0 w 2275840"/>
              <a:gd name="connsiteY0" fmla="*/ 0 h 2275840"/>
              <a:gd name="connsiteX1" fmla="*/ 799966 w 2275840"/>
              <a:gd name="connsiteY1" fmla="*/ 0 h 2275840"/>
              <a:gd name="connsiteX2" fmla="*/ 2275840 w 2275840"/>
              <a:gd name="connsiteY2" fmla="*/ 1475874 h 2275840"/>
              <a:gd name="connsiteX3" fmla="*/ 2275840 w 2275840"/>
              <a:gd name="connsiteY3" fmla="*/ 2275840 h 2275840"/>
              <a:gd name="connsiteX4" fmla="*/ 0 w 2275840"/>
              <a:gd name="connsiteY4" fmla="*/ 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40" h="2275840">
                <a:moveTo>
                  <a:pt x="0" y="0"/>
                </a:moveTo>
                <a:lnTo>
                  <a:pt x="799966" y="0"/>
                </a:lnTo>
                <a:cubicBezTo>
                  <a:pt x="799966" y="815103"/>
                  <a:pt x="1460737" y="1475874"/>
                  <a:pt x="2275840" y="1475874"/>
                </a:cubicBezTo>
                <a:lnTo>
                  <a:pt x="2275840" y="2275840"/>
                </a:lnTo>
                <a:cubicBezTo>
                  <a:pt x="1018928" y="2275840"/>
                  <a:pt x="0" y="1256912"/>
                  <a:pt x="0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83" tIns="2424430" rIns="2424431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300" kern="120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8D8167E-B3C1-E47E-481E-FD4EF604AC16}"/>
              </a:ext>
            </a:extLst>
          </p:cNvPr>
          <p:cNvSpPr/>
          <p:nvPr/>
        </p:nvSpPr>
        <p:spPr>
          <a:xfrm rot="2563555">
            <a:off x="-310903" y="1127303"/>
            <a:ext cx="2233688" cy="2232359"/>
          </a:xfrm>
          <a:custGeom>
            <a:avLst/>
            <a:gdLst>
              <a:gd name="connsiteX0" fmla="*/ 2275840 w 2275840"/>
              <a:gd name="connsiteY0" fmla="*/ 0 h 2275840"/>
              <a:gd name="connsiteX1" fmla="*/ 2275840 w 2275840"/>
              <a:gd name="connsiteY1" fmla="*/ 799966 h 2275840"/>
              <a:gd name="connsiteX2" fmla="*/ 799966 w 2275840"/>
              <a:gd name="connsiteY2" fmla="*/ 2275840 h 2275840"/>
              <a:gd name="connsiteX3" fmla="*/ 0 w 2275840"/>
              <a:gd name="connsiteY3" fmla="*/ 2275840 h 2275840"/>
              <a:gd name="connsiteX4" fmla="*/ 2275840 w 2275840"/>
              <a:gd name="connsiteY4" fmla="*/ 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40" h="2275840">
                <a:moveTo>
                  <a:pt x="2275840" y="0"/>
                </a:moveTo>
                <a:lnTo>
                  <a:pt x="2275840" y="799966"/>
                </a:lnTo>
                <a:cubicBezTo>
                  <a:pt x="1460737" y="799966"/>
                  <a:pt x="799966" y="1460737"/>
                  <a:pt x="799966" y="2275840"/>
                </a:cubicBezTo>
                <a:lnTo>
                  <a:pt x="0" y="2275840"/>
                </a:lnTo>
                <a:cubicBezTo>
                  <a:pt x="0" y="1018928"/>
                  <a:pt x="1018928" y="0"/>
                  <a:pt x="2275840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323" tIns="922444" rIns="2439671" bIns="243967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6500" kern="1200"/>
          </a:p>
        </p:txBody>
      </p:sp>
      <p:pic>
        <p:nvPicPr>
          <p:cNvPr id="22" name="Graphic 21" descr="Bar chart with solid fill">
            <a:extLst>
              <a:ext uri="{FF2B5EF4-FFF2-40B4-BE49-F238E27FC236}">
                <a16:creationId xmlns:a16="http://schemas.microsoft.com/office/drawing/2014/main" id="{B6227AFB-5F0F-783D-B212-7B19E0FA6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165319">
            <a:off x="834723" y="5538059"/>
            <a:ext cx="550876" cy="550876"/>
          </a:xfrm>
          <a:prstGeom prst="rect">
            <a:avLst/>
          </a:prstGeom>
        </p:spPr>
      </p:pic>
      <p:pic>
        <p:nvPicPr>
          <p:cNvPr id="24" name="Graphic 23" descr="Gears with solid fill">
            <a:extLst>
              <a:ext uri="{FF2B5EF4-FFF2-40B4-BE49-F238E27FC236}">
                <a16:creationId xmlns:a16="http://schemas.microsoft.com/office/drawing/2014/main" id="{AE435285-7441-2C80-162E-6C1FF5119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563555">
            <a:off x="288760" y="1692954"/>
            <a:ext cx="640080" cy="640080"/>
          </a:xfrm>
          <a:prstGeom prst="rect">
            <a:avLst/>
          </a:prstGeom>
        </p:spPr>
      </p:pic>
      <p:pic>
        <p:nvPicPr>
          <p:cNvPr id="26" name="Graphic 25" descr="Users with solid fill">
            <a:extLst>
              <a:ext uri="{FF2B5EF4-FFF2-40B4-BE49-F238E27FC236}">
                <a16:creationId xmlns:a16="http://schemas.microsoft.com/office/drawing/2014/main" id="{9E18448A-A458-9F5B-C536-3EE3B07997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55956">
            <a:off x="3103401" y="3528731"/>
            <a:ext cx="634822" cy="634822"/>
          </a:xfrm>
          <a:prstGeom prst="rect">
            <a:avLst/>
          </a:prstGeom>
        </p:spPr>
      </p:pic>
      <p:pic>
        <p:nvPicPr>
          <p:cNvPr id="28" name="Graphic 27" descr="Clock with solid fill">
            <a:extLst>
              <a:ext uri="{FF2B5EF4-FFF2-40B4-BE49-F238E27FC236}">
                <a16:creationId xmlns:a16="http://schemas.microsoft.com/office/drawing/2014/main" id="{96A068E6-CB83-AF76-C7E7-5103EA3D8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563555">
            <a:off x="-1376511" y="3537895"/>
            <a:ext cx="616495" cy="6164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170058D-1735-6824-4B9A-8BB904474C47}"/>
              </a:ext>
            </a:extLst>
          </p:cNvPr>
          <p:cNvSpPr txBox="1"/>
          <p:nvPr/>
        </p:nvSpPr>
        <p:spPr>
          <a:xfrm>
            <a:off x="40039" y="3707470"/>
            <a:ext cx="247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b="1" dirty="0">
                <a:solidFill>
                  <a:srgbClr val="7030A0"/>
                </a:solidFill>
                <a:latin typeface="Avenir Next" panose="020B0503020202020204" pitchFamily="34" charset="0"/>
              </a:rPr>
              <a:t>GUIDELINES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BBC909-6ADB-2F28-F58E-9A2F0BB7AC3F}"/>
              </a:ext>
            </a:extLst>
          </p:cNvPr>
          <p:cNvSpPr txBox="1"/>
          <p:nvPr/>
        </p:nvSpPr>
        <p:spPr>
          <a:xfrm>
            <a:off x="5305145" y="6729930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B45B7D-094F-8451-A5EB-D66C1612D809}"/>
              </a:ext>
            </a:extLst>
          </p:cNvPr>
          <p:cNvSpPr txBox="1"/>
          <p:nvPr/>
        </p:nvSpPr>
        <p:spPr>
          <a:xfrm>
            <a:off x="4208019" y="1690399"/>
            <a:ext cx="769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600" b="1" dirty="0">
                <a:solidFill>
                  <a:srgbClr val="7030A0"/>
                </a:solidFill>
                <a:latin typeface="Avenir Next" panose="020B0503020202020204" pitchFamily="34" charset="0"/>
              </a:rPr>
              <a:t>MINIMAL RELIANCE ON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6D680-BDB2-31A5-FB1B-1F9C0DC13D27}"/>
              </a:ext>
            </a:extLst>
          </p:cNvPr>
          <p:cNvSpPr txBox="1"/>
          <p:nvPr/>
        </p:nvSpPr>
        <p:spPr>
          <a:xfrm>
            <a:off x="4293806" y="2531374"/>
            <a:ext cx="6965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dirty="0"/>
              <a:t>Minimise  dependency on users for any data collection related 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C1F35-544F-659D-75EA-15E068B728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2084" y="7743647"/>
            <a:ext cx="3841203" cy="1905318"/>
          </a:xfrm>
          <a:prstGeom prst="roundRect">
            <a:avLst>
              <a:gd name="adj" fmla="val 1385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C5118B-8246-3402-A41C-47121D845E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5251" y="7827199"/>
            <a:ext cx="2753298" cy="1792573"/>
          </a:xfrm>
          <a:prstGeom prst="roundRect">
            <a:avLst>
              <a:gd name="adj" fmla="val 547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7AFCB-F918-40FB-88AD-EC69F5CFE1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2352" y="3871673"/>
            <a:ext cx="6128409" cy="3719968"/>
          </a:xfrm>
          <a:prstGeom prst="roundRect">
            <a:avLst>
              <a:gd name="adj" fmla="val 827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F4D61E-B1F8-0D46-938F-DE492D84E7DB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915DE-408E-D7CB-39D9-E8031F4BE768}"/>
              </a:ext>
            </a:extLst>
          </p:cNvPr>
          <p:cNvSpPr txBox="1"/>
          <p:nvPr/>
        </p:nvSpPr>
        <p:spPr>
          <a:xfrm>
            <a:off x="4407060" y="-2483792"/>
            <a:ext cx="769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600" b="1" dirty="0">
                <a:solidFill>
                  <a:srgbClr val="7030A0"/>
                </a:solidFill>
                <a:latin typeface="Avenir Next" panose="020B0503020202020204" pitchFamily="34" charset="0"/>
              </a:rPr>
              <a:t>Abstract Visualization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1C648C-D92A-E1ED-6157-9D4955045E2C}"/>
              </a:ext>
            </a:extLst>
          </p:cNvPr>
          <p:cNvSpPr txBox="1"/>
          <p:nvPr/>
        </p:nvSpPr>
        <p:spPr>
          <a:xfrm>
            <a:off x="4492847" y="-1642817"/>
            <a:ext cx="6965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dirty="0"/>
              <a:t>Replace numerical values with abstract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69185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07BBC909-6ADB-2F28-F58E-9A2F0BB7AC3F}"/>
              </a:ext>
            </a:extLst>
          </p:cNvPr>
          <p:cNvSpPr txBox="1"/>
          <p:nvPr/>
        </p:nvSpPr>
        <p:spPr>
          <a:xfrm>
            <a:off x="5305145" y="6729930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6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F5D99A4-2343-4873-5321-803D9FF28C57}"/>
              </a:ext>
            </a:extLst>
          </p:cNvPr>
          <p:cNvSpPr/>
          <p:nvPr/>
        </p:nvSpPr>
        <p:spPr>
          <a:xfrm rot="18763555">
            <a:off x="-104940" y="1109120"/>
            <a:ext cx="2179930" cy="2232359"/>
          </a:xfrm>
          <a:custGeom>
            <a:avLst/>
            <a:gdLst>
              <a:gd name="connsiteX0" fmla="*/ 0 w 2275840"/>
              <a:gd name="connsiteY0" fmla="*/ 0 h 2275840"/>
              <a:gd name="connsiteX1" fmla="*/ 2275840 w 2275840"/>
              <a:gd name="connsiteY1" fmla="*/ 2275840 h 2275840"/>
              <a:gd name="connsiteX2" fmla="*/ 1475874 w 2275840"/>
              <a:gd name="connsiteY2" fmla="*/ 2275840 h 2275840"/>
              <a:gd name="connsiteX3" fmla="*/ 0 w 2275840"/>
              <a:gd name="connsiteY3" fmla="*/ 799966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840" h="2275840">
                <a:moveTo>
                  <a:pt x="0" y="0"/>
                </a:moveTo>
                <a:cubicBezTo>
                  <a:pt x="1256912" y="0"/>
                  <a:pt x="2275840" y="1018928"/>
                  <a:pt x="2275840" y="2275840"/>
                </a:cubicBezTo>
                <a:lnTo>
                  <a:pt x="1475874" y="2275840"/>
                </a:lnTo>
                <a:cubicBezTo>
                  <a:pt x="1475874" y="1460737"/>
                  <a:pt x="815103" y="799966"/>
                  <a:pt x="0" y="799966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169" tIns="909371" rIns="611345" bIns="242226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300" kern="120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BA6D3CF-9DAC-6185-6B34-D4A6046D83F2}"/>
              </a:ext>
            </a:extLst>
          </p:cNvPr>
          <p:cNvSpPr/>
          <p:nvPr/>
        </p:nvSpPr>
        <p:spPr>
          <a:xfrm rot="18763555">
            <a:off x="1792980" y="2331125"/>
            <a:ext cx="2876600" cy="2989322"/>
          </a:xfrm>
          <a:custGeom>
            <a:avLst/>
            <a:gdLst>
              <a:gd name="connsiteX0" fmla="*/ 1475874 w 2275840"/>
              <a:gd name="connsiteY0" fmla="*/ 0 h 2275840"/>
              <a:gd name="connsiteX1" fmla="*/ 2275840 w 2275840"/>
              <a:gd name="connsiteY1" fmla="*/ 0 h 2275840"/>
              <a:gd name="connsiteX2" fmla="*/ 0 w 2275840"/>
              <a:gd name="connsiteY2" fmla="*/ 2275840 h 2275840"/>
              <a:gd name="connsiteX3" fmla="*/ 0 w 2275840"/>
              <a:gd name="connsiteY3" fmla="*/ 1475874 h 2275840"/>
              <a:gd name="connsiteX4" fmla="*/ 1475874 w 2275840"/>
              <a:gd name="connsiteY4" fmla="*/ 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40" h="2275840">
                <a:moveTo>
                  <a:pt x="1475874" y="0"/>
                </a:moveTo>
                <a:lnTo>
                  <a:pt x="2275840" y="0"/>
                </a:lnTo>
                <a:cubicBezTo>
                  <a:pt x="2275840" y="1256912"/>
                  <a:pt x="1256912" y="2275840"/>
                  <a:pt x="0" y="2275840"/>
                </a:cubicBezTo>
                <a:lnTo>
                  <a:pt x="0" y="1475874"/>
                </a:lnTo>
                <a:cubicBezTo>
                  <a:pt x="815103" y="1475874"/>
                  <a:pt x="1475874" y="815103"/>
                  <a:pt x="1475874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4430" tIns="2424430" rIns="582084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300" kern="12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BAA058A-E1D0-5E04-D203-7A5B1CE7A419}"/>
              </a:ext>
            </a:extLst>
          </p:cNvPr>
          <p:cNvSpPr/>
          <p:nvPr/>
        </p:nvSpPr>
        <p:spPr>
          <a:xfrm rot="18763555">
            <a:off x="-4962" y="4437407"/>
            <a:ext cx="2233688" cy="2194126"/>
          </a:xfrm>
          <a:custGeom>
            <a:avLst/>
            <a:gdLst>
              <a:gd name="connsiteX0" fmla="*/ 0 w 2275840"/>
              <a:gd name="connsiteY0" fmla="*/ 0 h 2275840"/>
              <a:gd name="connsiteX1" fmla="*/ 799966 w 2275840"/>
              <a:gd name="connsiteY1" fmla="*/ 0 h 2275840"/>
              <a:gd name="connsiteX2" fmla="*/ 2275840 w 2275840"/>
              <a:gd name="connsiteY2" fmla="*/ 1475874 h 2275840"/>
              <a:gd name="connsiteX3" fmla="*/ 2275840 w 2275840"/>
              <a:gd name="connsiteY3" fmla="*/ 2275840 h 2275840"/>
              <a:gd name="connsiteX4" fmla="*/ 0 w 2275840"/>
              <a:gd name="connsiteY4" fmla="*/ 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40" h="2275840">
                <a:moveTo>
                  <a:pt x="0" y="0"/>
                </a:moveTo>
                <a:lnTo>
                  <a:pt x="799966" y="0"/>
                </a:lnTo>
                <a:cubicBezTo>
                  <a:pt x="799966" y="815103"/>
                  <a:pt x="1460737" y="1475874"/>
                  <a:pt x="2275840" y="1475874"/>
                </a:cubicBezTo>
                <a:lnTo>
                  <a:pt x="2275840" y="2275840"/>
                </a:lnTo>
                <a:cubicBezTo>
                  <a:pt x="1018928" y="2275840"/>
                  <a:pt x="0" y="1256912"/>
                  <a:pt x="0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83" tIns="2424430" rIns="2424431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300" kern="12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C069B04-3256-DCC8-03F0-7F38A22967AC}"/>
              </a:ext>
            </a:extLst>
          </p:cNvPr>
          <p:cNvSpPr/>
          <p:nvPr/>
        </p:nvSpPr>
        <p:spPr>
          <a:xfrm rot="18763555">
            <a:off x="-1722796" y="2831680"/>
            <a:ext cx="2233688" cy="2232359"/>
          </a:xfrm>
          <a:custGeom>
            <a:avLst/>
            <a:gdLst>
              <a:gd name="connsiteX0" fmla="*/ 2275840 w 2275840"/>
              <a:gd name="connsiteY0" fmla="*/ 0 h 2275840"/>
              <a:gd name="connsiteX1" fmla="*/ 2275840 w 2275840"/>
              <a:gd name="connsiteY1" fmla="*/ 799966 h 2275840"/>
              <a:gd name="connsiteX2" fmla="*/ 799966 w 2275840"/>
              <a:gd name="connsiteY2" fmla="*/ 2275840 h 2275840"/>
              <a:gd name="connsiteX3" fmla="*/ 0 w 2275840"/>
              <a:gd name="connsiteY3" fmla="*/ 2275840 h 2275840"/>
              <a:gd name="connsiteX4" fmla="*/ 2275840 w 2275840"/>
              <a:gd name="connsiteY4" fmla="*/ 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40" h="2275840">
                <a:moveTo>
                  <a:pt x="2275840" y="0"/>
                </a:moveTo>
                <a:lnTo>
                  <a:pt x="2275840" y="799966"/>
                </a:lnTo>
                <a:cubicBezTo>
                  <a:pt x="1460737" y="799966"/>
                  <a:pt x="799966" y="1460737"/>
                  <a:pt x="799966" y="2275840"/>
                </a:cubicBezTo>
                <a:lnTo>
                  <a:pt x="0" y="2275840"/>
                </a:lnTo>
                <a:cubicBezTo>
                  <a:pt x="0" y="1018928"/>
                  <a:pt x="1018928" y="0"/>
                  <a:pt x="2275840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323" tIns="922444" rIns="2439671" bIns="243967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6500" kern="1200"/>
          </a:p>
        </p:txBody>
      </p:sp>
      <p:pic>
        <p:nvPicPr>
          <p:cNvPr id="14" name="Graphic 13" descr="Bar chart with solid fill">
            <a:extLst>
              <a:ext uri="{FF2B5EF4-FFF2-40B4-BE49-F238E27FC236}">
                <a16:creationId xmlns:a16="http://schemas.microsoft.com/office/drawing/2014/main" id="{C3EDED27-66AC-D7AF-50A7-5EC5188B8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8376" y="3400428"/>
            <a:ext cx="550876" cy="550876"/>
          </a:xfrm>
          <a:prstGeom prst="rect">
            <a:avLst/>
          </a:prstGeom>
        </p:spPr>
      </p:pic>
      <p:pic>
        <p:nvPicPr>
          <p:cNvPr id="15" name="Graphic 14" descr="Gears with solid fill">
            <a:extLst>
              <a:ext uri="{FF2B5EF4-FFF2-40B4-BE49-F238E27FC236}">
                <a16:creationId xmlns:a16="http://schemas.microsoft.com/office/drawing/2014/main" id="{E0AAB590-4C0B-7429-6E4C-453250BB5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763555">
            <a:off x="-1156481" y="3824961"/>
            <a:ext cx="640080" cy="640080"/>
          </a:xfrm>
          <a:prstGeom prst="rect">
            <a:avLst/>
          </a:prstGeom>
        </p:spPr>
      </p:pic>
      <p:pic>
        <p:nvPicPr>
          <p:cNvPr id="16" name="Graphic 15" descr="Users with solid fill">
            <a:extLst>
              <a:ext uri="{FF2B5EF4-FFF2-40B4-BE49-F238E27FC236}">
                <a16:creationId xmlns:a16="http://schemas.microsoft.com/office/drawing/2014/main" id="{4392FBE1-F422-DE2E-CEDA-A447953192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955956">
            <a:off x="685413" y="1682586"/>
            <a:ext cx="634822" cy="634822"/>
          </a:xfrm>
          <a:prstGeom prst="rect">
            <a:avLst/>
          </a:prstGeom>
        </p:spPr>
      </p:pic>
      <p:pic>
        <p:nvPicPr>
          <p:cNvPr id="21" name="Graphic 20" descr="Clock with solid fill">
            <a:extLst>
              <a:ext uri="{FF2B5EF4-FFF2-40B4-BE49-F238E27FC236}">
                <a16:creationId xmlns:a16="http://schemas.microsoft.com/office/drawing/2014/main" id="{EC18EF6E-AAD0-7C17-3A29-0EEE7E08E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763555">
            <a:off x="688461" y="5513817"/>
            <a:ext cx="616495" cy="6164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0690F7B-9B34-87B6-6505-96F88BDDA173}"/>
              </a:ext>
            </a:extLst>
          </p:cNvPr>
          <p:cNvSpPr txBox="1"/>
          <p:nvPr/>
        </p:nvSpPr>
        <p:spPr>
          <a:xfrm>
            <a:off x="4208019" y="1690399"/>
            <a:ext cx="769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600" b="1" dirty="0">
                <a:solidFill>
                  <a:srgbClr val="7030A0"/>
                </a:solidFill>
                <a:latin typeface="Avenir Next" panose="020B0503020202020204" pitchFamily="34" charset="0"/>
              </a:rPr>
              <a:t>Abstract Visualization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83827B-8DA4-DCDE-86A7-73E0137D9A9D}"/>
              </a:ext>
            </a:extLst>
          </p:cNvPr>
          <p:cNvSpPr txBox="1"/>
          <p:nvPr/>
        </p:nvSpPr>
        <p:spPr>
          <a:xfrm>
            <a:off x="4293806" y="2531374"/>
            <a:ext cx="6965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dirty="0"/>
              <a:t>Replace numerical values with abstract representation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57E2B8D-47B5-36EB-9CF9-3DD17F5DFF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2061" y="3796115"/>
            <a:ext cx="3841203" cy="1905318"/>
          </a:xfrm>
          <a:prstGeom prst="roundRect">
            <a:avLst>
              <a:gd name="adj" fmla="val 1385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0C49F7D-7AAF-3AF5-D557-CE96F2C28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25228" y="3879667"/>
            <a:ext cx="2753298" cy="1792573"/>
          </a:xfrm>
          <a:prstGeom prst="roundRect">
            <a:avLst>
              <a:gd name="adj" fmla="val 547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AB63D1C-196A-1703-9FDB-3B85D6FC31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2964" y="7761668"/>
            <a:ext cx="5427185" cy="3154551"/>
          </a:xfrm>
          <a:prstGeom prst="roundRect">
            <a:avLst>
              <a:gd name="adj" fmla="val 1030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2C46164-BCA8-764C-E194-6A0F2D3EF4CE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C3047F-BBE2-D6BD-D955-60088F50E1DB}"/>
              </a:ext>
            </a:extLst>
          </p:cNvPr>
          <p:cNvSpPr txBox="1"/>
          <p:nvPr/>
        </p:nvSpPr>
        <p:spPr>
          <a:xfrm>
            <a:off x="4208019" y="-2502448"/>
            <a:ext cx="769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600" b="1" dirty="0">
                <a:solidFill>
                  <a:srgbClr val="7030A0"/>
                </a:solidFill>
                <a:latin typeface="Avenir Next" panose="020B0503020202020204" pitchFamily="34" charset="0"/>
              </a:rPr>
              <a:t>Real-time feature computation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6AC154-ED27-027B-CD79-5D1CCAA245C6}"/>
              </a:ext>
            </a:extLst>
          </p:cNvPr>
          <p:cNvSpPr txBox="1"/>
          <p:nvPr/>
        </p:nvSpPr>
        <p:spPr>
          <a:xfrm>
            <a:off x="4293806" y="-1661473"/>
            <a:ext cx="69655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dirty="0"/>
              <a:t>Extract features in real-time to avoid recording of multimodal data (ethical and privacy concerns)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6B5778-4933-A857-F5B9-1D1D0BD77A28}"/>
              </a:ext>
            </a:extLst>
          </p:cNvPr>
          <p:cNvSpPr txBox="1"/>
          <p:nvPr/>
        </p:nvSpPr>
        <p:spPr>
          <a:xfrm>
            <a:off x="40039" y="3707470"/>
            <a:ext cx="247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b="1" dirty="0">
                <a:solidFill>
                  <a:srgbClr val="7030A0"/>
                </a:solidFill>
                <a:latin typeface="Avenir Next" panose="020B0503020202020204" pitchFamily="34" charset="0"/>
              </a:rPr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3039063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4863917C-3744-9FCA-482D-46AC0685813D}"/>
              </a:ext>
            </a:extLst>
          </p:cNvPr>
          <p:cNvSpPr/>
          <p:nvPr/>
        </p:nvSpPr>
        <p:spPr>
          <a:xfrm rot="13363555">
            <a:off x="-1869718" y="2859549"/>
            <a:ext cx="2179930" cy="2232359"/>
          </a:xfrm>
          <a:custGeom>
            <a:avLst/>
            <a:gdLst>
              <a:gd name="connsiteX0" fmla="*/ 0 w 2275840"/>
              <a:gd name="connsiteY0" fmla="*/ 0 h 2275840"/>
              <a:gd name="connsiteX1" fmla="*/ 2275840 w 2275840"/>
              <a:gd name="connsiteY1" fmla="*/ 2275840 h 2275840"/>
              <a:gd name="connsiteX2" fmla="*/ 1475874 w 2275840"/>
              <a:gd name="connsiteY2" fmla="*/ 2275840 h 2275840"/>
              <a:gd name="connsiteX3" fmla="*/ 0 w 2275840"/>
              <a:gd name="connsiteY3" fmla="*/ 799966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840" h="2275840">
                <a:moveTo>
                  <a:pt x="0" y="0"/>
                </a:moveTo>
                <a:cubicBezTo>
                  <a:pt x="1256912" y="0"/>
                  <a:pt x="2275840" y="1018928"/>
                  <a:pt x="2275840" y="2275840"/>
                </a:cubicBezTo>
                <a:lnTo>
                  <a:pt x="1475874" y="2275840"/>
                </a:lnTo>
                <a:cubicBezTo>
                  <a:pt x="1475874" y="1460737"/>
                  <a:pt x="815103" y="799966"/>
                  <a:pt x="0" y="799966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169" tIns="909371" rIns="611345" bIns="242226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300" kern="1200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02C0207-0BB4-793E-DFB1-4F5F7A716648}"/>
              </a:ext>
            </a:extLst>
          </p:cNvPr>
          <p:cNvSpPr/>
          <p:nvPr/>
        </p:nvSpPr>
        <p:spPr>
          <a:xfrm rot="13363555">
            <a:off x="-283108" y="1160832"/>
            <a:ext cx="2179930" cy="2194126"/>
          </a:xfrm>
          <a:custGeom>
            <a:avLst/>
            <a:gdLst>
              <a:gd name="connsiteX0" fmla="*/ 1475874 w 2275840"/>
              <a:gd name="connsiteY0" fmla="*/ 0 h 2275840"/>
              <a:gd name="connsiteX1" fmla="*/ 2275840 w 2275840"/>
              <a:gd name="connsiteY1" fmla="*/ 0 h 2275840"/>
              <a:gd name="connsiteX2" fmla="*/ 0 w 2275840"/>
              <a:gd name="connsiteY2" fmla="*/ 2275840 h 2275840"/>
              <a:gd name="connsiteX3" fmla="*/ 0 w 2275840"/>
              <a:gd name="connsiteY3" fmla="*/ 1475874 h 2275840"/>
              <a:gd name="connsiteX4" fmla="*/ 1475874 w 2275840"/>
              <a:gd name="connsiteY4" fmla="*/ 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40" h="2275840">
                <a:moveTo>
                  <a:pt x="1475874" y="0"/>
                </a:moveTo>
                <a:lnTo>
                  <a:pt x="2275840" y="0"/>
                </a:lnTo>
                <a:cubicBezTo>
                  <a:pt x="2275840" y="1256912"/>
                  <a:pt x="1256912" y="2275840"/>
                  <a:pt x="0" y="2275840"/>
                </a:cubicBezTo>
                <a:lnTo>
                  <a:pt x="0" y="1475874"/>
                </a:lnTo>
                <a:cubicBezTo>
                  <a:pt x="815103" y="1475874"/>
                  <a:pt x="1475874" y="815103"/>
                  <a:pt x="1475874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4430" tIns="2424430" rIns="582084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300" kern="120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8125294-2562-1C9B-5C15-41B7BD8EADE7}"/>
              </a:ext>
            </a:extLst>
          </p:cNvPr>
          <p:cNvSpPr/>
          <p:nvPr/>
        </p:nvSpPr>
        <p:spPr>
          <a:xfrm rot="13363555">
            <a:off x="1569791" y="2349869"/>
            <a:ext cx="3110721" cy="3000612"/>
          </a:xfrm>
          <a:custGeom>
            <a:avLst/>
            <a:gdLst>
              <a:gd name="connsiteX0" fmla="*/ 0 w 2275840"/>
              <a:gd name="connsiteY0" fmla="*/ 0 h 2275840"/>
              <a:gd name="connsiteX1" fmla="*/ 799966 w 2275840"/>
              <a:gd name="connsiteY1" fmla="*/ 0 h 2275840"/>
              <a:gd name="connsiteX2" fmla="*/ 2275840 w 2275840"/>
              <a:gd name="connsiteY2" fmla="*/ 1475874 h 2275840"/>
              <a:gd name="connsiteX3" fmla="*/ 2275840 w 2275840"/>
              <a:gd name="connsiteY3" fmla="*/ 2275840 h 2275840"/>
              <a:gd name="connsiteX4" fmla="*/ 0 w 2275840"/>
              <a:gd name="connsiteY4" fmla="*/ 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40" h="2275840">
                <a:moveTo>
                  <a:pt x="0" y="0"/>
                </a:moveTo>
                <a:lnTo>
                  <a:pt x="799966" y="0"/>
                </a:lnTo>
                <a:cubicBezTo>
                  <a:pt x="799966" y="815103"/>
                  <a:pt x="1460737" y="1475874"/>
                  <a:pt x="2275840" y="1475874"/>
                </a:cubicBezTo>
                <a:lnTo>
                  <a:pt x="2275840" y="2275840"/>
                </a:lnTo>
                <a:cubicBezTo>
                  <a:pt x="1018928" y="2275840"/>
                  <a:pt x="0" y="1256912"/>
                  <a:pt x="0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83" tIns="2424430" rIns="2424431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300" kern="120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845FAB5-4389-C60C-6E08-3C03293010C5}"/>
              </a:ext>
            </a:extLst>
          </p:cNvPr>
          <p:cNvSpPr/>
          <p:nvPr/>
        </p:nvSpPr>
        <p:spPr>
          <a:xfrm rot="13363555">
            <a:off x="-174037" y="4450526"/>
            <a:ext cx="2233688" cy="2232359"/>
          </a:xfrm>
          <a:custGeom>
            <a:avLst/>
            <a:gdLst>
              <a:gd name="connsiteX0" fmla="*/ 2275840 w 2275840"/>
              <a:gd name="connsiteY0" fmla="*/ 0 h 2275840"/>
              <a:gd name="connsiteX1" fmla="*/ 2275840 w 2275840"/>
              <a:gd name="connsiteY1" fmla="*/ 799966 h 2275840"/>
              <a:gd name="connsiteX2" fmla="*/ 799966 w 2275840"/>
              <a:gd name="connsiteY2" fmla="*/ 2275840 h 2275840"/>
              <a:gd name="connsiteX3" fmla="*/ 0 w 2275840"/>
              <a:gd name="connsiteY3" fmla="*/ 2275840 h 2275840"/>
              <a:gd name="connsiteX4" fmla="*/ 2275840 w 2275840"/>
              <a:gd name="connsiteY4" fmla="*/ 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40" h="2275840">
                <a:moveTo>
                  <a:pt x="2275840" y="0"/>
                </a:moveTo>
                <a:lnTo>
                  <a:pt x="2275840" y="799966"/>
                </a:lnTo>
                <a:cubicBezTo>
                  <a:pt x="1460737" y="799966"/>
                  <a:pt x="799966" y="1460737"/>
                  <a:pt x="799966" y="2275840"/>
                </a:cubicBezTo>
                <a:lnTo>
                  <a:pt x="0" y="2275840"/>
                </a:lnTo>
                <a:cubicBezTo>
                  <a:pt x="0" y="1018928"/>
                  <a:pt x="1018928" y="0"/>
                  <a:pt x="2275840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323" tIns="922444" rIns="2439671" bIns="243967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6500" kern="1200"/>
          </a:p>
        </p:txBody>
      </p:sp>
      <p:pic>
        <p:nvPicPr>
          <p:cNvPr id="16" name="Graphic 15" descr="Bar chart with solid fill">
            <a:extLst>
              <a:ext uri="{FF2B5EF4-FFF2-40B4-BE49-F238E27FC236}">
                <a16:creationId xmlns:a16="http://schemas.microsoft.com/office/drawing/2014/main" id="{1A972FF6-D8DA-82E6-9A82-4E8F915DA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965319">
            <a:off x="363149" y="1721253"/>
            <a:ext cx="550876" cy="550876"/>
          </a:xfrm>
          <a:prstGeom prst="rect">
            <a:avLst/>
          </a:prstGeom>
        </p:spPr>
      </p:pic>
      <p:pic>
        <p:nvPicPr>
          <p:cNvPr id="17" name="Graphic 16" descr="Gears with solid fill">
            <a:extLst>
              <a:ext uri="{FF2B5EF4-FFF2-40B4-BE49-F238E27FC236}">
                <a16:creationId xmlns:a16="http://schemas.microsoft.com/office/drawing/2014/main" id="{D91813C9-6FB6-7DFE-1CA8-F8C15909D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63555">
            <a:off x="819908" y="5477154"/>
            <a:ext cx="640080" cy="640080"/>
          </a:xfrm>
          <a:prstGeom prst="rect">
            <a:avLst/>
          </a:prstGeom>
        </p:spPr>
      </p:pic>
      <p:pic>
        <p:nvPicPr>
          <p:cNvPr id="18" name="Graphic 17" descr="Users with solid fill">
            <a:extLst>
              <a:ext uri="{FF2B5EF4-FFF2-40B4-BE49-F238E27FC236}">
                <a16:creationId xmlns:a16="http://schemas.microsoft.com/office/drawing/2014/main" id="{2E16BA06-AA93-5D42-3C2E-D938BBB04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555956">
            <a:off x="-1322466" y="3640518"/>
            <a:ext cx="634822" cy="634822"/>
          </a:xfrm>
          <a:prstGeom prst="rect">
            <a:avLst/>
          </a:prstGeom>
        </p:spPr>
      </p:pic>
      <p:pic>
        <p:nvPicPr>
          <p:cNvPr id="19" name="Graphic 18" descr="Clock with solid fill">
            <a:extLst>
              <a:ext uri="{FF2B5EF4-FFF2-40B4-BE49-F238E27FC236}">
                <a16:creationId xmlns:a16="http://schemas.microsoft.com/office/drawing/2014/main" id="{16A73603-0A4B-7689-E8B7-3641EE2000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3363555">
            <a:off x="3159291" y="3475708"/>
            <a:ext cx="616495" cy="61649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2BEFC55-BF3D-6391-1315-27009B0F1A24}"/>
              </a:ext>
            </a:extLst>
          </p:cNvPr>
          <p:cNvSpPr txBox="1"/>
          <p:nvPr/>
        </p:nvSpPr>
        <p:spPr>
          <a:xfrm>
            <a:off x="4208019" y="1690399"/>
            <a:ext cx="769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600" b="1" dirty="0">
                <a:solidFill>
                  <a:srgbClr val="7030A0"/>
                </a:solidFill>
                <a:latin typeface="Avenir Next" panose="020B0503020202020204" pitchFamily="34" charset="0"/>
              </a:rPr>
              <a:t>Real-time feature computation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C621F9-933C-3E4C-0F86-358812155A78}"/>
              </a:ext>
            </a:extLst>
          </p:cNvPr>
          <p:cNvSpPr txBox="1"/>
          <p:nvPr/>
        </p:nvSpPr>
        <p:spPr>
          <a:xfrm>
            <a:off x="4293806" y="2531374"/>
            <a:ext cx="69655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dirty="0"/>
              <a:t>Extract features in real-time to avoid recording of multimodal data (ethical and privacy concerns)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3651C3A-E5E0-9C0A-C2FB-E70CCCBEF9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2323" y="8230231"/>
            <a:ext cx="3103375" cy="2280825"/>
          </a:xfrm>
          <a:prstGeom prst="roundRect">
            <a:avLst>
              <a:gd name="adj" fmla="val 391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75559F-1A85-F954-9126-A83B4F2974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8771" y="4237883"/>
            <a:ext cx="5427185" cy="3154551"/>
          </a:xfrm>
          <a:prstGeom prst="roundRect">
            <a:avLst>
              <a:gd name="adj" fmla="val 1030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AFB4DDC-53E7-8312-3C14-5FF0F898B075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32B271-6BAB-AE48-722C-AA17A3F31341}"/>
              </a:ext>
            </a:extLst>
          </p:cNvPr>
          <p:cNvSpPr txBox="1"/>
          <p:nvPr/>
        </p:nvSpPr>
        <p:spPr>
          <a:xfrm>
            <a:off x="4208018" y="-2658557"/>
            <a:ext cx="6941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600" b="1" dirty="0">
                <a:solidFill>
                  <a:srgbClr val="7030A0"/>
                </a:solidFill>
                <a:latin typeface="Avenir Next" panose="020B0503020202020204" pitchFamily="34" charset="0"/>
              </a:rPr>
              <a:t>Automation of technical configuration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EF5B1D-20BB-DB54-5A9C-43D866F05F52}"/>
              </a:ext>
            </a:extLst>
          </p:cNvPr>
          <p:cNvSpPr txBox="1"/>
          <p:nvPr/>
        </p:nvSpPr>
        <p:spPr>
          <a:xfrm>
            <a:off x="4208018" y="-1338004"/>
            <a:ext cx="6965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dirty="0"/>
              <a:t>Allow an easy-to-user interface to customize the data collection process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6782E8-27C7-0BD3-202D-028158EA328C}"/>
              </a:ext>
            </a:extLst>
          </p:cNvPr>
          <p:cNvSpPr txBox="1"/>
          <p:nvPr/>
        </p:nvSpPr>
        <p:spPr>
          <a:xfrm>
            <a:off x="40039" y="3707470"/>
            <a:ext cx="247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b="1" dirty="0">
                <a:solidFill>
                  <a:srgbClr val="7030A0"/>
                </a:solidFill>
                <a:latin typeface="Avenir Next" panose="020B0503020202020204" pitchFamily="34" charset="0"/>
              </a:rPr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2622307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7AE7B41-FBDE-1A87-2D57-EF6EE60FA5D0}"/>
              </a:ext>
            </a:extLst>
          </p:cNvPr>
          <p:cNvSpPr/>
          <p:nvPr/>
        </p:nvSpPr>
        <p:spPr>
          <a:xfrm rot="7963555">
            <a:off x="-86409" y="4571977"/>
            <a:ext cx="2179930" cy="2232359"/>
          </a:xfrm>
          <a:custGeom>
            <a:avLst/>
            <a:gdLst>
              <a:gd name="connsiteX0" fmla="*/ 0 w 2275840"/>
              <a:gd name="connsiteY0" fmla="*/ 0 h 2275840"/>
              <a:gd name="connsiteX1" fmla="*/ 2275840 w 2275840"/>
              <a:gd name="connsiteY1" fmla="*/ 2275840 h 2275840"/>
              <a:gd name="connsiteX2" fmla="*/ 1475874 w 2275840"/>
              <a:gd name="connsiteY2" fmla="*/ 2275840 h 2275840"/>
              <a:gd name="connsiteX3" fmla="*/ 0 w 2275840"/>
              <a:gd name="connsiteY3" fmla="*/ 799966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840" h="2275840">
                <a:moveTo>
                  <a:pt x="0" y="0"/>
                </a:moveTo>
                <a:cubicBezTo>
                  <a:pt x="1256912" y="0"/>
                  <a:pt x="2275840" y="1018928"/>
                  <a:pt x="2275840" y="2275840"/>
                </a:cubicBezTo>
                <a:lnTo>
                  <a:pt x="1475874" y="2275840"/>
                </a:lnTo>
                <a:cubicBezTo>
                  <a:pt x="1475874" y="1460737"/>
                  <a:pt x="815103" y="799966"/>
                  <a:pt x="0" y="799966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169" tIns="909371" rIns="611345" bIns="2422263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300" kern="120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08A4DB3-5A17-1ADA-AA25-A505E3F834AC}"/>
              </a:ext>
            </a:extLst>
          </p:cNvPr>
          <p:cNvSpPr/>
          <p:nvPr/>
        </p:nvSpPr>
        <p:spPr>
          <a:xfrm rot="7963555">
            <a:off x="-1804243" y="3004484"/>
            <a:ext cx="2179930" cy="2194126"/>
          </a:xfrm>
          <a:custGeom>
            <a:avLst/>
            <a:gdLst>
              <a:gd name="connsiteX0" fmla="*/ 1475874 w 2275840"/>
              <a:gd name="connsiteY0" fmla="*/ 0 h 2275840"/>
              <a:gd name="connsiteX1" fmla="*/ 2275840 w 2275840"/>
              <a:gd name="connsiteY1" fmla="*/ 0 h 2275840"/>
              <a:gd name="connsiteX2" fmla="*/ 0 w 2275840"/>
              <a:gd name="connsiteY2" fmla="*/ 2275840 h 2275840"/>
              <a:gd name="connsiteX3" fmla="*/ 0 w 2275840"/>
              <a:gd name="connsiteY3" fmla="*/ 1475874 h 2275840"/>
              <a:gd name="connsiteX4" fmla="*/ 1475874 w 2275840"/>
              <a:gd name="connsiteY4" fmla="*/ 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40" h="2275840">
                <a:moveTo>
                  <a:pt x="1475874" y="0"/>
                </a:moveTo>
                <a:lnTo>
                  <a:pt x="2275840" y="0"/>
                </a:lnTo>
                <a:cubicBezTo>
                  <a:pt x="2275840" y="1256912"/>
                  <a:pt x="1256912" y="2275840"/>
                  <a:pt x="0" y="2275840"/>
                </a:cubicBezTo>
                <a:lnTo>
                  <a:pt x="0" y="1475874"/>
                </a:lnTo>
                <a:cubicBezTo>
                  <a:pt x="815103" y="1475874"/>
                  <a:pt x="1475874" y="815103"/>
                  <a:pt x="1475874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4430" tIns="2424430" rIns="582084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300" kern="120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DC5AB65-560A-F9A7-6681-6772BA93A9E4}"/>
              </a:ext>
            </a:extLst>
          </p:cNvPr>
          <p:cNvSpPr/>
          <p:nvPr/>
        </p:nvSpPr>
        <p:spPr>
          <a:xfrm rot="7963555">
            <a:off x="-240146" y="1281923"/>
            <a:ext cx="2233688" cy="2194126"/>
          </a:xfrm>
          <a:custGeom>
            <a:avLst/>
            <a:gdLst>
              <a:gd name="connsiteX0" fmla="*/ 0 w 2275840"/>
              <a:gd name="connsiteY0" fmla="*/ 0 h 2275840"/>
              <a:gd name="connsiteX1" fmla="*/ 799966 w 2275840"/>
              <a:gd name="connsiteY1" fmla="*/ 0 h 2275840"/>
              <a:gd name="connsiteX2" fmla="*/ 2275840 w 2275840"/>
              <a:gd name="connsiteY2" fmla="*/ 1475874 h 2275840"/>
              <a:gd name="connsiteX3" fmla="*/ 2275840 w 2275840"/>
              <a:gd name="connsiteY3" fmla="*/ 2275840 h 2275840"/>
              <a:gd name="connsiteX4" fmla="*/ 0 w 2275840"/>
              <a:gd name="connsiteY4" fmla="*/ 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40" h="2275840">
                <a:moveTo>
                  <a:pt x="0" y="0"/>
                </a:moveTo>
                <a:lnTo>
                  <a:pt x="799966" y="0"/>
                </a:lnTo>
                <a:cubicBezTo>
                  <a:pt x="799966" y="815103"/>
                  <a:pt x="1460737" y="1475874"/>
                  <a:pt x="2275840" y="1475874"/>
                </a:cubicBezTo>
                <a:lnTo>
                  <a:pt x="2275840" y="2275840"/>
                </a:lnTo>
                <a:cubicBezTo>
                  <a:pt x="1018928" y="2275840"/>
                  <a:pt x="0" y="1256912"/>
                  <a:pt x="0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2083" tIns="2424430" rIns="2424431" bIns="907204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300" kern="12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8EE0737-66E1-D26E-53F0-47867E757292}"/>
              </a:ext>
            </a:extLst>
          </p:cNvPr>
          <p:cNvSpPr/>
          <p:nvPr/>
        </p:nvSpPr>
        <p:spPr>
          <a:xfrm rot="7963555">
            <a:off x="1668499" y="2426105"/>
            <a:ext cx="3010094" cy="3091649"/>
          </a:xfrm>
          <a:custGeom>
            <a:avLst/>
            <a:gdLst>
              <a:gd name="connsiteX0" fmla="*/ 2275840 w 2275840"/>
              <a:gd name="connsiteY0" fmla="*/ 0 h 2275840"/>
              <a:gd name="connsiteX1" fmla="*/ 2275840 w 2275840"/>
              <a:gd name="connsiteY1" fmla="*/ 799966 h 2275840"/>
              <a:gd name="connsiteX2" fmla="*/ 799966 w 2275840"/>
              <a:gd name="connsiteY2" fmla="*/ 2275840 h 2275840"/>
              <a:gd name="connsiteX3" fmla="*/ 0 w 2275840"/>
              <a:gd name="connsiteY3" fmla="*/ 2275840 h 2275840"/>
              <a:gd name="connsiteX4" fmla="*/ 2275840 w 2275840"/>
              <a:gd name="connsiteY4" fmla="*/ 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40" h="2275840">
                <a:moveTo>
                  <a:pt x="2275840" y="0"/>
                </a:moveTo>
                <a:lnTo>
                  <a:pt x="2275840" y="799966"/>
                </a:lnTo>
                <a:cubicBezTo>
                  <a:pt x="1460737" y="799966"/>
                  <a:pt x="799966" y="1460737"/>
                  <a:pt x="799966" y="2275840"/>
                </a:cubicBezTo>
                <a:lnTo>
                  <a:pt x="0" y="2275840"/>
                </a:lnTo>
                <a:cubicBezTo>
                  <a:pt x="0" y="1018928"/>
                  <a:pt x="1018928" y="0"/>
                  <a:pt x="2275840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323" tIns="922444" rIns="2439671" bIns="243967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6500" kern="1200"/>
          </a:p>
        </p:txBody>
      </p:sp>
      <p:pic>
        <p:nvPicPr>
          <p:cNvPr id="8" name="Graphic 7" descr="Bar chart with solid fill">
            <a:extLst>
              <a:ext uri="{FF2B5EF4-FFF2-40B4-BE49-F238E27FC236}">
                <a16:creationId xmlns:a16="http://schemas.microsoft.com/office/drawing/2014/main" id="{B4BBB9DD-A424-4E52-D823-B3CA39AB2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565319">
            <a:off x="-1250920" y="3994379"/>
            <a:ext cx="550876" cy="550876"/>
          </a:xfrm>
          <a:prstGeom prst="rect">
            <a:avLst/>
          </a:prstGeom>
        </p:spPr>
      </p:pic>
      <p:pic>
        <p:nvPicPr>
          <p:cNvPr id="9" name="Graphic 8" descr="Gears with solid fill">
            <a:extLst>
              <a:ext uri="{FF2B5EF4-FFF2-40B4-BE49-F238E27FC236}">
                <a16:creationId xmlns:a16="http://schemas.microsoft.com/office/drawing/2014/main" id="{9596C737-04AF-BC53-0058-13009745E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963555">
            <a:off x="3240830" y="3561208"/>
            <a:ext cx="640080" cy="640080"/>
          </a:xfrm>
          <a:prstGeom prst="rect">
            <a:avLst/>
          </a:prstGeom>
        </p:spPr>
      </p:pic>
      <p:pic>
        <p:nvPicPr>
          <p:cNvPr id="10" name="Graphic 9" descr="Users with solid fill">
            <a:extLst>
              <a:ext uri="{FF2B5EF4-FFF2-40B4-BE49-F238E27FC236}">
                <a16:creationId xmlns:a16="http://schemas.microsoft.com/office/drawing/2014/main" id="{FCD388ED-8375-10F7-8C47-D102709BC4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155956">
            <a:off x="668346" y="5596048"/>
            <a:ext cx="634822" cy="634822"/>
          </a:xfrm>
          <a:prstGeom prst="rect">
            <a:avLst/>
          </a:prstGeom>
        </p:spPr>
      </p:pic>
      <p:pic>
        <p:nvPicPr>
          <p:cNvPr id="11" name="Graphic 10" descr="Clock with solid fill">
            <a:extLst>
              <a:ext uri="{FF2B5EF4-FFF2-40B4-BE49-F238E27FC236}">
                <a16:creationId xmlns:a16="http://schemas.microsoft.com/office/drawing/2014/main" id="{75DA8649-1B4A-A654-2B62-BCB4DDC47A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7963555">
            <a:off x="683626" y="1783145"/>
            <a:ext cx="616495" cy="6164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70195D-C014-951D-5A8B-1ADAF21CBD30}"/>
              </a:ext>
            </a:extLst>
          </p:cNvPr>
          <p:cNvSpPr txBox="1"/>
          <p:nvPr/>
        </p:nvSpPr>
        <p:spPr>
          <a:xfrm>
            <a:off x="4208018" y="1690399"/>
            <a:ext cx="6941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600" b="1" dirty="0">
                <a:solidFill>
                  <a:srgbClr val="7030A0"/>
                </a:solidFill>
                <a:latin typeface="Avenir Next" panose="020B0503020202020204" pitchFamily="34" charset="0"/>
              </a:rPr>
              <a:t>Automation of technical configuration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032520-A9A6-ED55-B8ED-F17A4D9DE924}"/>
              </a:ext>
            </a:extLst>
          </p:cNvPr>
          <p:cNvSpPr txBox="1"/>
          <p:nvPr/>
        </p:nvSpPr>
        <p:spPr>
          <a:xfrm>
            <a:off x="4208018" y="3010952"/>
            <a:ext cx="6965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dirty="0"/>
              <a:t>Allow an easy-to-user interface to customize the data collection process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27CA5A-C04B-E609-ECCF-D9D6798900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9298" y="4371910"/>
            <a:ext cx="3103375" cy="2280825"/>
          </a:xfrm>
          <a:prstGeom prst="roundRect">
            <a:avLst>
              <a:gd name="adj" fmla="val 391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9A9907-3DB5-F607-4AD7-74E8DC00CEEB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226383-AC07-9FDA-BF38-A7797A61F397}"/>
              </a:ext>
            </a:extLst>
          </p:cNvPr>
          <p:cNvSpPr txBox="1"/>
          <p:nvPr/>
        </p:nvSpPr>
        <p:spPr>
          <a:xfrm>
            <a:off x="40039" y="3707470"/>
            <a:ext cx="247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b="1" dirty="0">
                <a:solidFill>
                  <a:srgbClr val="7030A0"/>
                </a:solidFill>
                <a:latin typeface="Avenir Next" panose="020B0503020202020204" pitchFamily="34" charset="0"/>
              </a:rPr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3529082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F4A59F-69FF-5FAB-1415-41D482F4E5B2}"/>
              </a:ext>
            </a:extLst>
          </p:cNvPr>
          <p:cNvSpPr txBox="1"/>
          <p:nvPr/>
        </p:nvSpPr>
        <p:spPr>
          <a:xfrm>
            <a:off x="3342502" y="177968"/>
            <a:ext cx="5506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6000" b="1" dirty="0">
                <a:solidFill>
                  <a:srgbClr val="7030A0"/>
                </a:solidFill>
                <a:latin typeface="Helvetica" pitchFamily="2" charset="0"/>
              </a:rPr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B3C733-209E-050E-80C4-ABBC4DA07AFF}"/>
              </a:ext>
            </a:extLst>
          </p:cNvPr>
          <p:cNvSpPr txBox="1"/>
          <p:nvPr/>
        </p:nvSpPr>
        <p:spPr>
          <a:xfrm>
            <a:off x="131617" y="1193631"/>
            <a:ext cx="119287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</a:t>
            </a:r>
            <a:r>
              <a:rPr lang="en-EE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and develop </a:t>
            </a:r>
            <a:r>
              <a:rPr lang="en-EE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 </a:t>
            </a:r>
            <a:r>
              <a:rPr lang="en-EE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easy to use</a:t>
            </a:r>
            <a:r>
              <a:rPr lang="en-EE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MMLA systems for </a:t>
            </a:r>
            <a:r>
              <a:rPr lang="en-EE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multimodal data collection </a:t>
            </a:r>
            <a:r>
              <a:rPr lang="en-EE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lang="en-EE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visualization</a:t>
            </a:r>
            <a:r>
              <a:rPr lang="en-EE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students’ activities during CSCL activities?</a:t>
            </a:r>
          </a:p>
          <a:p>
            <a:pPr algn="ctr"/>
            <a:endParaRPr lang="en-EE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D4CBD1-2F82-D7E7-7096-D3B4A92B10BE}"/>
              </a:ext>
            </a:extLst>
          </p:cNvPr>
          <p:cNvGrpSpPr/>
          <p:nvPr/>
        </p:nvGrpSpPr>
        <p:grpSpPr>
          <a:xfrm>
            <a:off x="698102" y="3239941"/>
            <a:ext cx="514524" cy="400110"/>
            <a:chOff x="3432520" y="1190193"/>
            <a:chExt cx="981480" cy="76322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DC53BA3-9082-6D44-5177-E0F6857BB762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2971529-E978-48DC-635A-37A373101C8D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D44AA8-B7C5-BE96-7D9C-81385177BDAB}"/>
              </a:ext>
            </a:extLst>
          </p:cNvPr>
          <p:cNvSpPr txBox="1"/>
          <p:nvPr/>
        </p:nvSpPr>
        <p:spPr>
          <a:xfrm>
            <a:off x="729687" y="3257770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04F2CF-3ED1-FBA0-965D-2C7E415D1B19}"/>
              </a:ext>
            </a:extLst>
          </p:cNvPr>
          <p:cNvSpPr txBox="1"/>
          <p:nvPr/>
        </p:nvSpPr>
        <p:spPr>
          <a:xfrm>
            <a:off x="1295455" y="3157112"/>
            <a:ext cx="521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dirty="0">
                <a:solidFill>
                  <a:srgbClr val="7030A0"/>
                </a:solidFill>
              </a:rPr>
              <a:t>Human-centered design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828B19-6449-95CA-D0C5-7133D146BA03}"/>
              </a:ext>
            </a:extLst>
          </p:cNvPr>
          <p:cNvGrpSpPr/>
          <p:nvPr/>
        </p:nvGrpSpPr>
        <p:grpSpPr>
          <a:xfrm>
            <a:off x="615273" y="4460728"/>
            <a:ext cx="514524" cy="400110"/>
            <a:chOff x="3432520" y="1190193"/>
            <a:chExt cx="981480" cy="763229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07D3315-CD00-EBD3-0290-8D0478A14D4D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FB37C0A-419D-CB15-1831-41BCC661D166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C036EDC-5064-A6C2-CD1F-D46AE727ED89}"/>
              </a:ext>
            </a:extLst>
          </p:cNvPr>
          <p:cNvSpPr txBox="1"/>
          <p:nvPr/>
        </p:nvSpPr>
        <p:spPr>
          <a:xfrm>
            <a:off x="646858" y="4478557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9A607E-2D23-ABD4-13E6-94736D3936ED}"/>
              </a:ext>
            </a:extLst>
          </p:cNvPr>
          <p:cNvSpPr txBox="1"/>
          <p:nvPr/>
        </p:nvSpPr>
        <p:spPr>
          <a:xfrm>
            <a:off x="1327040" y="4429950"/>
            <a:ext cx="476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dirty="0">
                <a:solidFill>
                  <a:srgbClr val="7030A0"/>
                </a:solidFill>
              </a:rPr>
              <a:t>Design guidelines (e.g., abstract visualization)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81DD69-F322-49E0-F8A9-B4264A701621}"/>
              </a:ext>
            </a:extLst>
          </p:cNvPr>
          <p:cNvGrpSpPr/>
          <p:nvPr/>
        </p:nvGrpSpPr>
        <p:grpSpPr>
          <a:xfrm>
            <a:off x="7076479" y="3722880"/>
            <a:ext cx="514524" cy="400110"/>
            <a:chOff x="5480608" y="2514207"/>
            <a:chExt cx="514524" cy="400110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AEA36A8-852E-E21F-5339-D957D16DD0DF}"/>
                </a:ext>
              </a:extLst>
            </p:cNvPr>
            <p:cNvSpPr/>
            <p:nvPr/>
          </p:nvSpPr>
          <p:spPr>
            <a:xfrm rot="2644661">
              <a:off x="5595022" y="2514207"/>
              <a:ext cx="400110" cy="4001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8527484-B990-E182-7C1B-E081231CD317}"/>
                </a:ext>
              </a:extLst>
            </p:cNvPr>
            <p:cNvSpPr/>
            <p:nvPr/>
          </p:nvSpPr>
          <p:spPr>
            <a:xfrm rot="2644661">
              <a:off x="5480608" y="2514207"/>
              <a:ext cx="400110" cy="40011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DFE056C-F0F9-D8FF-F3AC-8F6A5A412BBB}"/>
              </a:ext>
            </a:extLst>
          </p:cNvPr>
          <p:cNvSpPr txBox="1"/>
          <p:nvPr/>
        </p:nvSpPr>
        <p:spPr>
          <a:xfrm>
            <a:off x="7106859" y="3744954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E1702C-0ECC-1DC1-6B0B-5718BDA75214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D402E-47DC-EA82-A729-E2D86A2EE46D}"/>
              </a:ext>
            </a:extLst>
          </p:cNvPr>
          <p:cNvSpPr txBox="1"/>
          <p:nvPr/>
        </p:nvSpPr>
        <p:spPr>
          <a:xfrm>
            <a:off x="7672627" y="3503512"/>
            <a:ext cx="476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dirty="0">
                <a:solidFill>
                  <a:srgbClr val="7030A0"/>
                </a:solidFill>
              </a:rPr>
              <a:t>Integration of ML models for estimating collaboration quality</a:t>
            </a:r>
          </a:p>
        </p:txBody>
      </p:sp>
    </p:spTree>
    <p:extLst>
      <p:ext uri="{BB962C8B-B14F-4D97-AF65-F5344CB8AC3E}">
        <p14:creationId xmlns:p14="http://schemas.microsoft.com/office/powerpoint/2010/main" val="31646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7" grpId="0"/>
      <p:bldP spid="27" grpId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101836-0C6C-FB71-A3EC-6F9E49A9F434}"/>
              </a:ext>
            </a:extLst>
          </p:cNvPr>
          <p:cNvSpPr txBox="1"/>
          <p:nvPr/>
        </p:nvSpPr>
        <p:spPr>
          <a:xfrm>
            <a:off x="318655" y="1618841"/>
            <a:ext cx="5008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6000" b="1" dirty="0">
                <a:solidFill>
                  <a:srgbClr val="7030A0"/>
                </a:solidFill>
                <a:latin typeface="Helvetica" pitchFamily="2" charset="0"/>
              </a:rPr>
              <a:t>Thank You</a:t>
            </a:r>
          </a:p>
          <a:p>
            <a:r>
              <a:rPr lang="en-GB" sz="2000" dirty="0">
                <a:solidFill>
                  <a:srgbClr val="7030A0"/>
                </a:solidFill>
                <a:latin typeface="Helvetica" pitchFamily="2" charset="0"/>
              </a:rPr>
              <a:t>P</a:t>
            </a:r>
            <a:r>
              <a:rPr lang="en-EE" sz="2000" dirty="0">
                <a:solidFill>
                  <a:srgbClr val="7030A0"/>
                </a:solidFill>
                <a:latin typeface="Helvetica" pitchFamily="2" charset="0"/>
              </a:rPr>
              <a:t>ankaj Chejara</a:t>
            </a:r>
          </a:p>
          <a:p>
            <a:r>
              <a:rPr lang="en-EE" sz="2000" dirty="0">
                <a:solidFill>
                  <a:srgbClr val="7030A0"/>
                </a:solidFill>
                <a:latin typeface="Helvetica" pitchFamily="2" charset="0"/>
              </a:rPr>
              <a:t>pankajch@tlu.ee</a:t>
            </a:r>
          </a:p>
        </p:txBody>
      </p:sp>
    </p:spTree>
    <p:extLst>
      <p:ext uri="{BB962C8B-B14F-4D97-AF65-F5344CB8AC3E}">
        <p14:creationId xmlns:p14="http://schemas.microsoft.com/office/powerpoint/2010/main" val="410654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F4A59F-69FF-5FAB-1415-41D482F4E5B2}"/>
              </a:ext>
            </a:extLst>
          </p:cNvPr>
          <p:cNvSpPr txBox="1"/>
          <p:nvPr/>
        </p:nvSpPr>
        <p:spPr>
          <a:xfrm>
            <a:off x="6350308" y="1304271"/>
            <a:ext cx="5506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CollaborationAnalytics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52475D9-1E4C-70B6-B796-DB0489650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4" y="1736173"/>
            <a:ext cx="6011406" cy="375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554644-7C43-A43A-079A-1B76AB6D84C6}"/>
              </a:ext>
            </a:extLst>
          </p:cNvPr>
          <p:cNvSpPr txBox="1"/>
          <p:nvPr/>
        </p:nvSpPr>
        <p:spPr>
          <a:xfrm>
            <a:off x="6255097" y="3028304"/>
            <a:ext cx="7084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E" sz="9600" dirty="0">
                <a:solidFill>
                  <a:srgbClr val="7030A0"/>
                </a:solidFill>
                <a:latin typeface="Baskerville Old Face" panose="02020602080505020303" pitchFamily="18" charset="77"/>
                <a:cs typeface="Al Bayan Plain" pitchFamily="2" charset="-78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AFED5-CA53-751C-B9DA-96D1043A06C4}"/>
              </a:ext>
            </a:extLst>
          </p:cNvPr>
          <p:cNvSpPr txBox="1"/>
          <p:nvPr/>
        </p:nvSpPr>
        <p:spPr>
          <a:xfrm>
            <a:off x="6963506" y="3389484"/>
            <a:ext cx="42805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latin typeface="+mj-lt"/>
              </a:rPr>
              <a:t>.. refers to methods of </a:t>
            </a:r>
            <a:r>
              <a:rPr lang="en-US" b="1" i="1" dirty="0">
                <a:latin typeface="+mj-lt"/>
              </a:rPr>
              <a:t>automated data capture</a:t>
            </a:r>
            <a:r>
              <a:rPr lang="en-US" i="1" dirty="0">
                <a:latin typeface="+mj-lt"/>
              </a:rPr>
              <a:t> from group settings, and their </a:t>
            </a:r>
            <a:r>
              <a:rPr lang="en-US" b="1" i="1" dirty="0">
                <a:latin typeface="+mj-lt"/>
              </a:rPr>
              <a:t>automated analysis</a:t>
            </a:r>
            <a:r>
              <a:rPr lang="en-US" i="1" dirty="0">
                <a:latin typeface="+mj-lt"/>
              </a:rPr>
              <a:t>, with the purpose of informing </a:t>
            </a:r>
            <a:r>
              <a:rPr lang="en-US" b="1" i="1" dirty="0">
                <a:latin typeface="+mj-lt"/>
              </a:rPr>
              <a:t>actionable insights </a:t>
            </a:r>
            <a:r>
              <a:rPr lang="en-US" i="1" dirty="0">
                <a:latin typeface="+mj-lt"/>
              </a:rPr>
              <a:t>for improving collaboration and group learning.</a:t>
            </a:r>
            <a:endParaRPr lang="en-EE" i="1" dirty="0">
              <a:latin typeface="+mj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17DD5E1-F214-678B-06EC-0600862DBF4A}"/>
              </a:ext>
            </a:extLst>
          </p:cNvPr>
          <p:cNvSpPr/>
          <p:nvPr/>
        </p:nvSpPr>
        <p:spPr>
          <a:xfrm>
            <a:off x="8236619" y="4867455"/>
            <a:ext cx="3007484" cy="29805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latin typeface="+mj-lt"/>
              </a:rPr>
              <a:t>Martinez-Maldonado et al.,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56FC6-81E9-BEE0-45AF-3F413B00A776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453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F4A59F-69FF-5FAB-1415-41D482F4E5B2}"/>
              </a:ext>
            </a:extLst>
          </p:cNvPr>
          <p:cNvSpPr txBox="1"/>
          <p:nvPr/>
        </p:nvSpPr>
        <p:spPr>
          <a:xfrm>
            <a:off x="0" y="363498"/>
            <a:ext cx="5506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6000" b="1" dirty="0">
                <a:solidFill>
                  <a:srgbClr val="7030A0"/>
                </a:solidFill>
                <a:latin typeface="Helvetica" pitchFamily="2" charset="0"/>
              </a:rPr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BC0654-6465-05FF-7350-301EA84891C4}"/>
              </a:ext>
            </a:extLst>
          </p:cNvPr>
          <p:cNvSpPr txBox="1"/>
          <p:nvPr/>
        </p:nvSpPr>
        <p:spPr>
          <a:xfrm>
            <a:off x="636104" y="1497496"/>
            <a:ext cx="107210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GB" sz="1600" dirty="0">
                <a:latin typeface="+mj-lt"/>
              </a:rPr>
              <a:t>Martinez-Maldonado, R., </a:t>
            </a:r>
            <a:r>
              <a:rPr lang="en-GB" sz="1600" dirty="0" err="1">
                <a:latin typeface="+mj-lt"/>
              </a:rPr>
              <a:t>Gašević</a:t>
            </a:r>
            <a:r>
              <a:rPr lang="en-GB" sz="1600" dirty="0">
                <a:latin typeface="+mj-lt"/>
              </a:rPr>
              <a:t>, D., Echeverria, V., Fernandez Nieto, G., </a:t>
            </a:r>
            <a:r>
              <a:rPr lang="en-GB" sz="1600" dirty="0" err="1">
                <a:latin typeface="+mj-lt"/>
              </a:rPr>
              <a:t>Swiecki</a:t>
            </a:r>
            <a:r>
              <a:rPr lang="en-GB" sz="1600" dirty="0">
                <a:latin typeface="+mj-lt"/>
              </a:rPr>
              <a:t>, Z., &amp; Buckingham Shum, S. (2021). What Do You Mean by Collaboration Analytics? A Conceptual Model. Journal of Learning Analytics, 8(1), 126–153. </a:t>
            </a:r>
            <a:r>
              <a:rPr lang="en-GB" sz="1600" dirty="0">
                <a:latin typeface="+mj-lt"/>
                <a:hlinkClick r:id="rId2"/>
              </a:rPr>
              <a:t>https://doi.org/10.18608/jla.2021.7227</a:t>
            </a:r>
            <a:endParaRPr lang="en-GB" sz="1600" dirty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en-GB" sz="1600" dirty="0">
                <a:latin typeface="+mj-lt"/>
              </a:rPr>
              <a:t>Martinez-Maldonado, R., Echeverria, V., Fernandez-Nieto, G., Yan, L., Zhao, L., Alfredo, R., ... &amp; </a:t>
            </a:r>
            <a:r>
              <a:rPr lang="en-GB" sz="1600" dirty="0" err="1">
                <a:latin typeface="+mj-lt"/>
              </a:rPr>
              <a:t>Gašević</a:t>
            </a:r>
            <a:r>
              <a:rPr lang="en-GB" sz="1600" dirty="0">
                <a:latin typeface="+mj-lt"/>
              </a:rPr>
              <a:t>, D. (2023). Lessons learnt from a multimodal learning analytics deployment in-the-wild. </a:t>
            </a:r>
            <a:r>
              <a:rPr lang="en-GB" sz="1600" i="1" dirty="0">
                <a:latin typeface="+mj-lt"/>
              </a:rPr>
              <a:t>ACM Transactions on Computer-Human Interaction</a:t>
            </a:r>
            <a:r>
              <a:rPr lang="en-GB" sz="1600" dirty="0">
                <a:latin typeface="+mj-lt"/>
              </a:rPr>
              <a:t>, </a:t>
            </a:r>
            <a:r>
              <a:rPr lang="en-GB" sz="1600" i="1" dirty="0">
                <a:latin typeface="+mj-lt"/>
              </a:rPr>
              <a:t>31</a:t>
            </a:r>
            <a:r>
              <a:rPr lang="en-GB" sz="1600" dirty="0">
                <a:latin typeface="+mj-lt"/>
              </a:rPr>
              <a:t>(1), 1-41.</a:t>
            </a:r>
          </a:p>
          <a:p>
            <a:pPr marL="342900" indent="-342900" algn="just">
              <a:buAutoNum type="arabicPeriod"/>
            </a:pPr>
            <a:r>
              <a:rPr lang="en-GB" sz="1600" dirty="0">
                <a:latin typeface="+mj-lt"/>
              </a:rPr>
              <a:t>Schneider, J., Di Mitri, D., Limbu, B., &amp; </a:t>
            </a:r>
            <a:r>
              <a:rPr lang="en-GB" sz="1600" dirty="0" err="1">
                <a:latin typeface="+mj-lt"/>
              </a:rPr>
              <a:t>Drachsler</a:t>
            </a:r>
            <a:r>
              <a:rPr lang="en-GB" sz="1600" dirty="0">
                <a:latin typeface="+mj-lt"/>
              </a:rPr>
              <a:t>, H. (2018). Multimodal learning hub: A tool for capturing customizable multimodal learning experiences. In </a:t>
            </a:r>
            <a:r>
              <a:rPr lang="en-GB" sz="1600" i="1" dirty="0">
                <a:latin typeface="+mj-lt"/>
              </a:rPr>
              <a:t>Lifelong Technology-Enhanced Learning: 13th European Conference on Technology Enhanced Learning, EC-TEL 2018, Leeds, UK, September 3-5, 2018, Proceedings 13</a:t>
            </a:r>
            <a:r>
              <a:rPr lang="en-GB" sz="1600" dirty="0">
                <a:latin typeface="+mj-lt"/>
              </a:rPr>
              <a:t> (pp. 45-58). Springer International Publishing.</a:t>
            </a:r>
          </a:p>
          <a:p>
            <a:pPr marL="342900" indent="-342900" algn="just">
              <a:buAutoNum type="arabicPeriod"/>
            </a:pPr>
            <a:r>
              <a:rPr lang="en-GB" sz="1600" dirty="0">
                <a:latin typeface="+mj-lt"/>
              </a:rPr>
              <a:t>Wagner, J., </a:t>
            </a:r>
            <a:r>
              <a:rPr lang="en-GB" sz="1600" dirty="0" err="1">
                <a:latin typeface="+mj-lt"/>
              </a:rPr>
              <a:t>Lingenfelser</a:t>
            </a:r>
            <a:r>
              <a:rPr lang="en-GB" sz="1600" dirty="0">
                <a:latin typeface="+mj-lt"/>
              </a:rPr>
              <a:t>, F., Baur, T., Damian, I., Kistler, F., &amp; André, E. (2013, October). The social signal interpretation (SSI) framework: multimodal signal processing and recognition in real-time. In </a:t>
            </a:r>
            <a:r>
              <a:rPr lang="en-GB" sz="1600" i="1" dirty="0">
                <a:latin typeface="+mj-lt"/>
              </a:rPr>
              <a:t>Proceedings of the 21st ACM international conference on Multimedia</a:t>
            </a:r>
            <a:r>
              <a:rPr lang="en-GB" sz="1600" dirty="0">
                <a:latin typeface="+mj-lt"/>
              </a:rPr>
              <a:t> (pp. 831-834).</a:t>
            </a:r>
          </a:p>
          <a:p>
            <a:pPr marL="342900" indent="-342900" algn="just">
              <a:buAutoNum type="arabicPeriod"/>
            </a:pPr>
            <a:r>
              <a:rPr lang="en-GB" sz="1600" dirty="0">
                <a:latin typeface="+mj-lt"/>
              </a:rPr>
              <a:t>Schneider, B., Hassan, J., &amp; Sung, G. (2022). Augmenting social science research with multimodal data collection: the EZ-MMLA Toolkit. </a:t>
            </a:r>
            <a:r>
              <a:rPr lang="en-GB" sz="1600" i="1" dirty="0">
                <a:latin typeface="+mj-lt"/>
              </a:rPr>
              <a:t>Sensors</a:t>
            </a:r>
            <a:r>
              <a:rPr lang="en-GB" sz="1600" dirty="0">
                <a:latin typeface="+mj-lt"/>
              </a:rPr>
              <a:t>, </a:t>
            </a:r>
            <a:r>
              <a:rPr lang="en-GB" sz="1600" i="1" dirty="0">
                <a:latin typeface="+mj-lt"/>
              </a:rPr>
              <a:t>22</a:t>
            </a:r>
            <a:r>
              <a:rPr lang="en-GB" sz="1600" dirty="0">
                <a:latin typeface="+mj-lt"/>
              </a:rPr>
              <a:t>(2), 568.</a:t>
            </a:r>
          </a:p>
          <a:p>
            <a:pPr marL="342900" indent="-342900" algn="just">
              <a:buAutoNum type="arabicPeriod"/>
            </a:pPr>
            <a:r>
              <a:rPr lang="en-GB" sz="1600" dirty="0" err="1">
                <a:latin typeface="+mj-lt"/>
              </a:rPr>
              <a:t>Kothe</a:t>
            </a:r>
            <a:r>
              <a:rPr lang="en-GB" sz="1600" dirty="0">
                <a:latin typeface="+mj-lt"/>
              </a:rPr>
              <a:t>, C., Shirazi, S. Y., Stenner, T., </a:t>
            </a:r>
            <a:r>
              <a:rPr lang="en-GB" sz="1600" dirty="0" err="1">
                <a:latin typeface="+mj-lt"/>
              </a:rPr>
              <a:t>Medine</a:t>
            </a:r>
            <a:r>
              <a:rPr lang="en-GB" sz="1600" dirty="0">
                <a:latin typeface="+mj-lt"/>
              </a:rPr>
              <a:t>, D., Boulay, C., </a:t>
            </a:r>
            <a:r>
              <a:rPr lang="en-GB" sz="1600" dirty="0" err="1">
                <a:latin typeface="+mj-lt"/>
              </a:rPr>
              <a:t>Crivich</a:t>
            </a:r>
            <a:r>
              <a:rPr lang="en-GB" sz="1600" dirty="0">
                <a:latin typeface="+mj-lt"/>
              </a:rPr>
              <a:t>, M. I., ... &amp; </a:t>
            </a:r>
            <a:r>
              <a:rPr lang="en-GB" sz="1600" dirty="0" err="1">
                <a:latin typeface="+mj-lt"/>
              </a:rPr>
              <a:t>Makeig</a:t>
            </a:r>
            <a:r>
              <a:rPr lang="en-GB" sz="1600" dirty="0">
                <a:latin typeface="+mj-lt"/>
              </a:rPr>
              <a:t>, S. (2024). The Lab Streaming Layer for Synchronized Multimodal Recording. </a:t>
            </a:r>
            <a:r>
              <a:rPr lang="en-GB" sz="1600" i="1" dirty="0" err="1">
                <a:latin typeface="+mj-lt"/>
              </a:rPr>
              <a:t>bioRxiv</a:t>
            </a:r>
            <a:r>
              <a:rPr lang="en-GB" sz="1600" dirty="0">
                <a:latin typeface="+mj-lt"/>
              </a:rPr>
              <a:t>, 2024-02.</a:t>
            </a:r>
            <a:endParaRPr lang="en-E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215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3831706-48EB-925A-BEF8-5F4F0CE7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268" y="1789071"/>
            <a:ext cx="5335892" cy="17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AC939-A58B-12EE-CF27-1E57477F50F6}"/>
              </a:ext>
            </a:extLst>
          </p:cNvPr>
          <p:cNvSpPr txBox="1"/>
          <p:nvPr/>
        </p:nvSpPr>
        <p:spPr>
          <a:xfrm>
            <a:off x="8324823" y="3170867"/>
            <a:ext cx="4837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sng" strike="noStrike" dirty="0">
                <a:solidFill>
                  <a:srgbClr val="4FC3F7"/>
                </a:solidFill>
                <a:effectLst/>
                <a:latin typeface="Avenir Book" panose="02000503020000020003" pitchFamily="2" charset="0"/>
                <a:hlinkClick r:id="rId3"/>
              </a:rPr>
              <a:t>https://www.cotrack.website</a:t>
            </a:r>
            <a:endParaRPr lang="en-EE" dirty="0">
              <a:latin typeface="Avenir Book" panose="02000503020000020003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F9E3EC0-C207-3726-7ECC-757E0E9759B8}"/>
              </a:ext>
            </a:extLst>
          </p:cNvPr>
          <p:cNvSpPr/>
          <p:nvPr/>
        </p:nvSpPr>
        <p:spPr>
          <a:xfrm>
            <a:off x="1498702" y="5302512"/>
            <a:ext cx="988038" cy="74913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200" dirty="0">
                <a:solidFill>
                  <a:schemeClr val="bg1"/>
                </a:solidFill>
              </a:rPr>
              <a:t>REST API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6EEFB4C-A2C2-F983-DB83-4AA8DE06C222}"/>
              </a:ext>
            </a:extLst>
          </p:cNvPr>
          <p:cNvSpPr/>
          <p:nvPr/>
        </p:nvSpPr>
        <p:spPr>
          <a:xfrm>
            <a:off x="206747" y="851623"/>
            <a:ext cx="6857810" cy="4182711"/>
          </a:xfrm>
          <a:prstGeom prst="roundRect">
            <a:avLst>
              <a:gd name="adj" fmla="val 2996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199C2BA-44C2-7E54-8C35-E5B718B83BD0}"/>
              </a:ext>
            </a:extLst>
          </p:cNvPr>
          <p:cNvSpPr/>
          <p:nvPr/>
        </p:nvSpPr>
        <p:spPr>
          <a:xfrm>
            <a:off x="485571" y="3412412"/>
            <a:ext cx="5122718" cy="1399221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4B5A4-1687-B733-66AC-3D2BBCCA3D82}"/>
              </a:ext>
            </a:extLst>
          </p:cNvPr>
          <p:cNvSpPr txBox="1"/>
          <p:nvPr/>
        </p:nvSpPr>
        <p:spPr>
          <a:xfrm>
            <a:off x="585740" y="3473235"/>
            <a:ext cx="160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FETCHER </a:t>
            </a:r>
          </a:p>
          <a:p>
            <a:r>
              <a:rPr lang="en-EE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MODULE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075DB72-9DBA-B862-AECC-5F1365001FA9}"/>
              </a:ext>
            </a:extLst>
          </p:cNvPr>
          <p:cNvSpPr/>
          <p:nvPr/>
        </p:nvSpPr>
        <p:spPr>
          <a:xfrm>
            <a:off x="485571" y="2195469"/>
            <a:ext cx="5122718" cy="1018309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6C6F7E-DA56-7FCF-069E-064FCF6751C0}"/>
              </a:ext>
            </a:extLst>
          </p:cNvPr>
          <p:cNvSpPr txBox="1"/>
          <p:nvPr/>
        </p:nvSpPr>
        <p:spPr>
          <a:xfrm>
            <a:off x="558307" y="2320160"/>
            <a:ext cx="164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PREPROCESSING MODULE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6151459-6D15-861E-9FA5-4225E2D8D3D6}"/>
              </a:ext>
            </a:extLst>
          </p:cNvPr>
          <p:cNvSpPr/>
          <p:nvPr/>
        </p:nvSpPr>
        <p:spPr>
          <a:xfrm>
            <a:off x="485571" y="1072179"/>
            <a:ext cx="2561359" cy="1018309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BF0E5E8-09BA-8F6A-B89C-E3EE32A00D73}"/>
              </a:ext>
            </a:extLst>
          </p:cNvPr>
          <p:cNvSpPr/>
          <p:nvPr/>
        </p:nvSpPr>
        <p:spPr>
          <a:xfrm>
            <a:off x="3182011" y="1056739"/>
            <a:ext cx="2426278" cy="1018309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A616A-47F9-0BB5-C058-99B37963A3F2}"/>
              </a:ext>
            </a:extLst>
          </p:cNvPr>
          <p:cNvSpPr txBox="1"/>
          <p:nvPr/>
        </p:nvSpPr>
        <p:spPr>
          <a:xfrm>
            <a:off x="558307" y="1108048"/>
            <a:ext cx="164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VISUALIZATION MODULE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6FC267-85B4-A3BB-DAF6-6A7286213201}"/>
              </a:ext>
            </a:extLst>
          </p:cNvPr>
          <p:cNvSpPr txBox="1"/>
          <p:nvPr/>
        </p:nvSpPr>
        <p:spPr>
          <a:xfrm>
            <a:off x="3287653" y="1111534"/>
            <a:ext cx="164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PREDICTION MODULE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60D436-0913-F528-90DD-DD25FEB5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377" y="3415020"/>
            <a:ext cx="510220" cy="5235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67B14D-0FD9-2CD3-9A8C-073A42E8BD7E}"/>
              </a:ext>
            </a:extLst>
          </p:cNvPr>
          <p:cNvSpPr txBox="1"/>
          <p:nvPr/>
        </p:nvSpPr>
        <p:spPr>
          <a:xfrm>
            <a:off x="6012420" y="3999166"/>
            <a:ext cx="92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MULTIMEDIA FILES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C9476D-BFBE-FBA8-A194-3EC401BAEBE4}"/>
              </a:ext>
            </a:extLst>
          </p:cNvPr>
          <p:cNvSpPr txBox="1"/>
          <p:nvPr/>
        </p:nvSpPr>
        <p:spPr>
          <a:xfrm>
            <a:off x="5983908" y="2743048"/>
            <a:ext cx="9241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DATABASE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2A2EF9-984D-DEEE-1D27-66BCFB164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286" y="2404164"/>
            <a:ext cx="419569" cy="4195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68FA630-75E9-AD59-913D-1D344406ED23}"/>
              </a:ext>
            </a:extLst>
          </p:cNvPr>
          <p:cNvSpPr txBox="1"/>
          <p:nvPr/>
        </p:nvSpPr>
        <p:spPr>
          <a:xfrm>
            <a:off x="1448564" y="2874027"/>
            <a:ext cx="1474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VOICE ACTIVITY DETECTION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8AF8F5-BB2E-18E2-E982-E19418683DB7}"/>
              </a:ext>
            </a:extLst>
          </p:cNvPr>
          <p:cNvSpPr txBox="1"/>
          <p:nvPr/>
        </p:nvSpPr>
        <p:spPr>
          <a:xfrm>
            <a:off x="2628221" y="2905489"/>
            <a:ext cx="1474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SPEECH TO TEXT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DC4825B-B59B-7F87-A4CB-9535EAE08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426" y="2334239"/>
            <a:ext cx="531864" cy="5318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41D8662-C4CE-027E-3F73-9DCF578EE2A5}"/>
              </a:ext>
            </a:extLst>
          </p:cNvPr>
          <p:cNvSpPr txBox="1"/>
          <p:nvPr/>
        </p:nvSpPr>
        <p:spPr>
          <a:xfrm>
            <a:off x="3710970" y="2895774"/>
            <a:ext cx="1474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LOG PROCESSOR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7D25AA-8FA4-E200-0981-0C419DC4CB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5333" y="2306655"/>
            <a:ext cx="586642" cy="586642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686F16D-D7BD-58EB-E749-61D999CCA60A}"/>
              </a:ext>
            </a:extLst>
          </p:cNvPr>
          <p:cNvSpPr/>
          <p:nvPr/>
        </p:nvSpPr>
        <p:spPr>
          <a:xfrm>
            <a:off x="5909832" y="1094808"/>
            <a:ext cx="1026761" cy="3716825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E12DBA-4931-0E4C-AF7A-E6F69A8B420B}"/>
              </a:ext>
            </a:extLst>
          </p:cNvPr>
          <p:cNvSpPr txBox="1"/>
          <p:nvPr/>
        </p:nvSpPr>
        <p:spPr>
          <a:xfrm>
            <a:off x="5983237" y="1263673"/>
            <a:ext cx="1047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STORAGE</a:t>
            </a:r>
          </a:p>
          <a:p>
            <a:r>
              <a:rPr lang="en-EE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MODULE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A205273-F14C-5EA8-B9C7-31A8649034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3760" y="2116256"/>
            <a:ext cx="566864" cy="581643"/>
          </a:xfrm>
          <a:prstGeom prst="rect">
            <a:avLst/>
          </a:prstGeom>
        </p:spPr>
      </p:pic>
      <p:pic>
        <p:nvPicPr>
          <p:cNvPr id="29" name="Picture 4" descr="Free Software | Stream Harmony">
            <a:extLst>
              <a:ext uri="{FF2B5EF4-FFF2-40B4-BE49-F238E27FC236}">
                <a16:creationId xmlns:a16="http://schemas.microsoft.com/office/drawing/2014/main" id="{820C7A9C-EA16-59A3-4C0D-C7A733D71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12" y="5371264"/>
            <a:ext cx="355865" cy="3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3C4854E-3616-7C8E-EB1B-AEBEE4C4E513}"/>
              </a:ext>
            </a:extLst>
          </p:cNvPr>
          <p:cNvSpPr/>
          <p:nvPr/>
        </p:nvSpPr>
        <p:spPr>
          <a:xfrm>
            <a:off x="1535947" y="3664854"/>
            <a:ext cx="900528" cy="9006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200" dirty="0">
                <a:solidFill>
                  <a:schemeClr val="tx1"/>
                </a:solidFill>
              </a:rPr>
              <a:t>REST API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F34ABE-B7CF-AC79-6D5A-22D206715F13}"/>
              </a:ext>
            </a:extLst>
          </p:cNvPr>
          <p:cNvSpPr txBox="1"/>
          <p:nvPr/>
        </p:nvSpPr>
        <p:spPr>
          <a:xfrm>
            <a:off x="1597457" y="5794448"/>
            <a:ext cx="801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ETHERPAD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63938D7-0E9C-00EA-B2E8-C25789216E37}"/>
              </a:ext>
            </a:extLst>
          </p:cNvPr>
          <p:cNvSpPr/>
          <p:nvPr/>
        </p:nvSpPr>
        <p:spPr>
          <a:xfrm>
            <a:off x="2794725" y="3656989"/>
            <a:ext cx="2610222" cy="9006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200" dirty="0">
                <a:solidFill>
                  <a:schemeClr val="tx1"/>
                </a:solidFill>
              </a:rPr>
              <a:t>CLIENT-SERVER INTERFACE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CF8488E-C21C-4CD5-CE4D-582BFE2CDF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0970" y="5239450"/>
            <a:ext cx="811924" cy="811924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9A2FB7-2DBE-C767-66EE-C9463A98A08A}"/>
              </a:ext>
            </a:extLst>
          </p:cNvPr>
          <p:cNvCxnSpPr>
            <a:stCxn id="32" idx="2"/>
            <a:endCxn id="33" idx="0"/>
          </p:cNvCxnSpPr>
          <p:nvPr/>
        </p:nvCxnSpPr>
        <p:spPr>
          <a:xfrm>
            <a:off x="4099836" y="4557623"/>
            <a:ext cx="17096" cy="68182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F34463-CBF2-155F-A00E-B92334FE730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86740" y="5677082"/>
            <a:ext cx="1107550" cy="293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62AA00-64BE-3F13-DF9D-48CFD28B3F76}"/>
              </a:ext>
            </a:extLst>
          </p:cNvPr>
          <p:cNvCxnSpPr>
            <a:stCxn id="7" idx="0"/>
            <a:endCxn id="30" idx="2"/>
          </p:cNvCxnSpPr>
          <p:nvPr/>
        </p:nvCxnSpPr>
        <p:spPr>
          <a:xfrm flipH="1" flipV="1">
            <a:off x="1986211" y="4565487"/>
            <a:ext cx="6510" cy="73702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Up Arrow 36">
            <a:extLst>
              <a:ext uri="{FF2B5EF4-FFF2-40B4-BE49-F238E27FC236}">
                <a16:creationId xmlns:a16="http://schemas.microsoft.com/office/drawing/2014/main" id="{FD64649D-DD65-1A5C-AB02-31824B7D4573}"/>
              </a:ext>
            </a:extLst>
          </p:cNvPr>
          <p:cNvSpPr/>
          <p:nvPr/>
        </p:nvSpPr>
        <p:spPr>
          <a:xfrm>
            <a:off x="2759325" y="3230787"/>
            <a:ext cx="327378" cy="180428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38" name="Up Arrow 37">
            <a:extLst>
              <a:ext uri="{FF2B5EF4-FFF2-40B4-BE49-F238E27FC236}">
                <a16:creationId xmlns:a16="http://schemas.microsoft.com/office/drawing/2014/main" id="{2DA6A52D-5B1E-742F-B21A-F1AFA4129D65}"/>
              </a:ext>
            </a:extLst>
          </p:cNvPr>
          <p:cNvSpPr/>
          <p:nvPr/>
        </p:nvSpPr>
        <p:spPr>
          <a:xfrm rot="5400000">
            <a:off x="5592120" y="2577402"/>
            <a:ext cx="371699" cy="187736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39" name="Up Arrow 38">
            <a:extLst>
              <a:ext uri="{FF2B5EF4-FFF2-40B4-BE49-F238E27FC236}">
                <a16:creationId xmlns:a16="http://schemas.microsoft.com/office/drawing/2014/main" id="{DF414313-54FE-0286-9522-4E8A4EE58D67}"/>
              </a:ext>
            </a:extLst>
          </p:cNvPr>
          <p:cNvSpPr/>
          <p:nvPr/>
        </p:nvSpPr>
        <p:spPr>
          <a:xfrm rot="16200000">
            <a:off x="5577183" y="1509353"/>
            <a:ext cx="371699" cy="187736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9D5CD2E-4A51-C6B8-AF6F-65F3D4DBEE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2664" y="1250868"/>
            <a:ext cx="704976" cy="70497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093E5A1-8357-4214-1CEC-EE512876C9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6438" y="1165060"/>
            <a:ext cx="807708" cy="807708"/>
          </a:xfrm>
          <a:prstGeom prst="rect">
            <a:avLst/>
          </a:prstGeom>
        </p:spPr>
      </p:pic>
      <p:sp>
        <p:nvSpPr>
          <p:cNvPr id="42" name="Left-right Arrow 41">
            <a:extLst>
              <a:ext uri="{FF2B5EF4-FFF2-40B4-BE49-F238E27FC236}">
                <a16:creationId xmlns:a16="http://schemas.microsoft.com/office/drawing/2014/main" id="{E8BE20C4-26DB-1CA3-DD9C-CF4A28000CB5}"/>
              </a:ext>
            </a:extLst>
          </p:cNvPr>
          <p:cNvSpPr/>
          <p:nvPr/>
        </p:nvSpPr>
        <p:spPr>
          <a:xfrm>
            <a:off x="5651505" y="3948742"/>
            <a:ext cx="232951" cy="3693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103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F4A59F-69FF-5FAB-1415-41D482F4E5B2}"/>
              </a:ext>
            </a:extLst>
          </p:cNvPr>
          <p:cNvSpPr txBox="1"/>
          <p:nvPr/>
        </p:nvSpPr>
        <p:spPr>
          <a:xfrm>
            <a:off x="-336684" y="2459504"/>
            <a:ext cx="5506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Design Guidelines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905907-28B7-6426-039A-93ADD157DB32}"/>
              </a:ext>
            </a:extLst>
          </p:cNvPr>
          <p:cNvGrpSpPr/>
          <p:nvPr/>
        </p:nvGrpSpPr>
        <p:grpSpPr>
          <a:xfrm>
            <a:off x="5089994" y="1568585"/>
            <a:ext cx="514524" cy="400110"/>
            <a:chOff x="3432520" y="1190193"/>
            <a:chExt cx="981480" cy="76322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BA95AF8-B750-4E07-5EE1-554B08BF1756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878ACBA-E34A-3C2D-BBFB-706CE843613A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73A21DC-C490-94B8-3C79-13BBFDE43813}"/>
              </a:ext>
            </a:extLst>
          </p:cNvPr>
          <p:cNvSpPr txBox="1"/>
          <p:nvPr/>
        </p:nvSpPr>
        <p:spPr>
          <a:xfrm>
            <a:off x="5121579" y="1586414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8DEB3-6966-3010-2F9D-605181957440}"/>
              </a:ext>
            </a:extLst>
          </p:cNvPr>
          <p:cNvSpPr txBox="1"/>
          <p:nvPr/>
        </p:nvSpPr>
        <p:spPr>
          <a:xfrm>
            <a:off x="5687347" y="1338157"/>
            <a:ext cx="5506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dirty="0">
                <a:solidFill>
                  <a:srgbClr val="7030A0"/>
                </a:solidFill>
              </a:rPr>
              <a:t>Minimal reliance on participants for data collection-related instructions</a:t>
            </a:r>
          </a:p>
          <a:p>
            <a:endParaRPr lang="en-EE" sz="1600" dirty="0">
              <a:solidFill>
                <a:srgbClr val="D7A3F4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BB8633-4898-696C-BD94-406B406F1723}"/>
              </a:ext>
            </a:extLst>
          </p:cNvPr>
          <p:cNvGrpSpPr/>
          <p:nvPr/>
        </p:nvGrpSpPr>
        <p:grpSpPr>
          <a:xfrm>
            <a:off x="5135152" y="2680832"/>
            <a:ext cx="514524" cy="400110"/>
            <a:chOff x="3432520" y="1190193"/>
            <a:chExt cx="981480" cy="76322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B0D6EE-044F-70EC-52CF-6931E8C47C90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4FCDEE7-FB65-5FF1-2914-D08132D131A4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82B551E-3AF9-1E1B-7F3A-01B5A8AA3522}"/>
              </a:ext>
            </a:extLst>
          </p:cNvPr>
          <p:cNvSpPr txBox="1"/>
          <p:nvPr/>
        </p:nvSpPr>
        <p:spPr>
          <a:xfrm>
            <a:off x="5166737" y="2698661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A233C-2BC5-ECBF-9384-BBAD62A85016}"/>
              </a:ext>
            </a:extLst>
          </p:cNvPr>
          <p:cNvSpPr txBox="1"/>
          <p:nvPr/>
        </p:nvSpPr>
        <p:spPr>
          <a:xfrm>
            <a:off x="5732505" y="2598003"/>
            <a:ext cx="550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dirty="0">
                <a:solidFill>
                  <a:srgbClr val="7030A0"/>
                </a:solidFill>
              </a:rPr>
              <a:t>Automation of technological configuration</a:t>
            </a:r>
          </a:p>
          <a:p>
            <a:endParaRPr lang="en-EE" sz="1600" dirty="0">
              <a:solidFill>
                <a:srgbClr val="D7A3F4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AD311A-E729-EBEF-D4B4-C7D01ED5F918}"/>
              </a:ext>
            </a:extLst>
          </p:cNvPr>
          <p:cNvGrpSpPr/>
          <p:nvPr/>
        </p:nvGrpSpPr>
        <p:grpSpPr>
          <a:xfrm>
            <a:off x="5112576" y="3788829"/>
            <a:ext cx="514524" cy="400110"/>
            <a:chOff x="3432520" y="1190193"/>
            <a:chExt cx="981480" cy="76322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9E9A3ED-947B-078A-0404-0778C4FC7BBE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0049A41-B0B9-AA5F-9088-72FA8FD79193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3145564-83CC-DB47-9A3C-2D4FCDE19288}"/>
              </a:ext>
            </a:extLst>
          </p:cNvPr>
          <p:cNvSpPr txBox="1"/>
          <p:nvPr/>
        </p:nvSpPr>
        <p:spPr>
          <a:xfrm>
            <a:off x="5144161" y="3806658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88DC47-27F9-5970-6882-ADE448566D2C}"/>
              </a:ext>
            </a:extLst>
          </p:cNvPr>
          <p:cNvSpPr txBox="1"/>
          <p:nvPr/>
        </p:nvSpPr>
        <p:spPr>
          <a:xfrm>
            <a:off x="5709929" y="3706000"/>
            <a:ext cx="550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dirty="0">
                <a:solidFill>
                  <a:srgbClr val="7030A0"/>
                </a:solidFill>
              </a:rPr>
              <a:t>Real-time feature computation</a:t>
            </a:r>
          </a:p>
          <a:p>
            <a:endParaRPr lang="en-EE" sz="1600" dirty="0">
              <a:solidFill>
                <a:srgbClr val="D7A3F4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AD712-0DDA-3AFB-2D57-08B05907BD8B}"/>
              </a:ext>
            </a:extLst>
          </p:cNvPr>
          <p:cNvGrpSpPr/>
          <p:nvPr/>
        </p:nvGrpSpPr>
        <p:grpSpPr>
          <a:xfrm>
            <a:off x="5166737" y="4800417"/>
            <a:ext cx="514524" cy="400110"/>
            <a:chOff x="3432520" y="1190193"/>
            <a:chExt cx="981480" cy="76322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BA11BB1-CA6C-B2BA-3EE8-2A9F02BCBFDC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FC4FF585-1190-26CB-3718-E6D62A0FFB9A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E7CCD05-48CD-9390-3EB7-0E75FC8A112B}"/>
              </a:ext>
            </a:extLst>
          </p:cNvPr>
          <p:cNvSpPr txBox="1"/>
          <p:nvPr/>
        </p:nvSpPr>
        <p:spPr>
          <a:xfrm>
            <a:off x="5198322" y="4818246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1B7A40-F5E3-09F2-C18D-C7034F15CB33}"/>
              </a:ext>
            </a:extLst>
          </p:cNvPr>
          <p:cNvSpPr txBox="1"/>
          <p:nvPr/>
        </p:nvSpPr>
        <p:spPr>
          <a:xfrm>
            <a:off x="5764090" y="4717588"/>
            <a:ext cx="550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dirty="0">
                <a:solidFill>
                  <a:srgbClr val="7030A0"/>
                </a:solidFill>
              </a:rPr>
              <a:t>Multimodal visualization guidelines</a:t>
            </a:r>
          </a:p>
          <a:p>
            <a:endParaRPr lang="en-EE" sz="1600" dirty="0">
              <a:solidFill>
                <a:srgbClr val="D7A3F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16BC4F-8AAE-F357-EB9A-53CB5227D774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136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C5491E0-4551-6E70-52FE-A3291AA35620}"/>
              </a:ext>
            </a:extLst>
          </p:cNvPr>
          <p:cNvGrpSpPr/>
          <p:nvPr/>
        </p:nvGrpSpPr>
        <p:grpSpPr>
          <a:xfrm rot="2610589">
            <a:off x="-1171021" y="941398"/>
            <a:ext cx="5169300" cy="5154814"/>
            <a:chOff x="-1293800" y="645935"/>
            <a:chExt cx="5169300" cy="5154814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9B998E7-DC84-229C-EF3A-38063720A842}"/>
                </a:ext>
              </a:extLst>
            </p:cNvPr>
            <p:cNvSpPr/>
            <p:nvPr/>
          </p:nvSpPr>
          <p:spPr>
            <a:xfrm>
              <a:off x="1077950" y="645935"/>
              <a:ext cx="2797550" cy="2835494"/>
            </a:xfrm>
            <a:custGeom>
              <a:avLst/>
              <a:gdLst>
                <a:gd name="connsiteX0" fmla="*/ 0 w 2275840"/>
                <a:gd name="connsiteY0" fmla="*/ 0 h 2275840"/>
                <a:gd name="connsiteX1" fmla="*/ 2275840 w 2275840"/>
                <a:gd name="connsiteY1" fmla="*/ 2275840 h 2275840"/>
                <a:gd name="connsiteX2" fmla="*/ 1475874 w 2275840"/>
                <a:gd name="connsiteY2" fmla="*/ 2275840 h 2275840"/>
                <a:gd name="connsiteX3" fmla="*/ 0 w 2275840"/>
                <a:gd name="connsiteY3" fmla="*/ 799966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840" h="2275840">
                  <a:moveTo>
                    <a:pt x="0" y="0"/>
                  </a:moveTo>
                  <a:cubicBezTo>
                    <a:pt x="1256912" y="0"/>
                    <a:pt x="2275840" y="1018928"/>
                    <a:pt x="2275840" y="2275840"/>
                  </a:cubicBezTo>
                  <a:lnTo>
                    <a:pt x="1475874" y="2275840"/>
                  </a:lnTo>
                  <a:cubicBezTo>
                    <a:pt x="1475874" y="1460737"/>
                    <a:pt x="815103" y="799966"/>
                    <a:pt x="0" y="799966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5169" tIns="909371" rIns="611345" bIns="2422263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300" kern="120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B7298-1158-F60C-0DA3-405CF3287CD1}"/>
                </a:ext>
              </a:extLst>
            </p:cNvPr>
            <p:cNvSpPr/>
            <p:nvPr/>
          </p:nvSpPr>
          <p:spPr>
            <a:xfrm>
              <a:off x="1077950" y="3606622"/>
              <a:ext cx="2179930" cy="2194126"/>
            </a:xfrm>
            <a:custGeom>
              <a:avLst/>
              <a:gdLst>
                <a:gd name="connsiteX0" fmla="*/ 1475874 w 2275840"/>
                <a:gd name="connsiteY0" fmla="*/ 0 h 2275840"/>
                <a:gd name="connsiteX1" fmla="*/ 2275840 w 2275840"/>
                <a:gd name="connsiteY1" fmla="*/ 0 h 2275840"/>
                <a:gd name="connsiteX2" fmla="*/ 0 w 2275840"/>
                <a:gd name="connsiteY2" fmla="*/ 2275840 h 2275840"/>
                <a:gd name="connsiteX3" fmla="*/ 0 w 2275840"/>
                <a:gd name="connsiteY3" fmla="*/ 1475874 h 2275840"/>
                <a:gd name="connsiteX4" fmla="*/ 1475874 w 2275840"/>
                <a:gd name="connsiteY4" fmla="*/ 0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840" h="2275840">
                  <a:moveTo>
                    <a:pt x="1475874" y="0"/>
                  </a:moveTo>
                  <a:lnTo>
                    <a:pt x="2275840" y="0"/>
                  </a:lnTo>
                  <a:cubicBezTo>
                    <a:pt x="2275840" y="1256912"/>
                    <a:pt x="1256912" y="2275840"/>
                    <a:pt x="0" y="2275840"/>
                  </a:cubicBezTo>
                  <a:lnTo>
                    <a:pt x="0" y="1475874"/>
                  </a:lnTo>
                  <a:cubicBezTo>
                    <a:pt x="815103" y="1475874"/>
                    <a:pt x="1475874" y="815103"/>
                    <a:pt x="1475874" y="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4430" tIns="2424430" rIns="582084" bIns="907204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300" kern="12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F367E6A-A1CA-83BD-245E-61D06E72D264}"/>
                </a:ext>
              </a:extLst>
            </p:cNvPr>
            <p:cNvSpPr/>
            <p:nvPr/>
          </p:nvSpPr>
          <p:spPr>
            <a:xfrm>
              <a:off x="-1293800" y="3606623"/>
              <a:ext cx="2233688" cy="2194126"/>
            </a:xfrm>
            <a:custGeom>
              <a:avLst/>
              <a:gdLst>
                <a:gd name="connsiteX0" fmla="*/ 0 w 2275840"/>
                <a:gd name="connsiteY0" fmla="*/ 0 h 2275840"/>
                <a:gd name="connsiteX1" fmla="*/ 799966 w 2275840"/>
                <a:gd name="connsiteY1" fmla="*/ 0 h 2275840"/>
                <a:gd name="connsiteX2" fmla="*/ 2275840 w 2275840"/>
                <a:gd name="connsiteY2" fmla="*/ 1475874 h 2275840"/>
                <a:gd name="connsiteX3" fmla="*/ 2275840 w 2275840"/>
                <a:gd name="connsiteY3" fmla="*/ 2275840 h 2275840"/>
                <a:gd name="connsiteX4" fmla="*/ 0 w 2275840"/>
                <a:gd name="connsiteY4" fmla="*/ 0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840" h="2275840">
                  <a:moveTo>
                    <a:pt x="0" y="0"/>
                  </a:moveTo>
                  <a:lnTo>
                    <a:pt x="799966" y="0"/>
                  </a:lnTo>
                  <a:cubicBezTo>
                    <a:pt x="799966" y="815103"/>
                    <a:pt x="1460737" y="1475874"/>
                    <a:pt x="2275840" y="1475874"/>
                  </a:cubicBezTo>
                  <a:lnTo>
                    <a:pt x="2275840" y="2275840"/>
                  </a:lnTo>
                  <a:cubicBezTo>
                    <a:pt x="1018928" y="2275840"/>
                    <a:pt x="0" y="1256912"/>
                    <a:pt x="0" y="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083" tIns="2424430" rIns="2424431" bIns="907204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300" kern="12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8D8167E-B3C1-E47E-481E-FD4EF604AC16}"/>
                </a:ext>
              </a:extLst>
            </p:cNvPr>
            <p:cNvSpPr/>
            <p:nvPr/>
          </p:nvSpPr>
          <p:spPr>
            <a:xfrm>
              <a:off x="-1293800" y="1249069"/>
              <a:ext cx="2233688" cy="2232359"/>
            </a:xfrm>
            <a:custGeom>
              <a:avLst/>
              <a:gdLst>
                <a:gd name="connsiteX0" fmla="*/ 2275840 w 2275840"/>
                <a:gd name="connsiteY0" fmla="*/ 0 h 2275840"/>
                <a:gd name="connsiteX1" fmla="*/ 2275840 w 2275840"/>
                <a:gd name="connsiteY1" fmla="*/ 799966 h 2275840"/>
                <a:gd name="connsiteX2" fmla="*/ 799966 w 2275840"/>
                <a:gd name="connsiteY2" fmla="*/ 2275840 h 2275840"/>
                <a:gd name="connsiteX3" fmla="*/ 0 w 2275840"/>
                <a:gd name="connsiteY3" fmla="*/ 2275840 h 2275840"/>
                <a:gd name="connsiteX4" fmla="*/ 2275840 w 2275840"/>
                <a:gd name="connsiteY4" fmla="*/ 0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840" h="2275840">
                  <a:moveTo>
                    <a:pt x="2275840" y="0"/>
                  </a:moveTo>
                  <a:lnTo>
                    <a:pt x="2275840" y="799966"/>
                  </a:lnTo>
                  <a:cubicBezTo>
                    <a:pt x="1460737" y="799966"/>
                    <a:pt x="799966" y="1460737"/>
                    <a:pt x="799966" y="2275840"/>
                  </a:cubicBezTo>
                  <a:lnTo>
                    <a:pt x="0" y="2275840"/>
                  </a:lnTo>
                  <a:cubicBezTo>
                    <a:pt x="0" y="1018928"/>
                    <a:pt x="1018928" y="0"/>
                    <a:pt x="2275840" y="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7323" tIns="922444" rIns="2439671" bIns="243967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/>
            </a:p>
          </p:txBody>
        </p:sp>
        <p:pic>
          <p:nvPicPr>
            <p:cNvPr id="22" name="Graphic 21" descr="Bar chart with solid fill">
              <a:extLst>
                <a:ext uri="{FF2B5EF4-FFF2-40B4-BE49-F238E27FC236}">
                  <a16:creationId xmlns:a16="http://schemas.microsoft.com/office/drawing/2014/main" id="{B6227AFB-5F0F-783D-B212-7B19E0FA6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93315" y="4505960"/>
              <a:ext cx="550876" cy="550876"/>
            </a:xfrm>
            <a:prstGeom prst="rect">
              <a:avLst/>
            </a:prstGeom>
          </p:spPr>
        </p:pic>
        <p:pic>
          <p:nvPicPr>
            <p:cNvPr id="24" name="Graphic 23" descr="Gears with solid fill">
              <a:extLst>
                <a:ext uri="{FF2B5EF4-FFF2-40B4-BE49-F238E27FC236}">
                  <a16:creationId xmlns:a16="http://schemas.microsoft.com/office/drawing/2014/main" id="{AE435285-7441-2C80-162E-6C1FF5119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798202" y="2009648"/>
              <a:ext cx="640080" cy="640080"/>
            </a:xfrm>
            <a:prstGeom prst="rect">
              <a:avLst/>
            </a:prstGeom>
          </p:spPr>
        </p:pic>
        <p:pic>
          <p:nvPicPr>
            <p:cNvPr id="26" name="Graphic 25" descr="Users with solid fill">
              <a:extLst>
                <a:ext uri="{FF2B5EF4-FFF2-40B4-BE49-F238E27FC236}">
                  <a16:creationId xmlns:a16="http://schemas.microsoft.com/office/drawing/2014/main" id="{9E18448A-A458-9F5B-C536-3EE3B0799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89411">
              <a:off x="2378131" y="1538551"/>
              <a:ext cx="634822" cy="634822"/>
            </a:xfrm>
            <a:prstGeom prst="rect">
              <a:avLst/>
            </a:prstGeom>
          </p:spPr>
        </p:pic>
        <p:pic>
          <p:nvPicPr>
            <p:cNvPr id="28" name="Graphic 27" descr="Clock with solid fill">
              <a:extLst>
                <a:ext uri="{FF2B5EF4-FFF2-40B4-BE49-F238E27FC236}">
                  <a16:creationId xmlns:a16="http://schemas.microsoft.com/office/drawing/2014/main" id="{96A068E6-CB83-AF76-C7E7-5103EA3D8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774617" y="4505960"/>
              <a:ext cx="616495" cy="616495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170058D-1735-6824-4B9A-8BB904474C47}"/>
              </a:ext>
            </a:extLst>
          </p:cNvPr>
          <p:cNvSpPr txBox="1"/>
          <p:nvPr/>
        </p:nvSpPr>
        <p:spPr>
          <a:xfrm>
            <a:off x="-21769" y="3366947"/>
            <a:ext cx="2475570" cy="53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b="1" dirty="0">
                <a:solidFill>
                  <a:srgbClr val="7030A0"/>
                </a:solidFill>
                <a:latin typeface="Avenir Next" panose="020B0503020202020204" pitchFamily="34" charset="0"/>
              </a:rPr>
              <a:t>GUIDELINES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7A7C4-AB93-1070-08F7-FAB1880ABBF6}"/>
              </a:ext>
            </a:extLst>
          </p:cNvPr>
          <p:cNvSpPr txBox="1"/>
          <p:nvPr/>
        </p:nvSpPr>
        <p:spPr>
          <a:xfrm>
            <a:off x="4208019" y="1690399"/>
            <a:ext cx="769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600" b="1" dirty="0">
                <a:solidFill>
                  <a:srgbClr val="7030A0"/>
                </a:solidFill>
                <a:latin typeface="Avenir Next" panose="020B0503020202020204" pitchFamily="34" charset="0"/>
              </a:rPr>
              <a:t>MINIMAL RELIANCE ON USERS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EC203-5A9F-543A-CCF6-D59F11BD8C36}"/>
              </a:ext>
            </a:extLst>
          </p:cNvPr>
          <p:cNvSpPr txBox="1"/>
          <p:nvPr/>
        </p:nvSpPr>
        <p:spPr>
          <a:xfrm>
            <a:off x="4293806" y="2531374"/>
            <a:ext cx="6965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dirty="0"/>
              <a:t>Minimise the dependency on users for any data collection related tasks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16B9B-28A3-AAEE-56C2-6226CF25D3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2084" y="7743647"/>
            <a:ext cx="3841203" cy="1905318"/>
          </a:xfrm>
          <a:prstGeom prst="roundRect">
            <a:avLst>
              <a:gd name="adj" fmla="val 1385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1FC797-D9A1-9500-C7A5-6570E86E7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5251" y="7827199"/>
            <a:ext cx="2753298" cy="1792573"/>
          </a:xfrm>
          <a:prstGeom prst="roundRect">
            <a:avLst>
              <a:gd name="adj" fmla="val 547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5D4296-1F36-AC4B-5265-F8F1FD3A0F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2352" y="3871673"/>
            <a:ext cx="6128409" cy="3719968"/>
          </a:xfrm>
          <a:prstGeom prst="roundRect">
            <a:avLst>
              <a:gd name="adj" fmla="val 827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6A73A3-C5A2-1D23-796D-CC2CE4D7104F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834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432C2F8-2C45-85F7-08B0-5E0E88441914}"/>
              </a:ext>
            </a:extLst>
          </p:cNvPr>
          <p:cNvGrpSpPr/>
          <p:nvPr/>
        </p:nvGrpSpPr>
        <p:grpSpPr>
          <a:xfrm rot="18708937">
            <a:off x="-1114685" y="987867"/>
            <a:ext cx="5305836" cy="5369561"/>
            <a:chOff x="-1293799" y="1405187"/>
            <a:chExt cx="5305836" cy="536956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B25B6F0-7DCB-19D3-068B-083D0B66D910}"/>
                </a:ext>
              </a:extLst>
            </p:cNvPr>
            <p:cNvSpPr/>
            <p:nvPr/>
          </p:nvSpPr>
          <p:spPr>
            <a:xfrm>
              <a:off x="1077951" y="1405187"/>
              <a:ext cx="2179930" cy="2232359"/>
            </a:xfrm>
            <a:custGeom>
              <a:avLst/>
              <a:gdLst>
                <a:gd name="connsiteX0" fmla="*/ 0 w 2275840"/>
                <a:gd name="connsiteY0" fmla="*/ 0 h 2275840"/>
                <a:gd name="connsiteX1" fmla="*/ 2275840 w 2275840"/>
                <a:gd name="connsiteY1" fmla="*/ 2275840 h 2275840"/>
                <a:gd name="connsiteX2" fmla="*/ 1475874 w 2275840"/>
                <a:gd name="connsiteY2" fmla="*/ 2275840 h 2275840"/>
                <a:gd name="connsiteX3" fmla="*/ 0 w 2275840"/>
                <a:gd name="connsiteY3" fmla="*/ 799966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840" h="2275840">
                  <a:moveTo>
                    <a:pt x="0" y="0"/>
                  </a:moveTo>
                  <a:cubicBezTo>
                    <a:pt x="1256912" y="0"/>
                    <a:pt x="2275840" y="1018928"/>
                    <a:pt x="2275840" y="2275840"/>
                  </a:cubicBezTo>
                  <a:lnTo>
                    <a:pt x="1475874" y="2275840"/>
                  </a:lnTo>
                  <a:cubicBezTo>
                    <a:pt x="1475874" y="1460737"/>
                    <a:pt x="815103" y="799966"/>
                    <a:pt x="0" y="799966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5169" tIns="909371" rIns="611345" bIns="2422263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300" kern="120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21E2C84-A66C-8C65-92B5-D99C9DC5816A}"/>
                </a:ext>
              </a:extLst>
            </p:cNvPr>
            <p:cNvSpPr/>
            <p:nvPr/>
          </p:nvSpPr>
          <p:spPr>
            <a:xfrm>
              <a:off x="1077951" y="3762740"/>
              <a:ext cx="2934086" cy="3012008"/>
            </a:xfrm>
            <a:custGeom>
              <a:avLst/>
              <a:gdLst>
                <a:gd name="connsiteX0" fmla="*/ 1475874 w 2275840"/>
                <a:gd name="connsiteY0" fmla="*/ 0 h 2275840"/>
                <a:gd name="connsiteX1" fmla="*/ 2275840 w 2275840"/>
                <a:gd name="connsiteY1" fmla="*/ 0 h 2275840"/>
                <a:gd name="connsiteX2" fmla="*/ 0 w 2275840"/>
                <a:gd name="connsiteY2" fmla="*/ 2275840 h 2275840"/>
                <a:gd name="connsiteX3" fmla="*/ 0 w 2275840"/>
                <a:gd name="connsiteY3" fmla="*/ 1475874 h 2275840"/>
                <a:gd name="connsiteX4" fmla="*/ 1475874 w 2275840"/>
                <a:gd name="connsiteY4" fmla="*/ 0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840" h="2275840">
                  <a:moveTo>
                    <a:pt x="1475874" y="0"/>
                  </a:moveTo>
                  <a:lnTo>
                    <a:pt x="2275840" y="0"/>
                  </a:lnTo>
                  <a:cubicBezTo>
                    <a:pt x="2275840" y="1256912"/>
                    <a:pt x="1256912" y="2275840"/>
                    <a:pt x="0" y="2275840"/>
                  </a:cubicBezTo>
                  <a:lnTo>
                    <a:pt x="0" y="1475874"/>
                  </a:lnTo>
                  <a:cubicBezTo>
                    <a:pt x="815103" y="1475874"/>
                    <a:pt x="1475874" y="815103"/>
                    <a:pt x="1475874" y="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4430" tIns="2424430" rIns="582084" bIns="907204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300" kern="120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683F1F4-5FB3-DCD7-8FFC-56A9803878AF}"/>
                </a:ext>
              </a:extLst>
            </p:cNvPr>
            <p:cNvSpPr/>
            <p:nvPr/>
          </p:nvSpPr>
          <p:spPr>
            <a:xfrm>
              <a:off x="-1293798" y="3762741"/>
              <a:ext cx="2233688" cy="2194126"/>
            </a:xfrm>
            <a:custGeom>
              <a:avLst/>
              <a:gdLst>
                <a:gd name="connsiteX0" fmla="*/ 0 w 2275840"/>
                <a:gd name="connsiteY0" fmla="*/ 0 h 2275840"/>
                <a:gd name="connsiteX1" fmla="*/ 799966 w 2275840"/>
                <a:gd name="connsiteY1" fmla="*/ 0 h 2275840"/>
                <a:gd name="connsiteX2" fmla="*/ 2275840 w 2275840"/>
                <a:gd name="connsiteY2" fmla="*/ 1475874 h 2275840"/>
                <a:gd name="connsiteX3" fmla="*/ 2275840 w 2275840"/>
                <a:gd name="connsiteY3" fmla="*/ 2275840 h 2275840"/>
                <a:gd name="connsiteX4" fmla="*/ 0 w 2275840"/>
                <a:gd name="connsiteY4" fmla="*/ 0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840" h="2275840">
                  <a:moveTo>
                    <a:pt x="0" y="0"/>
                  </a:moveTo>
                  <a:lnTo>
                    <a:pt x="799966" y="0"/>
                  </a:lnTo>
                  <a:cubicBezTo>
                    <a:pt x="799966" y="815103"/>
                    <a:pt x="1460737" y="1475874"/>
                    <a:pt x="2275840" y="1475874"/>
                  </a:cubicBezTo>
                  <a:lnTo>
                    <a:pt x="2275840" y="2275840"/>
                  </a:lnTo>
                  <a:cubicBezTo>
                    <a:pt x="1018928" y="2275840"/>
                    <a:pt x="0" y="1256912"/>
                    <a:pt x="0" y="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083" tIns="2424430" rIns="2424431" bIns="907204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300" kern="12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3764CBE-2867-30B4-F625-004D8B749E90}"/>
                </a:ext>
              </a:extLst>
            </p:cNvPr>
            <p:cNvSpPr/>
            <p:nvPr/>
          </p:nvSpPr>
          <p:spPr>
            <a:xfrm>
              <a:off x="-1293799" y="1405187"/>
              <a:ext cx="2233688" cy="2232359"/>
            </a:xfrm>
            <a:custGeom>
              <a:avLst/>
              <a:gdLst>
                <a:gd name="connsiteX0" fmla="*/ 2275840 w 2275840"/>
                <a:gd name="connsiteY0" fmla="*/ 0 h 2275840"/>
                <a:gd name="connsiteX1" fmla="*/ 2275840 w 2275840"/>
                <a:gd name="connsiteY1" fmla="*/ 799966 h 2275840"/>
                <a:gd name="connsiteX2" fmla="*/ 799966 w 2275840"/>
                <a:gd name="connsiteY2" fmla="*/ 2275840 h 2275840"/>
                <a:gd name="connsiteX3" fmla="*/ 0 w 2275840"/>
                <a:gd name="connsiteY3" fmla="*/ 2275840 h 2275840"/>
                <a:gd name="connsiteX4" fmla="*/ 2275840 w 2275840"/>
                <a:gd name="connsiteY4" fmla="*/ 0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840" h="2275840">
                  <a:moveTo>
                    <a:pt x="2275840" y="0"/>
                  </a:moveTo>
                  <a:lnTo>
                    <a:pt x="2275840" y="799966"/>
                  </a:lnTo>
                  <a:cubicBezTo>
                    <a:pt x="1460737" y="799966"/>
                    <a:pt x="799966" y="1460737"/>
                    <a:pt x="799966" y="2275840"/>
                  </a:cubicBezTo>
                  <a:lnTo>
                    <a:pt x="0" y="2275840"/>
                  </a:lnTo>
                  <a:cubicBezTo>
                    <a:pt x="0" y="1018928"/>
                    <a:pt x="1018928" y="0"/>
                    <a:pt x="2275840" y="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7323" tIns="922444" rIns="2439671" bIns="243967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/>
            </a:p>
          </p:txBody>
        </p:sp>
        <p:pic>
          <p:nvPicPr>
            <p:cNvPr id="8" name="Graphic 7" descr="Bar chart with solid fill">
              <a:extLst>
                <a:ext uri="{FF2B5EF4-FFF2-40B4-BE49-F238E27FC236}">
                  <a16:creationId xmlns:a16="http://schemas.microsoft.com/office/drawing/2014/main" id="{A36578F9-FC4F-3F94-1802-417F2EBA7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31933">
              <a:off x="2656827" y="5207599"/>
              <a:ext cx="550876" cy="550876"/>
            </a:xfrm>
            <a:prstGeom prst="rect">
              <a:avLst/>
            </a:prstGeom>
          </p:spPr>
        </p:pic>
        <p:pic>
          <p:nvPicPr>
            <p:cNvPr id="9" name="Graphic 8" descr="Gears with solid fill">
              <a:extLst>
                <a:ext uri="{FF2B5EF4-FFF2-40B4-BE49-F238E27FC236}">
                  <a16:creationId xmlns:a16="http://schemas.microsoft.com/office/drawing/2014/main" id="{F1173DCE-675E-D2A4-6FCE-CE9C60105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798201" y="2165766"/>
              <a:ext cx="640080" cy="640080"/>
            </a:xfrm>
            <a:prstGeom prst="rect">
              <a:avLst/>
            </a:prstGeom>
          </p:spPr>
        </p:pic>
        <p:pic>
          <p:nvPicPr>
            <p:cNvPr id="10" name="Graphic 9" descr="Users with solid fill">
              <a:extLst>
                <a:ext uri="{FF2B5EF4-FFF2-40B4-BE49-F238E27FC236}">
                  <a16:creationId xmlns:a16="http://schemas.microsoft.com/office/drawing/2014/main" id="{C779E502-A183-A802-C4D5-2928995B2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28091" y="2064165"/>
              <a:ext cx="634822" cy="634822"/>
            </a:xfrm>
            <a:prstGeom prst="rect">
              <a:avLst/>
            </a:prstGeom>
          </p:spPr>
        </p:pic>
        <p:pic>
          <p:nvPicPr>
            <p:cNvPr id="11" name="Graphic 10" descr="Clock with solid fill">
              <a:extLst>
                <a:ext uri="{FF2B5EF4-FFF2-40B4-BE49-F238E27FC236}">
                  <a16:creationId xmlns:a16="http://schemas.microsoft.com/office/drawing/2014/main" id="{CE762446-1948-7E51-8B0C-FCD1889E4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774616" y="4662077"/>
              <a:ext cx="616495" cy="61649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684E79B-A1FA-5FE6-68B9-1EC1E22F7A49}"/>
              </a:ext>
            </a:extLst>
          </p:cNvPr>
          <p:cNvSpPr txBox="1"/>
          <p:nvPr/>
        </p:nvSpPr>
        <p:spPr>
          <a:xfrm>
            <a:off x="-21768" y="3523064"/>
            <a:ext cx="2475570" cy="53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b="1" dirty="0">
                <a:solidFill>
                  <a:srgbClr val="7030A0"/>
                </a:solidFill>
                <a:latin typeface="Avenir Next" panose="020B0503020202020204" pitchFamily="34" charset="0"/>
              </a:rPr>
              <a:t>GUIDELINES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D834AB-9D57-1FF2-FB27-72BA798FFDE6}"/>
              </a:ext>
            </a:extLst>
          </p:cNvPr>
          <p:cNvSpPr txBox="1"/>
          <p:nvPr/>
        </p:nvSpPr>
        <p:spPr>
          <a:xfrm>
            <a:off x="4208019" y="1690399"/>
            <a:ext cx="769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600" b="1" dirty="0">
                <a:solidFill>
                  <a:srgbClr val="7030A0"/>
                </a:solidFill>
                <a:latin typeface="Avenir Next" panose="020B0503020202020204" pitchFamily="34" charset="0"/>
              </a:rPr>
              <a:t>Abstract Visualization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D22AF-92FE-7CE1-5A4E-3FF23FC2FDB1}"/>
              </a:ext>
            </a:extLst>
          </p:cNvPr>
          <p:cNvSpPr txBox="1"/>
          <p:nvPr/>
        </p:nvSpPr>
        <p:spPr>
          <a:xfrm>
            <a:off x="4293806" y="2531374"/>
            <a:ext cx="6965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dirty="0"/>
              <a:t>Replace numerical values with abstract representation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05535E-0D5B-86BC-89A6-AA43F4DC42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2061" y="3796115"/>
            <a:ext cx="3841203" cy="1905318"/>
          </a:xfrm>
          <a:prstGeom prst="roundRect">
            <a:avLst>
              <a:gd name="adj" fmla="val 1385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4518AB-15BB-2E38-71F4-CAFEAA0C74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25228" y="3879667"/>
            <a:ext cx="2753298" cy="1792573"/>
          </a:xfrm>
          <a:prstGeom prst="roundRect">
            <a:avLst>
              <a:gd name="adj" fmla="val 547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41ADBD-178A-718A-9CBE-425E1E43B6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2964" y="7761668"/>
            <a:ext cx="5427185" cy="3154551"/>
          </a:xfrm>
          <a:prstGeom prst="roundRect">
            <a:avLst>
              <a:gd name="adj" fmla="val 1030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5145E2-CEBC-A6C9-A00F-8BAD9E2A65B7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0980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432C2F8-2C45-85F7-08B0-5E0E88441914}"/>
              </a:ext>
            </a:extLst>
          </p:cNvPr>
          <p:cNvGrpSpPr/>
          <p:nvPr/>
        </p:nvGrpSpPr>
        <p:grpSpPr>
          <a:xfrm rot="13340961">
            <a:off x="-1168531" y="1081802"/>
            <a:ext cx="5322793" cy="5222292"/>
            <a:chOff x="-2064912" y="1405186"/>
            <a:chExt cx="5322793" cy="522229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B25B6F0-7DCB-19D3-068B-083D0B66D910}"/>
                </a:ext>
              </a:extLst>
            </p:cNvPr>
            <p:cNvSpPr/>
            <p:nvPr/>
          </p:nvSpPr>
          <p:spPr>
            <a:xfrm>
              <a:off x="1077951" y="1405186"/>
              <a:ext cx="2179930" cy="2232359"/>
            </a:xfrm>
            <a:custGeom>
              <a:avLst/>
              <a:gdLst>
                <a:gd name="connsiteX0" fmla="*/ 0 w 2275840"/>
                <a:gd name="connsiteY0" fmla="*/ 0 h 2275840"/>
                <a:gd name="connsiteX1" fmla="*/ 2275840 w 2275840"/>
                <a:gd name="connsiteY1" fmla="*/ 2275840 h 2275840"/>
                <a:gd name="connsiteX2" fmla="*/ 1475874 w 2275840"/>
                <a:gd name="connsiteY2" fmla="*/ 2275840 h 2275840"/>
                <a:gd name="connsiteX3" fmla="*/ 0 w 2275840"/>
                <a:gd name="connsiteY3" fmla="*/ 799966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840" h="2275840">
                  <a:moveTo>
                    <a:pt x="0" y="0"/>
                  </a:moveTo>
                  <a:cubicBezTo>
                    <a:pt x="1256912" y="0"/>
                    <a:pt x="2275840" y="1018928"/>
                    <a:pt x="2275840" y="2275840"/>
                  </a:cubicBezTo>
                  <a:lnTo>
                    <a:pt x="1475874" y="2275840"/>
                  </a:lnTo>
                  <a:cubicBezTo>
                    <a:pt x="1475874" y="1460737"/>
                    <a:pt x="815103" y="799966"/>
                    <a:pt x="0" y="799966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5169" tIns="909371" rIns="611345" bIns="2422263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300" kern="120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21E2C84-A66C-8C65-92B5-D99C9DC5816A}"/>
                </a:ext>
              </a:extLst>
            </p:cNvPr>
            <p:cNvSpPr/>
            <p:nvPr/>
          </p:nvSpPr>
          <p:spPr>
            <a:xfrm>
              <a:off x="1077951" y="3762739"/>
              <a:ext cx="2179930" cy="2194126"/>
            </a:xfrm>
            <a:custGeom>
              <a:avLst/>
              <a:gdLst>
                <a:gd name="connsiteX0" fmla="*/ 1475874 w 2275840"/>
                <a:gd name="connsiteY0" fmla="*/ 0 h 2275840"/>
                <a:gd name="connsiteX1" fmla="*/ 2275840 w 2275840"/>
                <a:gd name="connsiteY1" fmla="*/ 0 h 2275840"/>
                <a:gd name="connsiteX2" fmla="*/ 0 w 2275840"/>
                <a:gd name="connsiteY2" fmla="*/ 2275840 h 2275840"/>
                <a:gd name="connsiteX3" fmla="*/ 0 w 2275840"/>
                <a:gd name="connsiteY3" fmla="*/ 1475874 h 2275840"/>
                <a:gd name="connsiteX4" fmla="*/ 1475874 w 2275840"/>
                <a:gd name="connsiteY4" fmla="*/ 0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840" h="2275840">
                  <a:moveTo>
                    <a:pt x="1475874" y="0"/>
                  </a:moveTo>
                  <a:lnTo>
                    <a:pt x="2275840" y="0"/>
                  </a:lnTo>
                  <a:cubicBezTo>
                    <a:pt x="2275840" y="1256912"/>
                    <a:pt x="1256912" y="2275840"/>
                    <a:pt x="0" y="2275840"/>
                  </a:cubicBezTo>
                  <a:lnTo>
                    <a:pt x="0" y="1475874"/>
                  </a:lnTo>
                  <a:cubicBezTo>
                    <a:pt x="815103" y="1475874"/>
                    <a:pt x="1475874" y="815103"/>
                    <a:pt x="1475874" y="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4430" tIns="2424430" rIns="582084" bIns="907204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300" kern="120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683F1F4-5FB3-DCD7-8FFC-56A9803878AF}"/>
                </a:ext>
              </a:extLst>
            </p:cNvPr>
            <p:cNvSpPr/>
            <p:nvPr/>
          </p:nvSpPr>
          <p:spPr>
            <a:xfrm>
              <a:off x="-2064912" y="3762741"/>
              <a:ext cx="3004802" cy="2864737"/>
            </a:xfrm>
            <a:custGeom>
              <a:avLst/>
              <a:gdLst>
                <a:gd name="connsiteX0" fmla="*/ 0 w 2275840"/>
                <a:gd name="connsiteY0" fmla="*/ 0 h 2275840"/>
                <a:gd name="connsiteX1" fmla="*/ 799966 w 2275840"/>
                <a:gd name="connsiteY1" fmla="*/ 0 h 2275840"/>
                <a:gd name="connsiteX2" fmla="*/ 2275840 w 2275840"/>
                <a:gd name="connsiteY2" fmla="*/ 1475874 h 2275840"/>
                <a:gd name="connsiteX3" fmla="*/ 2275840 w 2275840"/>
                <a:gd name="connsiteY3" fmla="*/ 2275840 h 2275840"/>
                <a:gd name="connsiteX4" fmla="*/ 0 w 2275840"/>
                <a:gd name="connsiteY4" fmla="*/ 0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840" h="2275840">
                  <a:moveTo>
                    <a:pt x="0" y="0"/>
                  </a:moveTo>
                  <a:lnTo>
                    <a:pt x="799966" y="0"/>
                  </a:lnTo>
                  <a:cubicBezTo>
                    <a:pt x="799966" y="815103"/>
                    <a:pt x="1460737" y="1475874"/>
                    <a:pt x="2275840" y="1475874"/>
                  </a:cubicBezTo>
                  <a:lnTo>
                    <a:pt x="2275840" y="2275840"/>
                  </a:lnTo>
                  <a:cubicBezTo>
                    <a:pt x="1018928" y="2275840"/>
                    <a:pt x="0" y="1256912"/>
                    <a:pt x="0" y="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083" tIns="2424430" rIns="2424431" bIns="907204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300" kern="120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3764CBE-2867-30B4-F625-004D8B749E90}"/>
                </a:ext>
              </a:extLst>
            </p:cNvPr>
            <p:cNvSpPr/>
            <p:nvPr/>
          </p:nvSpPr>
          <p:spPr>
            <a:xfrm>
              <a:off x="-1293799" y="1405186"/>
              <a:ext cx="2233688" cy="2232359"/>
            </a:xfrm>
            <a:custGeom>
              <a:avLst/>
              <a:gdLst>
                <a:gd name="connsiteX0" fmla="*/ 2275840 w 2275840"/>
                <a:gd name="connsiteY0" fmla="*/ 0 h 2275840"/>
                <a:gd name="connsiteX1" fmla="*/ 2275840 w 2275840"/>
                <a:gd name="connsiteY1" fmla="*/ 799966 h 2275840"/>
                <a:gd name="connsiteX2" fmla="*/ 799966 w 2275840"/>
                <a:gd name="connsiteY2" fmla="*/ 2275840 h 2275840"/>
                <a:gd name="connsiteX3" fmla="*/ 0 w 2275840"/>
                <a:gd name="connsiteY3" fmla="*/ 2275840 h 2275840"/>
                <a:gd name="connsiteX4" fmla="*/ 2275840 w 2275840"/>
                <a:gd name="connsiteY4" fmla="*/ 0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840" h="2275840">
                  <a:moveTo>
                    <a:pt x="2275840" y="0"/>
                  </a:moveTo>
                  <a:lnTo>
                    <a:pt x="2275840" y="799966"/>
                  </a:lnTo>
                  <a:cubicBezTo>
                    <a:pt x="1460737" y="799966"/>
                    <a:pt x="799966" y="1460737"/>
                    <a:pt x="799966" y="2275840"/>
                  </a:cubicBezTo>
                  <a:lnTo>
                    <a:pt x="0" y="2275840"/>
                  </a:lnTo>
                  <a:cubicBezTo>
                    <a:pt x="0" y="1018928"/>
                    <a:pt x="1018928" y="0"/>
                    <a:pt x="2275840" y="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7323" tIns="922444" rIns="2439671" bIns="243967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/>
            </a:p>
          </p:txBody>
        </p:sp>
        <p:pic>
          <p:nvPicPr>
            <p:cNvPr id="8" name="Graphic 7" descr="Bar chart with solid fill">
              <a:extLst>
                <a:ext uri="{FF2B5EF4-FFF2-40B4-BE49-F238E27FC236}">
                  <a16:creationId xmlns:a16="http://schemas.microsoft.com/office/drawing/2014/main" id="{A36578F9-FC4F-3F94-1802-417F2EBA7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31933">
              <a:off x="2193316" y="4662077"/>
              <a:ext cx="550876" cy="550876"/>
            </a:xfrm>
            <a:prstGeom prst="rect">
              <a:avLst/>
            </a:prstGeom>
          </p:spPr>
        </p:pic>
        <p:pic>
          <p:nvPicPr>
            <p:cNvPr id="9" name="Graphic 8" descr="Gears with solid fill">
              <a:extLst>
                <a:ext uri="{FF2B5EF4-FFF2-40B4-BE49-F238E27FC236}">
                  <a16:creationId xmlns:a16="http://schemas.microsoft.com/office/drawing/2014/main" id="{F1173DCE-675E-D2A4-6FCE-CE9C60105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798201" y="2165765"/>
              <a:ext cx="640080" cy="640080"/>
            </a:xfrm>
            <a:prstGeom prst="rect">
              <a:avLst/>
            </a:prstGeom>
          </p:spPr>
        </p:pic>
        <p:pic>
          <p:nvPicPr>
            <p:cNvPr id="10" name="Graphic 9" descr="Users with solid fill">
              <a:extLst>
                <a:ext uri="{FF2B5EF4-FFF2-40B4-BE49-F238E27FC236}">
                  <a16:creationId xmlns:a16="http://schemas.microsoft.com/office/drawing/2014/main" id="{C779E502-A183-A802-C4D5-2928995B2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28090" y="2064165"/>
              <a:ext cx="634822" cy="634822"/>
            </a:xfrm>
            <a:prstGeom prst="rect">
              <a:avLst/>
            </a:prstGeom>
          </p:spPr>
        </p:pic>
        <p:pic>
          <p:nvPicPr>
            <p:cNvPr id="11" name="Graphic 10" descr="Clock with solid fill">
              <a:extLst>
                <a:ext uri="{FF2B5EF4-FFF2-40B4-BE49-F238E27FC236}">
                  <a16:creationId xmlns:a16="http://schemas.microsoft.com/office/drawing/2014/main" id="{CE762446-1948-7E51-8B0C-FCD1889E4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188227" y="5148992"/>
              <a:ext cx="616495" cy="61649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684E79B-A1FA-5FE6-68B9-1EC1E22F7A49}"/>
              </a:ext>
            </a:extLst>
          </p:cNvPr>
          <p:cNvSpPr txBox="1"/>
          <p:nvPr/>
        </p:nvSpPr>
        <p:spPr>
          <a:xfrm>
            <a:off x="-21768" y="3523064"/>
            <a:ext cx="2475570" cy="53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b="1" dirty="0">
                <a:solidFill>
                  <a:srgbClr val="7030A0"/>
                </a:solidFill>
                <a:latin typeface="Avenir Next" panose="020B0503020202020204" pitchFamily="34" charset="0"/>
              </a:rPr>
              <a:t>GUIDELINES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D834AB-9D57-1FF2-FB27-72BA798FFDE6}"/>
              </a:ext>
            </a:extLst>
          </p:cNvPr>
          <p:cNvSpPr txBox="1"/>
          <p:nvPr/>
        </p:nvSpPr>
        <p:spPr>
          <a:xfrm>
            <a:off x="4208019" y="1690399"/>
            <a:ext cx="769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600" b="1" dirty="0">
                <a:solidFill>
                  <a:srgbClr val="7030A0"/>
                </a:solidFill>
                <a:latin typeface="Avenir Next" panose="020B0503020202020204" pitchFamily="34" charset="0"/>
              </a:rPr>
              <a:t>Real-time feature computation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D22AF-92FE-7CE1-5A4E-3FF23FC2FDB1}"/>
              </a:ext>
            </a:extLst>
          </p:cNvPr>
          <p:cNvSpPr txBox="1"/>
          <p:nvPr/>
        </p:nvSpPr>
        <p:spPr>
          <a:xfrm>
            <a:off x="4293806" y="2531374"/>
            <a:ext cx="69655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dirty="0"/>
              <a:t>Extract features in real-time to avoid recording of multimodal data (ethical and privacy concerns)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E83815-3D9F-8127-9DDA-B023B97970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2323" y="8230231"/>
            <a:ext cx="3103375" cy="2280825"/>
          </a:xfrm>
          <a:prstGeom prst="roundRect">
            <a:avLst>
              <a:gd name="adj" fmla="val 391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40DAC6-99B0-A4FA-44B7-AE07CE77D1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8771" y="4237883"/>
            <a:ext cx="5427185" cy="3154551"/>
          </a:xfrm>
          <a:prstGeom prst="roundRect">
            <a:avLst>
              <a:gd name="adj" fmla="val 1030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DE1CB1-6F86-F187-E45A-072A8EFCC0DC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2916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432C2F8-2C45-85F7-08B0-5E0E88441914}"/>
              </a:ext>
            </a:extLst>
          </p:cNvPr>
          <p:cNvGrpSpPr/>
          <p:nvPr/>
        </p:nvGrpSpPr>
        <p:grpSpPr>
          <a:xfrm rot="8064216">
            <a:off x="-1152020" y="1008607"/>
            <a:ext cx="5353409" cy="5285567"/>
            <a:chOff x="-2095528" y="671299"/>
            <a:chExt cx="5353409" cy="528556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B25B6F0-7DCB-19D3-068B-083D0B66D910}"/>
                </a:ext>
              </a:extLst>
            </p:cNvPr>
            <p:cNvSpPr/>
            <p:nvPr/>
          </p:nvSpPr>
          <p:spPr>
            <a:xfrm>
              <a:off x="1077951" y="1405186"/>
              <a:ext cx="2179930" cy="2232359"/>
            </a:xfrm>
            <a:custGeom>
              <a:avLst/>
              <a:gdLst>
                <a:gd name="connsiteX0" fmla="*/ 0 w 2275840"/>
                <a:gd name="connsiteY0" fmla="*/ 0 h 2275840"/>
                <a:gd name="connsiteX1" fmla="*/ 2275840 w 2275840"/>
                <a:gd name="connsiteY1" fmla="*/ 2275840 h 2275840"/>
                <a:gd name="connsiteX2" fmla="*/ 1475874 w 2275840"/>
                <a:gd name="connsiteY2" fmla="*/ 2275840 h 2275840"/>
                <a:gd name="connsiteX3" fmla="*/ 0 w 2275840"/>
                <a:gd name="connsiteY3" fmla="*/ 799966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840" h="2275840">
                  <a:moveTo>
                    <a:pt x="0" y="0"/>
                  </a:moveTo>
                  <a:cubicBezTo>
                    <a:pt x="1256912" y="0"/>
                    <a:pt x="2275840" y="1018928"/>
                    <a:pt x="2275840" y="2275840"/>
                  </a:cubicBezTo>
                  <a:lnTo>
                    <a:pt x="1475874" y="2275840"/>
                  </a:lnTo>
                  <a:cubicBezTo>
                    <a:pt x="1475874" y="1460737"/>
                    <a:pt x="815103" y="799966"/>
                    <a:pt x="0" y="799966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5169" tIns="909371" rIns="611345" bIns="2422263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300" kern="120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21E2C84-A66C-8C65-92B5-D99C9DC5816A}"/>
                </a:ext>
              </a:extLst>
            </p:cNvPr>
            <p:cNvSpPr/>
            <p:nvPr/>
          </p:nvSpPr>
          <p:spPr>
            <a:xfrm>
              <a:off x="1077951" y="3762739"/>
              <a:ext cx="2179930" cy="2194126"/>
            </a:xfrm>
            <a:custGeom>
              <a:avLst/>
              <a:gdLst>
                <a:gd name="connsiteX0" fmla="*/ 1475874 w 2275840"/>
                <a:gd name="connsiteY0" fmla="*/ 0 h 2275840"/>
                <a:gd name="connsiteX1" fmla="*/ 2275840 w 2275840"/>
                <a:gd name="connsiteY1" fmla="*/ 0 h 2275840"/>
                <a:gd name="connsiteX2" fmla="*/ 0 w 2275840"/>
                <a:gd name="connsiteY2" fmla="*/ 2275840 h 2275840"/>
                <a:gd name="connsiteX3" fmla="*/ 0 w 2275840"/>
                <a:gd name="connsiteY3" fmla="*/ 1475874 h 2275840"/>
                <a:gd name="connsiteX4" fmla="*/ 1475874 w 2275840"/>
                <a:gd name="connsiteY4" fmla="*/ 0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840" h="2275840">
                  <a:moveTo>
                    <a:pt x="1475874" y="0"/>
                  </a:moveTo>
                  <a:lnTo>
                    <a:pt x="2275840" y="0"/>
                  </a:lnTo>
                  <a:cubicBezTo>
                    <a:pt x="2275840" y="1256912"/>
                    <a:pt x="1256912" y="2275840"/>
                    <a:pt x="0" y="2275840"/>
                  </a:cubicBezTo>
                  <a:lnTo>
                    <a:pt x="0" y="1475874"/>
                  </a:lnTo>
                  <a:cubicBezTo>
                    <a:pt x="815103" y="1475874"/>
                    <a:pt x="1475874" y="815103"/>
                    <a:pt x="1475874" y="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4430" tIns="2424430" rIns="582084" bIns="907204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300" kern="120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683F1F4-5FB3-DCD7-8FFC-56A9803878AF}"/>
                </a:ext>
              </a:extLst>
            </p:cNvPr>
            <p:cNvSpPr/>
            <p:nvPr/>
          </p:nvSpPr>
          <p:spPr>
            <a:xfrm>
              <a:off x="-1293799" y="3762740"/>
              <a:ext cx="2233688" cy="2194126"/>
            </a:xfrm>
            <a:custGeom>
              <a:avLst/>
              <a:gdLst>
                <a:gd name="connsiteX0" fmla="*/ 0 w 2275840"/>
                <a:gd name="connsiteY0" fmla="*/ 0 h 2275840"/>
                <a:gd name="connsiteX1" fmla="*/ 799966 w 2275840"/>
                <a:gd name="connsiteY1" fmla="*/ 0 h 2275840"/>
                <a:gd name="connsiteX2" fmla="*/ 2275840 w 2275840"/>
                <a:gd name="connsiteY2" fmla="*/ 1475874 h 2275840"/>
                <a:gd name="connsiteX3" fmla="*/ 2275840 w 2275840"/>
                <a:gd name="connsiteY3" fmla="*/ 2275840 h 2275840"/>
                <a:gd name="connsiteX4" fmla="*/ 0 w 2275840"/>
                <a:gd name="connsiteY4" fmla="*/ 0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840" h="2275840">
                  <a:moveTo>
                    <a:pt x="0" y="0"/>
                  </a:moveTo>
                  <a:lnTo>
                    <a:pt x="799966" y="0"/>
                  </a:lnTo>
                  <a:cubicBezTo>
                    <a:pt x="799966" y="815103"/>
                    <a:pt x="1460737" y="1475874"/>
                    <a:pt x="2275840" y="1475874"/>
                  </a:cubicBezTo>
                  <a:lnTo>
                    <a:pt x="2275840" y="2275840"/>
                  </a:lnTo>
                  <a:cubicBezTo>
                    <a:pt x="1018928" y="2275840"/>
                    <a:pt x="0" y="1256912"/>
                    <a:pt x="0" y="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083" tIns="2424430" rIns="2424431" bIns="907204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5300" kern="12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3764CBE-2867-30B4-F625-004D8B749E90}"/>
                </a:ext>
              </a:extLst>
            </p:cNvPr>
            <p:cNvSpPr/>
            <p:nvPr/>
          </p:nvSpPr>
          <p:spPr>
            <a:xfrm>
              <a:off x="-2095528" y="671299"/>
              <a:ext cx="3035417" cy="2966248"/>
            </a:xfrm>
            <a:custGeom>
              <a:avLst/>
              <a:gdLst>
                <a:gd name="connsiteX0" fmla="*/ 2275840 w 2275840"/>
                <a:gd name="connsiteY0" fmla="*/ 0 h 2275840"/>
                <a:gd name="connsiteX1" fmla="*/ 2275840 w 2275840"/>
                <a:gd name="connsiteY1" fmla="*/ 799966 h 2275840"/>
                <a:gd name="connsiteX2" fmla="*/ 799966 w 2275840"/>
                <a:gd name="connsiteY2" fmla="*/ 2275840 h 2275840"/>
                <a:gd name="connsiteX3" fmla="*/ 0 w 2275840"/>
                <a:gd name="connsiteY3" fmla="*/ 2275840 h 2275840"/>
                <a:gd name="connsiteX4" fmla="*/ 2275840 w 2275840"/>
                <a:gd name="connsiteY4" fmla="*/ 0 h 227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840" h="2275840">
                  <a:moveTo>
                    <a:pt x="2275840" y="0"/>
                  </a:moveTo>
                  <a:lnTo>
                    <a:pt x="2275840" y="799966"/>
                  </a:lnTo>
                  <a:cubicBezTo>
                    <a:pt x="1460737" y="799966"/>
                    <a:pt x="799966" y="1460737"/>
                    <a:pt x="799966" y="2275840"/>
                  </a:cubicBezTo>
                  <a:lnTo>
                    <a:pt x="0" y="2275840"/>
                  </a:lnTo>
                  <a:cubicBezTo>
                    <a:pt x="0" y="1018928"/>
                    <a:pt x="1018928" y="0"/>
                    <a:pt x="2275840" y="0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7323" tIns="922444" rIns="2439671" bIns="243967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/>
            </a:p>
          </p:txBody>
        </p:sp>
        <p:pic>
          <p:nvPicPr>
            <p:cNvPr id="8" name="Graphic 7" descr="Bar chart with solid fill">
              <a:extLst>
                <a:ext uri="{FF2B5EF4-FFF2-40B4-BE49-F238E27FC236}">
                  <a16:creationId xmlns:a16="http://schemas.microsoft.com/office/drawing/2014/main" id="{A36578F9-FC4F-3F94-1802-417F2EBA7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31933">
              <a:off x="2193316" y="4662077"/>
              <a:ext cx="550876" cy="550876"/>
            </a:xfrm>
            <a:prstGeom prst="rect">
              <a:avLst/>
            </a:prstGeom>
          </p:spPr>
        </p:pic>
        <p:pic>
          <p:nvPicPr>
            <p:cNvPr id="9" name="Graphic 8" descr="Gears with solid fill">
              <a:extLst>
                <a:ext uri="{FF2B5EF4-FFF2-40B4-BE49-F238E27FC236}">
                  <a16:creationId xmlns:a16="http://schemas.microsoft.com/office/drawing/2014/main" id="{F1173DCE-675E-D2A4-6FCE-CE9C60105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294357" y="1589224"/>
              <a:ext cx="640080" cy="640080"/>
            </a:xfrm>
            <a:prstGeom prst="rect">
              <a:avLst/>
            </a:prstGeom>
          </p:spPr>
        </p:pic>
        <p:pic>
          <p:nvPicPr>
            <p:cNvPr id="10" name="Graphic 9" descr="Users with solid fill">
              <a:extLst>
                <a:ext uri="{FF2B5EF4-FFF2-40B4-BE49-F238E27FC236}">
                  <a16:creationId xmlns:a16="http://schemas.microsoft.com/office/drawing/2014/main" id="{C779E502-A183-A802-C4D5-2928995B2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28090" y="2064165"/>
              <a:ext cx="634822" cy="634822"/>
            </a:xfrm>
            <a:prstGeom prst="rect">
              <a:avLst/>
            </a:prstGeom>
          </p:spPr>
        </p:pic>
        <p:pic>
          <p:nvPicPr>
            <p:cNvPr id="11" name="Graphic 10" descr="Clock with solid fill">
              <a:extLst>
                <a:ext uri="{FF2B5EF4-FFF2-40B4-BE49-F238E27FC236}">
                  <a16:creationId xmlns:a16="http://schemas.microsoft.com/office/drawing/2014/main" id="{CE762446-1948-7E51-8B0C-FCD1889E4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774616" y="4662077"/>
              <a:ext cx="616495" cy="61649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684E79B-A1FA-5FE6-68B9-1EC1E22F7A49}"/>
              </a:ext>
            </a:extLst>
          </p:cNvPr>
          <p:cNvSpPr txBox="1"/>
          <p:nvPr/>
        </p:nvSpPr>
        <p:spPr>
          <a:xfrm>
            <a:off x="-21768" y="3523064"/>
            <a:ext cx="2475570" cy="53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b="1" dirty="0">
                <a:solidFill>
                  <a:srgbClr val="7030A0"/>
                </a:solidFill>
                <a:latin typeface="Avenir Next" panose="020B0503020202020204" pitchFamily="34" charset="0"/>
              </a:rPr>
              <a:t>GUIDELINES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D834AB-9D57-1FF2-FB27-72BA798FFDE6}"/>
              </a:ext>
            </a:extLst>
          </p:cNvPr>
          <p:cNvSpPr txBox="1"/>
          <p:nvPr/>
        </p:nvSpPr>
        <p:spPr>
          <a:xfrm>
            <a:off x="4208018" y="1690399"/>
            <a:ext cx="6941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600" b="1" dirty="0">
                <a:solidFill>
                  <a:srgbClr val="7030A0"/>
                </a:solidFill>
                <a:latin typeface="Avenir Next" panose="020B0503020202020204" pitchFamily="34" charset="0"/>
              </a:rPr>
              <a:t>Automation of technical configuration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72013-28CF-6856-F993-C485DE01E6E9}"/>
              </a:ext>
            </a:extLst>
          </p:cNvPr>
          <p:cNvSpPr txBox="1"/>
          <p:nvPr/>
        </p:nvSpPr>
        <p:spPr>
          <a:xfrm>
            <a:off x="4208018" y="3010952"/>
            <a:ext cx="6965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800" dirty="0"/>
              <a:t>Allow an easy-to-user interface to customize the data collection process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34BE35-F92F-69E1-1A8C-9C84C76AA2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9298" y="4371910"/>
            <a:ext cx="3103375" cy="2280825"/>
          </a:xfrm>
          <a:prstGeom prst="roundRect">
            <a:avLst>
              <a:gd name="adj" fmla="val 391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E20E24-E362-837B-DA8F-6DA63EA8EF7C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66200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DA6D8AE-9068-6F0E-65C4-DF14C83FB064}"/>
              </a:ext>
            </a:extLst>
          </p:cNvPr>
          <p:cNvGrpSpPr/>
          <p:nvPr/>
        </p:nvGrpSpPr>
        <p:grpSpPr>
          <a:xfrm>
            <a:off x="2650435" y="4791975"/>
            <a:ext cx="6150403" cy="1231762"/>
            <a:chOff x="2650435" y="4791975"/>
            <a:chExt cx="6150403" cy="123176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1812613-21F1-C918-F704-F593520C3753}"/>
                </a:ext>
              </a:extLst>
            </p:cNvPr>
            <p:cNvGrpSpPr/>
            <p:nvPr/>
          </p:nvGrpSpPr>
          <p:grpSpPr>
            <a:xfrm>
              <a:off x="2650435" y="5274364"/>
              <a:ext cx="6150403" cy="108489"/>
              <a:chOff x="641684" y="2983832"/>
              <a:chExt cx="7950607" cy="67143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65A730-4CE6-F346-4FC0-807DC9687DCD}"/>
                  </a:ext>
                </a:extLst>
              </p:cNvPr>
              <p:cNvSpPr/>
              <p:nvPr/>
            </p:nvSpPr>
            <p:spPr>
              <a:xfrm>
                <a:off x="753979" y="2983832"/>
                <a:ext cx="3673642" cy="304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sz="110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F9F514A-552C-2D3A-C47D-7F350011D982}"/>
                  </a:ext>
                </a:extLst>
              </p:cNvPr>
              <p:cNvSpPr/>
              <p:nvPr/>
            </p:nvSpPr>
            <p:spPr>
              <a:xfrm>
                <a:off x="4427621" y="2983832"/>
                <a:ext cx="3673642" cy="3048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sz="110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1F681E-4E86-504E-380A-FD93C99F031D}"/>
                  </a:ext>
                </a:extLst>
              </p:cNvPr>
              <p:cNvSpPr/>
              <p:nvPr/>
            </p:nvSpPr>
            <p:spPr>
              <a:xfrm>
                <a:off x="4427621" y="2983832"/>
                <a:ext cx="1668379" cy="3048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E" sz="11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F1EFD5-97B4-E691-5182-68F221807437}"/>
                  </a:ext>
                </a:extLst>
              </p:cNvPr>
              <p:cNvSpPr txBox="1"/>
              <p:nvPr/>
            </p:nvSpPr>
            <p:spPr>
              <a:xfrm>
                <a:off x="641684" y="3384703"/>
                <a:ext cx="68981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EE" sz="1100" dirty="0"/>
                  <a:t>0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66A03-2061-FD10-FDAC-689834C6B652}"/>
                  </a:ext>
                </a:extLst>
              </p:cNvPr>
              <p:cNvSpPr txBox="1"/>
              <p:nvPr/>
            </p:nvSpPr>
            <p:spPr>
              <a:xfrm>
                <a:off x="7902480" y="3393657"/>
                <a:ext cx="68981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EE" sz="1100" dirty="0"/>
                  <a:t>100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0263D-6F1E-3746-8DA4-F82F8F9C8CFE}"/>
                  </a:ext>
                </a:extLst>
              </p:cNvPr>
              <p:cNvSpPr txBox="1"/>
              <p:nvPr/>
            </p:nvSpPr>
            <p:spPr>
              <a:xfrm>
                <a:off x="5919536" y="3341133"/>
                <a:ext cx="68981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EE" sz="1100" dirty="0"/>
                  <a:t>70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9D5818-3EB9-3349-A610-FDF30BE0614E}"/>
                  </a:ext>
                </a:extLst>
              </p:cNvPr>
              <p:cNvSpPr txBox="1"/>
              <p:nvPr/>
            </p:nvSpPr>
            <p:spPr>
              <a:xfrm>
                <a:off x="4215062" y="3384703"/>
                <a:ext cx="68981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EE" sz="1100" dirty="0"/>
                  <a:t>50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5E9BBA8-79E4-599E-20AB-9A38E0DC217D}"/>
                </a:ext>
              </a:extLst>
            </p:cNvPr>
            <p:cNvSpPr txBox="1"/>
            <p:nvPr/>
          </p:nvSpPr>
          <p:spPr>
            <a:xfrm>
              <a:off x="3435430" y="4854054"/>
              <a:ext cx="1445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EE" dirty="0">
                  <a:latin typeface="+mj-lt"/>
                </a:rPr>
                <a:t>unacceptable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75AD50-5C93-6808-2D9C-CC7E7A917F3D}"/>
                </a:ext>
              </a:extLst>
            </p:cNvPr>
            <p:cNvSpPr txBox="1"/>
            <p:nvPr/>
          </p:nvSpPr>
          <p:spPr>
            <a:xfrm>
              <a:off x="7065284" y="4791975"/>
              <a:ext cx="1201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EE" dirty="0">
                  <a:latin typeface="+mj-lt"/>
                </a:rPr>
                <a:t>acceptable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F85851-5564-5087-AEB1-88C64E467F4E}"/>
                </a:ext>
              </a:extLst>
            </p:cNvPr>
            <p:cNvSpPr txBox="1"/>
            <p:nvPr/>
          </p:nvSpPr>
          <p:spPr>
            <a:xfrm>
              <a:off x="5722523" y="4791975"/>
              <a:ext cx="1003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EE" dirty="0">
                  <a:latin typeface="+mj-lt"/>
                </a:rPr>
                <a:t>marginal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E2C7F5-B1E6-6714-42F7-FC1B95558C84}"/>
                </a:ext>
              </a:extLst>
            </p:cNvPr>
            <p:cNvSpPr txBox="1"/>
            <p:nvPr/>
          </p:nvSpPr>
          <p:spPr>
            <a:xfrm>
              <a:off x="5130511" y="5685183"/>
              <a:ext cx="1852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EE" sz="1600" dirty="0">
                  <a:latin typeface="Avenir Next" panose="020B0503020202020204" pitchFamily="34" charset="0"/>
                </a:rPr>
                <a:t>SUS 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993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C9CA3-660D-767A-77E1-4B7573E0999D}"/>
              </a:ext>
            </a:extLst>
          </p:cNvPr>
          <p:cNvSpPr txBox="1"/>
          <p:nvPr/>
        </p:nvSpPr>
        <p:spPr>
          <a:xfrm>
            <a:off x="5359332" y="3136612"/>
            <a:ext cx="181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200" b="1" dirty="0">
                <a:solidFill>
                  <a:srgbClr val="7030A0"/>
                </a:solidFill>
                <a:latin typeface="Avenir Black" panose="02000503020000020003" pitchFamily="2" charset="0"/>
              </a:rPr>
              <a:t>74.4%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B201A8-52E9-91F0-3388-62364122703F}"/>
              </a:ext>
            </a:extLst>
          </p:cNvPr>
          <p:cNvGrpSpPr/>
          <p:nvPr/>
        </p:nvGrpSpPr>
        <p:grpSpPr>
          <a:xfrm>
            <a:off x="4656000" y="1989000"/>
            <a:ext cx="2880000" cy="2880000"/>
            <a:chOff x="4656000" y="1989000"/>
            <a:chExt cx="2880000" cy="2880000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0D694FD7-EEB9-5C72-3A9E-A2A659DC81EC}"/>
                </a:ext>
              </a:extLst>
            </p:cNvPr>
            <p:cNvSpPr/>
            <p:nvPr/>
          </p:nvSpPr>
          <p:spPr>
            <a:xfrm>
              <a:off x="5016000" y="2349000"/>
              <a:ext cx="2160000" cy="2160000"/>
            </a:xfrm>
            <a:prstGeom prst="arc">
              <a:avLst>
                <a:gd name="adj1" fmla="val 16200000"/>
                <a:gd name="adj2" fmla="val 9900281"/>
              </a:avLst>
            </a:prstGeom>
            <a:ln w="4445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3269AD3-C2F7-02BD-A59B-D66509937262}"/>
                </a:ext>
              </a:extLst>
            </p:cNvPr>
            <p:cNvSpPr/>
            <p:nvPr/>
          </p:nvSpPr>
          <p:spPr>
            <a:xfrm>
              <a:off x="4656000" y="1989000"/>
              <a:ext cx="2880000" cy="28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8B852349-969C-7693-F030-749E2F47C642}"/>
              </a:ext>
            </a:extLst>
          </p:cNvPr>
          <p:cNvSpPr/>
          <p:nvPr/>
        </p:nvSpPr>
        <p:spPr>
          <a:xfrm>
            <a:off x="5862000" y="2118134"/>
            <a:ext cx="444671" cy="44467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15AD2-CE79-64A9-AD14-FADB5F118BCD}"/>
              </a:ext>
            </a:extLst>
          </p:cNvPr>
          <p:cNvSpPr txBox="1"/>
          <p:nvPr/>
        </p:nvSpPr>
        <p:spPr>
          <a:xfrm>
            <a:off x="1106311" y="3136612"/>
            <a:ext cx="181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200" b="1" dirty="0">
                <a:solidFill>
                  <a:srgbClr val="7030A0"/>
                </a:solidFill>
                <a:latin typeface="Avenir Black" panose="02000503020000020003" pitchFamily="2" charset="0"/>
              </a:rPr>
              <a:t>74.4 %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42CE93-678E-530C-1DA3-53C0D61C3708}"/>
              </a:ext>
            </a:extLst>
          </p:cNvPr>
          <p:cNvSpPr/>
          <p:nvPr/>
        </p:nvSpPr>
        <p:spPr>
          <a:xfrm>
            <a:off x="2095749" y="5712981"/>
            <a:ext cx="444671" cy="44467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07628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4C9CA3-660D-767A-77E1-4B7573E0999D}"/>
              </a:ext>
            </a:extLst>
          </p:cNvPr>
          <p:cNvSpPr txBox="1"/>
          <p:nvPr/>
        </p:nvSpPr>
        <p:spPr>
          <a:xfrm>
            <a:off x="5359332" y="3136612"/>
            <a:ext cx="181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200" b="1" dirty="0">
                <a:solidFill>
                  <a:srgbClr val="7030A0"/>
                </a:solidFill>
                <a:latin typeface="Avenir Black" panose="02000503020000020003" pitchFamily="2" charset="0"/>
              </a:rPr>
              <a:t>74.4%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B201A8-52E9-91F0-3388-62364122703F}"/>
              </a:ext>
            </a:extLst>
          </p:cNvPr>
          <p:cNvGrpSpPr/>
          <p:nvPr/>
        </p:nvGrpSpPr>
        <p:grpSpPr>
          <a:xfrm flipH="1">
            <a:off x="4656000" y="1989000"/>
            <a:ext cx="2880000" cy="2880000"/>
            <a:chOff x="4656000" y="1989000"/>
            <a:chExt cx="2880000" cy="2880000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0D694FD7-EEB9-5C72-3A9E-A2A659DC81EC}"/>
                </a:ext>
              </a:extLst>
            </p:cNvPr>
            <p:cNvSpPr/>
            <p:nvPr/>
          </p:nvSpPr>
          <p:spPr>
            <a:xfrm>
              <a:off x="5016000" y="2349000"/>
              <a:ext cx="2160000" cy="2160000"/>
            </a:xfrm>
            <a:prstGeom prst="arc">
              <a:avLst>
                <a:gd name="adj1" fmla="val 16200000"/>
                <a:gd name="adj2" fmla="val 9900281"/>
              </a:avLst>
            </a:prstGeom>
            <a:ln w="4445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3269AD3-C2F7-02BD-A59B-D66509937262}"/>
                </a:ext>
              </a:extLst>
            </p:cNvPr>
            <p:cNvSpPr/>
            <p:nvPr/>
          </p:nvSpPr>
          <p:spPr>
            <a:xfrm>
              <a:off x="4656000" y="1989000"/>
              <a:ext cx="2880000" cy="28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8B852349-969C-7693-F030-749E2F47C642}"/>
              </a:ext>
            </a:extLst>
          </p:cNvPr>
          <p:cNvSpPr/>
          <p:nvPr/>
        </p:nvSpPr>
        <p:spPr>
          <a:xfrm>
            <a:off x="5862000" y="2118134"/>
            <a:ext cx="444671" cy="44467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2" name="Pie 1">
            <a:extLst>
              <a:ext uri="{FF2B5EF4-FFF2-40B4-BE49-F238E27FC236}">
                <a16:creationId xmlns:a16="http://schemas.microsoft.com/office/drawing/2014/main" id="{7E28A2BD-EBC0-1E50-E487-FF022BE3693E}"/>
              </a:ext>
            </a:extLst>
          </p:cNvPr>
          <p:cNvSpPr/>
          <p:nvPr/>
        </p:nvSpPr>
        <p:spPr>
          <a:xfrm>
            <a:off x="4656000" y="1989000"/>
            <a:ext cx="2880000" cy="2880000"/>
          </a:xfrm>
          <a:prstGeom prst="pie">
            <a:avLst>
              <a:gd name="adj1" fmla="val 17778732"/>
              <a:gd name="adj2" fmla="val 1620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F4A59F-69FF-5FAB-1415-41D482F4E5B2}"/>
              </a:ext>
            </a:extLst>
          </p:cNvPr>
          <p:cNvSpPr txBox="1"/>
          <p:nvPr/>
        </p:nvSpPr>
        <p:spPr>
          <a:xfrm>
            <a:off x="417941" y="358840"/>
            <a:ext cx="11356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Multimodal Data Collection Systems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373D09-BF61-420E-B276-251F78C29713}"/>
              </a:ext>
            </a:extLst>
          </p:cNvPr>
          <p:cNvGrpSpPr/>
          <p:nvPr/>
        </p:nvGrpSpPr>
        <p:grpSpPr>
          <a:xfrm>
            <a:off x="960543" y="2445661"/>
            <a:ext cx="514524" cy="400110"/>
            <a:chOff x="3432520" y="1190193"/>
            <a:chExt cx="981480" cy="76322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D821257-AEE9-701F-BC22-CFAB83A05893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58E023E-5DBE-F30A-58AF-7B9E136663AD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F4246CE-4F90-8C98-153B-D148A586E5AB}"/>
              </a:ext>
            </a:extLst>
          </p:cNvPr>
          <p:cNvSpPr txBox="1"/>
          <p:nvPr/>
        </p:nvSpPr>
        <p:spPr>
          <a:xfrm>
            <a:off x="992128" y="2463490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166B9-27CF-C56C-F094-D974FDFF50C3}"/>
              </a:ext>
            </a:extLst>
          </p:cNvPr>
          <p:cNvSpPr txBox="1"/>
          <p:nvPr/>
        </p:nvSpPr>
        <p:spPr>
          <a:xfrm>
            <a:off x="1557896" y="2362832"/>
            <a:ext cx="14695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</a:rPr>
              <a:t>iMotions Lab</a:t>
            </a:r>
          </a:p>
          <a:p>
            <a:endParaRPr lang="en-EE" sz="1200" dirty="0">
              <a:solidFill>
                <a:srgbClr val="D7A3F4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553D64-4674-8A0D-E8A9-0155E99D0431}"/>
              </a:ext>
            </a:extLst>
          </p:cNvPr>
          <p:cNvGrpSpPr/>
          <p:nvPr/>
        </p:nvGrpSpPr>
        <p:grpSpPr>
          <a:xfrm>
            <a:off x="960543" y="3234830"/>
            <a:ext cx="514524" cy="400110"/>
            <a:chOff x="3432520" y="1190193"/>
            <a:chExt cx="981480" cy="763229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557DECC-FD52-B3AA-783D-9CBA9E9D9310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669163-B150-0F32-03D6-A501FBD461B7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3C5ECFB-8A1D-8601-18EA-775CEFA5E57E}"/>
              </a:ext>
            </a:extLst>
          </p:cNvPr>
          <p:cNvSpPr txBox="1"/>
          <p:nvPr/>
        </p:nvSpPr>
        <p:spPr>
          <a:xfrm>
            <a:off x="992128" y="3252659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42637C-69F9-3DD4-3471-A73F8C82A7E3}"/>
              </a:ext>
            </a:extLst>
          </p:cNvPr>
          <p:cNvSpPr txBox="1"/>
          <p:nvPr/>
        </p:nvSpPr>
        <p:spPr>
          <a:xfrm>
            <a:off x="1557896" y="3152001"/>
            <a:ext cx="2865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</a:rPr>
              <a:t>Multimodal Learning Hub</a:t>
            </a:r>
          </a:p>
          <a:p>
            <a:endParaRPr lang="en-EE" sz="1200" dirty="0">
              <a:solidFill>
                <a:srgbClr val="D7A3F4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2CBBF1-44F4-6964-6124-D5A6DC213512}"/>
              </a:ext>
            </a:extLst>
          </p:cNvPr>
          <p:cNvGrpSpPr/>
          <p:nvPr/>
        </p:nvGrpSpPr>
        <p:grpSpPr>
          <a:xfrm>
            <a:off x="960543" y="4023999"/>
            <a:ext cx="514524" cy="400110"/>
            <a:chOff x="3432520" y="1190193"/>
            <a:chExt cx="981480" cy="763229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1422492-7F2B-D355-ADCD-2A1DD4960636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559ECD6-2BC8-7218-88C1-E0218F858583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C222C3-D240-6FA1-6A96-332AE4C0D9E0}"/>
              </a:ext>
            </a:extLst>
          </p:cNvPr>
          <p:cNvSpPr txBox="1"/>
          <p:nvPr/>
        </p:nvSpPr>
        <p:spPr>
          <a:xfrm>
            <a:off x="992128" y="4041828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843B27-96C2-7E76-2BD5-BB3031A102F7}"/>
              </a:ext>
            </a:extLst>
          </p:cNvPr>
          <p:cNvSpPr txBox="1"/>
          <p:nvPr/>
        </p:nvSpPr>
        <p:spPr>
          <a:xfrm>
            <a:off x="1557896" y="3941170"/>
            <a:ext cx="2754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</a:rPr>
              <a:t>Social Signal Framework</a:t>
            </a:r>
          </a:p>
          <a:p>
            <a:endParaRPr lang="en-EE" sz="1200" dirty="0">
              <a:solidFill>
                <a:srgbClr val="D7A3F4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8D41D9-DE03-CFE8-B213-420BFFADA7CA}"/>
              </a:ext>
            </a:extLst>
          </p:cNvPr>
          <p:cNvGrpSpPr/>
          <p:nvPr/>
        </p:nvGrpSpPr>
        <p:grpSpPr>
          <a:xfrm>
            <a:off x="992128" y="4801398"/>
            <a:ext cx="514524" cy="400110"/>
            <a:chOff x="3432520" y="1190193"/>
            <a:chExt cx="981480" cy="763229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F3EDE58-15E9-4752-BB9E-6BD86035F965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9AF9693-6742-708A-FD9A-938B301B1092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D078F5D-2E24-A087-FCA9-0299FEFB096F}"/>
              </a:ext>
            </a:extLst>
          </p:cNvPr>
          <p:cNvSpPr txBox="1"/>
          <p:nvPr/>
        </p:nvSpPr>
        <p:spPr>
          <a:xfrm>
            <a:off x="1023713" y="4819227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F1A069-1D49-8D2D-0BE7-B44CE5E28096}"/>
              </a:ext>
            </a:extLst>
          </p:cNvPr>
          <p:cNvSpPr txBox="1"/>
          <p:nvPr/>
        </p:nvSpPr>
        <p:spPr>
          <a:xfrm>
            <a:off x="1589481" y="4718569"/>
            <a:ext cx="2754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</a:rPr>
              <a:t>Lab Streaming Layer</a:t>
            </a:r>
          </a:p>
          <a:p>
            <a:endParaRPr lang="en-EE" sz="1200" dirty="0">
              <a:solidFill>
                <a:srgbClr val="D7A3F4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563D48-C444-DA2D-D30E-5AA3D03F6752}"/>
              </a:ext>
            </a:extLst>
          </p:cNvPr>
          <p:cNvGrpSpPr/>
          <p:nvPr/>
        </p:nvGrpSpPr>
        <p:grpSpPr>
          <a:xfrm>
            <a:off x="992128" y="5587429"/>
            <a:ext cx="514524" cy="400110"/>
            <a:chOff x="3432520" y="1190193"/>
            <a:chExt cx="981480" cy="76322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B32AF53-629A-2294-EFDE-B86E94E5194A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rgbClr val="D9C6F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66B5BEF-E6CA-F610-9A36-97D385C72276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8A4A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DD4A5E1-7DDE-D83F-4AC9-328B352885E0}"/>
              </a:ext>
            </a:extLst>
          </p:cNvPr>
          <p:cNvSpPr txBox="1"/>
          <p:nvPr/>
        </p:nvSpPr>
        <p:spPr>
          <a:xfrm>
            <a:off x="1023713" y="5605258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F46526-C76B-577D-CDD6-5ED5902A2C53}"/>
              </a:ext>
            </a:extLst>
          </p:cNvPr>
          <p:cNvSpPr txBox="1"/>
          <p:nvPr/>
        </p:nvSpPr>
        <p:spPr>
          <a:xfrm>
            <a:off x="1589481" y="5504600"/>
            <a:ext cx="2754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</a:rPr>
              <a:t>EZ-MMLA toolkit</a:t>
            </a:r>
          </a:p>
          <a:p>
            <a:endParaRPr lang="en-EE" sz="1200" dirty="0">
              <a:solidFill>
                <a:srgbClr val="D7A3F4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3F21F33-1BF7-8E14-5209-9F2E735B4A84}"/>
              </a:ext>
            </a:extLst>
          </p:cNvPr>
          <p:cNvSpPr/>
          <p:nvPr/>
        </p:nvSpPr>
        <p:spPr>
          <a:xfrm>
            <a:off x="1625606" y="2740129"/>
            <a:ext cx="1265875" cy="188471"/>
          </a:xfrm>
          <a:prstGeom prst="roundRect">
            <a:avLst/>
          </a:prstGeom>
          <a:solidFill>
            <a:srgbClr val="D7A3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100" dirty="0">
                <a:solidFill>
                  <a:schemeClr val="tx1"/>
                </a:solidFill>
                <a:latin typeface="Avenir Next" panose="020B0503020202020204" pitchFamily="34" charset="0"/>
              </a:rPr>
              <a:t>Commercialized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57A400F-C5F0-4E18-FC73-4F9B8996FDF0}"/>
              </a:ext>
            </a:extLst>
          </p:cNvPr>
          <p:cNvSpPr/>
          <p:nvPr/>
        </p:nvSpPr>
        <p:spPr>
          <a:xfrm>
            <a:off x="2040796" y="3512261"/>
            <a:ext cx="2016854" cy="2380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latin typeface="+mj-lt"/>
              </a:rPr>
              <a:t>Schneider et al., 2018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629BDE-E25E-0F8B-48B9-943CFC7CA82C}"/>
              </a:ext>
            </a:extLst>
          </p:cNvPr>
          <p:cNvSpPr/>
          <p:nvPr/>
        </p:nvSpPr>
        <p:spPr>
          <a:xfrm>
            <a:off x="2040796" y="4322135"/>
            <a:ext cx="1831117" cy="2380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latin typeface="+mj-lt"/>
              </a:rPr>
              <a:t>Wagner et al., 2013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CDE106C-E98C-3BD3-FA9C-87291D4073E7}"/>
              </a:ext>
            </a:extLst>
          </p:cNvPr>
          <p:cNvSpPr/>
          <p:nvPr/>
        </p:nvSpPr>
        <p:spPr>
          <a:xfrm>
            <a:off x="1910456" y="5034571"/>
            <a:ext cx="1831117" cy="2380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latin typeface="+mj-lt"/>
              </a:rPr>
              <a:t>Kothe et al., 2014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46B434F-F1E3-6E32-FF20-B37514AF171E}"/>
              </a:ext>
            </a:extLst>
          </p:cNvPr>
          <p:cNvSpPr/>
          <p:nvPr/>
        </p:nvSpPr>
        <p:spPr>
          <a:xfrm>
            <a:off x="1910456" y="5886351"/>
            <a:ext cx="2112662" cy="2380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latin typeface="+mj-lt"/>
              </a:rPr>
              <a:t>Schneider et al., 2022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8B0A96C7-C699-ECD9-AA49-8AA2BA9BED18}"/>
              </a:ext>
            </a:extLst>
          </p:cNvPr>
          <p:cNvSpPr/>
          <p:nvPr/>
        </p:nvSpPr>
        <p:spPr>
          <a:xfrm>
            <a:off x="5625715" y="2582507"/>
            <a:ext cx="624579" cy="3422861"/>
          </a:xfrm>
          <a:prstGeom prst="leftBrace">
            <a:avLst>
              <a:gd name="adj1" fmla="val 46428"/>
              <a:gd name="adj2" fmla="val 50000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B43875-4D1A-240E-5C8F-084837408B38}"/>
              </a:ext>
            </a:extLst>
          </p:cNvPr>
          <p:cNvGrpSpPr/>
          <p:nvPr/>
        </p:nvGrpSpPr>
        <p:grpSpPr>
          <a:xfrm>
            <a:off x="6381606" y="2914216"/>
            <a:ext cx="514524" cy="400110"/>
            <a:chOff x="3432520" y="1190193"/>
            <a:chExt cx="981480" cy="76322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60C55935-AE50-755D-7DCD-711A2A00AA80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2E1C9DF-810F-AD9E-2972-08F714A8E61D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9218A58-CFB0-CAE3-89BC-DA154DCFC060}"/>
              </a:ext>
            </a:extLst>
          </p:cNvPr>
          <p:cNvSpPr txBox="1"/>
          <p:nvPr/>
        </p:nvSpPr>
        <p:spPr>
          <a:xfrm>
            <a:off x="6413191" y="2932045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1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1C26CF1-EE39-AB18-4F98-05FCF902D42A}"/>
              </a:ext>
            </a:extLst>
          </p:cNvPr>
          <p:cNvGrpSpPr/>
          <p:nvPr/>
        </p:nvGrpSpPr>
        <p:grpSpPr>
          <a:xfrm>
            <a:off x="6413191" y="3717769"/>
            <a:ext cx="514524" cy="400110"/>
            <a:chOff x="3432520" y="1190193"/>
            <a:chExt cx="981480" cy="763229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DFE139EC-B20C-63C2-D782-AAD1E0CA67A3}"/>
                </a:ext>
              </a:extLst>
            </p:cNvPr>
            <p:cNvSpPr/>
            <p:nvPr/>
          </p:nvSpPr>
          <p:spPr>
            <a:xfrm rot="2644661">
              <a:off x="3650771" y="1190193"/>
              <a:ext cx="763229" cy="76322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A9F00A31-D5BC-0F9F-23C1-17615291FA45}"/>
                </a:ext>
              </a:extLst>
            </p:cNvPr>
            <p:cNvSpPr/>
            <p:nvPr/>
          </p:nvSpPr>
          <p:spPr>
            <a:xfrm rot="2644661">
              <a:off x="3432520" y="1190193"/>
              <a:ext cx="763229" cy="76322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52F0F8B-A292-D881-C4D7-0AB9635E3F3E}"/>
              </a:ext>
            </a:extLst>
          </p:cNvPr>
          <p:cNvSpPr txBox="1"/>
          <p:nvPr/>
        </p:nvSpPr>
        <p:spPr>
          <a:xfrm>
            <a:off x="6444776" y="3735598"/>
            <a:ext cx="33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FA87F8-F203-78D6-1834-893A7A5B2373}"/>
              </a:ext>
            </a:extLst>
          </p:cNvPr>
          <p:cNvSpPr txBox="1"/>
          <p:nvPr/>
        </p:nvSpPr>
        <p:spPr>
          <a:xfrm>
            <a:off x="7010544" y="2816588"/>
            <a:ext cx="324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C00000"/>
                </a:solidFill>
                <a:latin typeface="+mj-lt"/>
              </a:rPr>
              <a:t>Requires technical expertise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E5DF63-CCD0-F5E9-9D8F-7451CB2CFDF2}"/>
              </a:ext>
            </a:extLst>
          </p:cNvPr>
          <p:cNvSpPr txBox="1"/>
          <p:nvPr/>
        </p:nvSpPr>
        <p:spPr>
          <a:xfrm>
            <a:off x="7010543" y="3682868"/>
            <a:ext cx="359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C00000"/>
                </a:solidFill>
                <a:latin typeface="+mj-lt"/>
              </a:rPr>
              <a:t>Difficult to extend to online learning spaces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DEFFB3-0493-DB5B-638A-7B7A63D93953}"/>
              </a:ext>
            </a:extLst>
          </p:cNvPr>
          <p:cNvSpPr txBox="1"/>
          <p:nvPr/>
        </p:nvSpPr>
        <p:spPr>
          <a:xfrm>
            <a:off x="6023795" y="3781175"/>
            <a:ext cx="72754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3900" dirty="0">
                <a:solidFill>
                  <a:srgbClr val="C00000"/>
                </a:solidFill>
                <a:latin typeface="Baskerville Old Face" panose="02020602080505020303" pitchFamily="18" charset="77"/>
                <a:cs typeface="Al Bayan Plain" pitchFamily="2" charset="-78"/>
              </a:rPr>
              <a:t>“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FDAF43-0196-CAF5-B108-6BA8E33E982D}"/>
              </a:ext>
            </a:extLst>
          </p:cNvPr>
          <p:cNvSpPr txBox="1"/>
          <p:nvPr/>
        </p:nvSpPr>
        <p:spPr>
          <a:xfrm>
            <a:off x="7315200" y="4819227"/>
            <a:ext cx="397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000" i="1" dirty="0">
                <a:solidFill>
                  <a:srgbClr val="C00000"/>
                </a:solidFill>
                <a:latin typeface="Baskerville Old Face" panose="02020602080505020303" pitchFamily="18" charset="77"/>
              </a:rPr>
              <a:t>… increases the complexity of the learning situation from the teachers’ perspective.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04589D1-F49D-DD17-336F-8C4D138F57CD}"/>
              </a:ext>
            </a:extLst>
          </p:cNvPr>
          <p:cNvSpPr/>
          <p:nvPr/>
        </p:nvSpPr>
        <p:spPr>
          <a:xfrm>
            <a:off x="8965441" y="5707315"/>
            <a:ext cx="3007484" cy="29805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E" sz="1600" dirty="0">
                <a:latin typeface="+mj-lt"/>
              </a:rPr>
              <a:t>Martinez-Maldonado et al., 2022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0CF92E-9A7C-0B7D-F6A5-E0C6EDA7BD80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3699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/>
      <p:bldP spid="41" grpId="0"/>
      <p:bldP spid="42" grpId="0"/>
      <p:bldP spid="43" grpId="0"/>
      <p:bldP spid="45" grpId="0"/>
      <p:bldP spid="46" grpId="0" build="p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3350A3-F479-DAB3-FC08-B5DF0FF74561}"/>
              </a:ext>
            </a:extLst>
          </p:cNvPr>
          <p:cNvSpPr txBox="1"/>
          <p:nvPr/>
        </p:nvSpPr>
        <p:spPr>
          <a:xfrm>
            <a:off x="5530155" y="3247779"/>
            <a:ext cx="181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200" b="1" dirty="0">
                <a:solidFill>
                  <a:schemeClr val="accent6">
                    <a:lumMod val="75000"/>
                  </a:schemeClr>
                </a:solidFill>
                <a:latin typeface="Avenir Black" panose="02000503020000020003" pitchFamily="2" charset="0"/>
              </a:rPr>
              <a:t>74.4%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5931B6-DCE7-7BF3-A2F5-5BB3E36A5501}"/>
              </a:ext>
            </a:extLst>
          </p:cNvPr>
          <p:cNvGrpSpPr/>
          <p:nvPr/>
        </p:nvGrpSpPr>
        <p:grpSpPr>
          <a:xfrm flipH="1">
            <a:off x="4656000" y="1989000"/>
            <a:ext cx="2880000" cy="2880000"/>
            <a:chOff x="4656000" y="1989000"/>
            <a:chExt cx="2880000" cy="2880000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2912AB2-8212-F046-70AD-F971F63DAFED}"/>
                </a:ext>
              </a:extLst>
            </p:cNvPr>
            <p:cNvSpPr/>
            <p:nvPr/>
          </p:nvSpPr>
          <p:spPr>
            <a:xfrm>
              <a:off x="5016000" y="2349000"/>
              <a:ext cx="2160000" cy="2160000"/>
            </a:xfrm>
            <a:prstGeom prst="arc">
              <a:avLst>
                <a:gd name="adj1" fmla="val 16200000"/>
                <a:gd name="adj2" fmla="val 9900281"/>
              </a:avLst>
            </a:prstGeom>
            <a:ln w="444500" cap="rnd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3179CC8-DF29-3F2E-BFF4-B91F0BDDBA10}"/>
                </a:ext>
              </a:extLst>
            </p:cNvPr>
            <p:cNvSpPr/>
            <p:nvPr/>
          </p:nvSpPr>
          <p:spPr>
            <a:xfrm>
              <a:off x="4656000" y="1989000"/>
              <a:ext cx="2880000" cy="28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8B8762AA-3F54-AB38-940B-2CD06A17964A}"/>
              </a:ext>
            </a:extLst>
          </p:cNvPr>
          <p:cNvSpPr/>
          <p:nvPr/>
        </p:nvSpPr>
        <p:spPr>
          <a:xfrm>
            <a:off x="2252527" y="14363"/>
            <a:ext cx="444671" cy="44467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9" name="Pie 8">
            <a:extLst>
              <a:ext uri="{FF2B5EF4-FFF2-40B4-BE49-F238E27FC236}">
                <a16:creationId xmlns:a16="http://schemas.microsoft.com/office/drawing/2014/main" id="{0F7E583E-BEED-9A1F-BD18-4AC551AA055C}"/>
              </a:ext>
            </a:extLst>
          </p:cNvPr>
          <p:cNvSpPr/>
          <p:nvPr/>
        </p:nvSpPr>
        <p:spPr>
          <a:xfrm>
            <a:off x="4655999" y="1932105"/>
            <a:ext cx="2880000" cy="2880000"/>
          </a:xfrm>
          <a:prstGeom prst="pie">
            <a:avLst>
              <a:gd name="adj1" fmla="val 17468241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91CC66-BAE9-8B22-7EC8-82823586E006}"/>
              </a:ext>
            </a:extLst>
          </p:cNvPr>
          <p:cNvSpPr/>
          <p:nvPr/>
        </p:nvSpPr>
        <p:spPr>
          <a:xfrm>
            <a:off x="5873664" y="2126663"/>
            <a:ext cx="444671" cy="4446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63127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Rot by="15600000">
                                      <p:cBhvr>
                                        <p:cTn id="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3350A3-F479-DAB3-FC08-B5DF0FF74561}"/>
              </a:ext>
            </a:extLst>
          </p:cNvPr>
          <p:cNvSpPr txBox="1"/>
          <p:nvPr/>
        </p:nvSpPr>
        <p:spPr>
          <a:xfrm>
            <a:off x="5530155" y="3247779"/>
            <a:ext cx="181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200" b="1" dirty="0">
                <a:solidFill>
                  <a:schemeClr val="accent6">
                    <a:lumMod val="75000"/>
                  </a:schemeClr>
                </a:solidFill>
                <a:latin typeface="Avenir Black" panose="02000503020000020003" pitchFamily="2" charset="0"/>
              </a:rPr>
              <a:t>77.5%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5931B6-DCE7-7BF3-A2F5-5BB3E36A5501}"/>
              </a:ext>
            </a:extLst>
          </p:cNvPr>
          <p:cNvGrpSpPr/>
          <p:nvPr/>
        </p:nvGrpSpPr>
        <p:grpSpPr>
          <a:xfrm flipH="1">
            <a:off x="4656000" y="1989000"/>
            <a:ext cx="2880000" cy="2880000"/>
            <a:chOff x="4656000" y="1989000"/>
            <a:chExt cx="2880000" cy="2880000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2912AB2-8212-F046-70AD-F971F63DAFED}"/>
                </a:ext>
              </a:extLst>
            </p:cNvPr>
            <p:cNvSpPr/>
            <p:nvPr/>
          </p:nvSpPr>
          <p:spPr>
            <a:xfrm>
              <a:off x="5016000" y="2349000"/>
              <a:ext cx="2160000" cy="2160000"/>
            </a:xfrm>
            <a:prstGeom prst="arc">
              <a:avLst>
                <a:gd name="adj1" fmla="val 16200000"/>
                <a:gd name="adj2" fmla="val 12295602"/>
              </a:avLst>
            </a:prstGeom>
            <a:ln w="444500" cap="rnd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3179CC8-DF29-3F2E-BFF4-B91F0BDDBA10}"/>
                </a:ext>
              </a:extLst>
            </p:cNvPr>
            <p:cNvSpPr/>
            <p:nvPr/>
          </p:nvSpPr>
          <p:spPr>
            <a:xfrm>
              <a:off x="4656000" y="1989000"/>
              <a:ext cx="2880000" cy="28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8B8762AA-3F54-AB38-940B-2CD06A17964A}"/>
              </a:ext>
            </a:extLst>
          </p:cNvPr>
          <p:cNvSpPr/>
          <p:nvPr/>
        </p:nvSpPr>
        <p:spPr>
          <a:xfrm>
            <a:off x="2252527" y="14363"/>
            <a:ext cx="444671" cy="44467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9" name="Pie 8">
            <a:extLst>
              <a:ext uri="{FF2B5EF4-FFF2-40B4-BE49-F238E27FC236}">
                <a16:creationId xmlns:a16="http://schemas.microsoft.com/office/drawing/2014/main" id="{0F7E583E-BEED-9A1F-BD18-4AC551AA055C}"/>
              </a:ext>
            </a:extLst>
          </p:cNvPr>
          <p:cNvSpPr/>
          <p:nvPr/>
        </p:nvSpPr>
        <p:spPr>
          <a:xfrm>
            <a:off x="4656000" y="1989000"/>
            <a:ext cx="2880000" cy="2880000"/>
          </a:xfrm>
          <a:prstGeom prst="pie">
            <a:avLst>
              <a:gd name="adj1" fmla="val 17468241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91CC66-BAE9-8B22-7EC8-82823586E006}"/>
              </a:ext>
            </a:extLst>
          </p:cNvPr>
          <p:cNvSpPr/>
          <p:nvPr/>
        </p:nvSpPr>
        <p:spPr>
          <a:xfrm>
            <a:off x="5873664" y="2126663"/>
            <a:ext cx="444671" cy="4446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9816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Rot by="17700000">
                                      <p:cBhvr>
                                        <p:cTn id="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3350A3-F479-DAB3-FC08-B5DF0FF74561}"/>
              </a:ext>
            </a:extLst>
          </p:cNvPr>
          <p:cNvSpPr txBox="1"/>
          <p:nvPr/>
        </p:nvSpPr>
        <p:spPr>
          <a:xfrm>
            <a:off x="5530155" y="3247779"/>
            <a:ext cx="1817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3200" b="1" dirty="0">
                <a:solidFill>
                  <a:srgbClr val="C00000"/>
                </a:solidFill>
                <a:latin typeface="Avenir Black" panose="02000503020000020003" pitchFamily="2" charset="0"/>
              </a:rPr>
              <a:t>47.5%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5931B6-DCE7-7BF3-A2F5-5BB3E36A5501}"/>
              </a:ext>
            </a:extLst>
          </p:cNvPr>
          <p:cNvGrpSpPr/>
          <p:nvPr/>
        </p:nvGrpSpPr>
        <p:grpSpPr>
          <a:xfrm flipH="1">
            <a:off x="4656000" y="1989000"/>
            <a:ext cx="2880000" cy="2880000"/>
            <a:chOff x="4656000" y="1989000"/>
            <a:chExt cx="2880000" cy="2880000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2912AB2-8212-F046-70AD-F971F63DAFED}"/>
                </a:ext>
              </a:extLst>
            </p:cNvPr>
            <p:cNvSpPr/>
            <p:nvPr/>
          </p:nvSpPr>
          <p:spPr>
            <a:xfrm>
              <a:off x="5016000" y="2349000"/>
              <a:ext cx="2160000" cy="2160000"/>
            </a:xfrm>
            <a:prstGeom prst="arc">
              <a:avLst>
                <a:gd name="adj1" fmla="val 16200000"/>
                <a:gd name="adj2" fmla="val 4072058"/>
              </a:avLst>
            </a:prstGeom>
            <a:ln w="444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EE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3179CC8-DF29-3F2E-BFF4-B91F0BDDBA10}"/>
                </a:ext>
              </a:extLst>
            </p:cNvPr>
            <p:cNvSpPr/>
            <p:nvPr/>
          </p:nvSpPr>
          <p:spPr>
            <a:xfrm>
              <a:off x="4656000" y="1989000"/>
              <a:ext cx="2880000" cy="288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8B8762AA-3F54-AB38-940B-2CD06A17964A}"/>
              </a:ext>
            </a:extLst>
          </p:cNvPr>
          <p:cNvSpPr/>
          <p:nvPr/>
        </p:nvSpPr>
        <p:spPr>
          <a:xfrm>
            <a:off x="2252527" y="14363"/>
            <a:ext cx="444671" cy="44467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  <p:sp>
        <p:nvSpPr>
          <p:cNvPr id="9" name="Pie 8">
            <a:extLst>
              <a:ext uri="{FF2B5EF4-FFF2-40B4-BE49-F238E27FC236}">
                <a16:creationId xmlns:a16="http://schemas.microsoft.com/office/drawing/2014/main" id="{0F7E583E-BEED-9A1F-BD18-4AC551AA055C}"/>
              </a:ext>
            </a:extLst>
          </p:cNvPr>
          <p:cNvSpPr/>
          <p:nvPr/>
        </p:nvSpPr>
        <p:spPr>
          <a:xfrm>
            <a:off x="4655999" y="1996274"/>
            <a:ext cx="2880000" cy="2880000"/>
          </a:xfrm>
          <a:prstGeom prst="pie">
            <a:avLst>
              <a:gd name="adj1" fmla="val 17468241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91CC66-BAE9-8B22-7EC8-82823586E006}"/>
              </a:ext>
            </a:extLst>
          </p:cNvPr>
          <p:cNvSpPr/>
          <p:nvPr/>
        </p:nvSpPr>
        <p:spPr>
          <a:xfrm>
            <a:off x="5873664" y="2126663"/>
            <a:ext cx="444671" cy="4446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6905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Rot by="9780000">
                                      <p:cBhvr>
                                        <p:cTn id="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B996D73B-685D-EBDA-6F1B-20BFA12F6AF4}"/>
              </a:ext>
            </a:extLst>
          </p:cNvPr>
          <p:cNvSpPr txBox="1"/>
          <p:nvPr/>
        </p:nvSpPr>
        <p:spPr>
          <a:xfrm>
            <a:off x="259556" y="1305341"/>
            <a:ext cx="1167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5400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</a:t>
            </a:r>
            <a:r>
              <a:rPr lang="en-EE" sz="5400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 and develop </a:t>
            </a:r>
            <a:r>
              <a:rPr lang="en-EE" sz="5400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 </a:t>
            </a:r>
            <a:r>
              <a:rPr lang="en-EE" sz="5400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easy to use</a:t>
            </a:r>
            <a:r>
              <a:rPr lang="en-EE" sz="5400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MMLA systems for </a:t>
            </a:r>
            <a:r>
              <a:rPr lang="en-EE" sz="5400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multimodal data collection </a:t>
            </a:r>
            <a:r>
              <a:rPr lang="en-EE" sz="5400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lang="en-EE" sz="5400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visualization</a:t>
            </a:r>
            <a:r>
              <a:rPr lang="en-EE" sz="5400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students’ activities during CSCL activities?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9F304-671B-1D7D-75E1-ACCE05844F34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282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F4A59F-69FF-5FAB-1415-41D482F4E5B2}"/>
              </a:ext>
            </a:extLst>
          </p:cNvPr>
          <p:cNvSpPr txBox="1"/>
          <p:nvPr/>
        </p:nvSpPr>
        <p:spPr>
          <a:xfrm>
            <a:off x="1765397" y="1166842"/>
            <a:ext cx="86612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7200" b="1" dirty="0">
                <a:solidFill>
                  <a:srgbClr val="7030A0"/>
                </a:solidFill>
                <a:latin typeface="Avenir Next" panose="020B0503020202020204" pitchFamily="34" charset="0"/>
              </a:rPr>
              <a:t>Human-Centered Design </a:t>
            </a:r>
          </a:p>
          <a:p>
            <a:pPr algn="ctr"/>
            <a:r>
              <a:rPr lang="en-EE" sz="7200" b="1" dirty="0">
                <a:solidFill>
                  <a:srgbClr val="7030A0"/>
                </a:solidFill>
                <a:latin typeface="Avenir Next" panose="020B0503020202020204" pitchFamily="34" charset="0"/>
              </a:rPr>
              <a:t>&amp; </a:t>
            </a:r>
          </a:p>
          <a:p>
            <a:pPr algn="ctr"/>
            <a:r>
              <a:rPr lang="en-EE" sz="7200" b="1" dirty="0">
                <a:solidFill>
                  <a:srgbClr val="7030A0"/>
                </a:solidFill>
                <a:latin typeface="Avenir Next" panose="020B0503020202020204" pitchFamily="34" charset="0"/>
              </a:rPr>
              <a:t>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488D2-6489-BE66-E087-174CBC567921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0401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F4A59F-69FF-5FAB-1415-41D482F4E5B2}"/>
              </a:ext>
            </a:extLst>
          </p:cNvPr>
          <p:cNvSpPr txBox="1"/>
          <p:nvPr/>
        </p:nvSpPr>
        <p:spPr>
          <a:xfrm>
            <a:off x="-113554" y="1584843"/>
            <a:ext cx="67476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Human-Centered Design </a:t>
            </a:r>
          </a:p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&amp; </a:t>
            </a:r>
          </a:p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Development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2B2293-9123-1F72-1053-44BC953D7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7" y="879138"/>
            <a:ext cx="1682578" cy="168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EA51F37-BDBD-5E21-D484-2CBCB2D40DF3}"/>
              </a:ext>
            </a:extLst>
          </p:cNvPr>
          <p:cNvSpPr/>
          <p:nvPr/>
        </p:nvSpPr>
        <p:spPr>
          <a:xfrm>
            <a:off x="6499655" y="1059341"/>
            <a:ext cx="4151870" cy="132217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B688C5-B233-7925-FEAE-7BABC20BABAB}"/>
              </a:ext>
            </a:extLst>
          </p:cNvPr>
          <p:cNvSpPr/>
          <p:nvPr/>
        </p:nvSpPr>
        <p:spPr>
          <a:xfrm>
            <a:off x="11052216" y="1532237"/>
            <a:ext cx="421938" cy="42193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F2380-7EC0-A4E1-E2B8-F609D3D4CFDB}"/>
              </a:ext>
            </a:extLst>
          </p:cNvPr>
          <p:cNvSpPr txBox="1"/>
          <p:nvPr/>
        </p:nvSpPr>
        <p:spPr>
          <a:xfrm>
            <a:off x="11474154" y="1584843"/>
            <a:ext cx="74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latin typeface="Avenir Next" panose="020B0503020202020204" pitchFamily="34" charset="0"/>
              </a:rPr>
              <a:t>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EAACA2-4B98-FE6B-7288-CEDA0F29F9E7}"/>
              </a:ext>
            </a:extLst>
          </p:cNvPr>
          <p:cNvSpPr txBox="1"/>
          <p:nvPr/>
        </p:nvSpPr>
        <p:spPr>
          <a:xfrm>
            <a:off x="7838873" y="1144832"/>
            <a:ext cx="276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Interview &amp;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B7FFE-F280-4D2A-D85E-F82F0807DFF9}"/>
              </a:ext>
            </a:extLst>
          </p:cNvPr>
          <p:cNvSpPr txBox="1"/>
          <p:nvPr/>
        </p:nvSpPr>
        <p:spPr>
          <a:xfrm>
            <a:off x="8038898" y="1450741"/>
            <a:ext cx="276881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EE" sz="28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 In-service teachers</a:t>
            </a:r>
            <a:endParaRPr lang="en-EE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1D6F5-F98F-A4EF-E375-22189BDD4CAE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9554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F4A59F-69FF-5FAB-1415-41D482F4E5B2}"/>
              </a:ext>
            </a:extLst>
          </p:cNvPr>
          <p:cNvSpPr txBox="1"/>
          <p:nvPr/>
        </p:nvSpPr>
        <p:spPr>
          <a:xfrm>
            <a:off x="-113554" y="1584843"/>
            <a:ext cx="67476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Human-Centered Design </a:t>
            </a:r>
          </a:p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&amp; </a:t>
            </a:r>
          </a:p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Development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2B2293-9123-1F72-1053-44BC953D7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7" y="879138"/>
            <a:ext cx="1682578" cy="168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EA51F37-BDBD-5E21-D484-2CBCB2D40DF3}"/>
              </a:ext>
            </a:extLst>
          </p:cNvPr>
          <p:cNvSpPr/>
          <p:nvPr/>
        </p:nvSpPr>
        <p:spPr>
          <a:xfrm>
            <a:off x="6499655" y="1059341"/>
            <a:ext cx="4151870" cy="132217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2FF4C8-DC35-E42D-DE62-F9C20A298874}"/>
              </a:ext>
            </a:extLst>
          </p:cNvPr>
          <p:cNvSpPr/>
          <p:nvPr/>
        </p:nvSpPr>
        <p:spPr>
          <a:xfrm>
            <a:off x="6499655" y="2928002"/>
            <a:ext cx="4151870" cy="132217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B688C5-B233-7925-FEAE-7BABC20BABAB}"/>
              </a:ext>
            </a:extLst>
          </p:cNvPr>
          <p:cNvSpPr/>
          <p:nvPr/>
        </p:nvSpPr>
        <p:spPr>
          <a:xfrm>
            <a:off x="11052216" y="1532237"/>
            <a:ext cx="421938" cy="42193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0E941D-E0D4-FB01-9BEC-97480AF5024F}"/>
              </a:ext>
            </a:extLst>
          </p:cNvPr>
          <p:cNvSpPr/>
          <p:nvPr/>
        </p:nvSpPr>
        <p:spPr>
          <a:xfrm>
            <a:off x="11052216" y="3400898"/>
            <a:ext cx="421938" cy="42193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4FC522-B2D0-E8F3-A8F0-6B5F6DB8C2FD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11263185" y="1954175"/>
            <a:ext cx="0" cy="144672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39F2380-7EC0-A4E1-E2B8-F609D3D4CFDB}"/>
              </a:ext>
            </a:extLst>
          </p:cNvPr>
          <p:cNvSpPr txBox="1"/>
          <p:nvPr/>
        </p:nvSpPr>
        <p:spPr>
          <a:xfrm>
            <a:off x="11474154" y="1584843"/>
            <a:ext cx="74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latin typeface="Avenir Next" panose="020B0503020202020204" pitchFamily="34" charset="0"/>
              </a:rPr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56C6B1-D5CD-0F1B-6DC4-ECE1141113BB}"/>
              </a:ext>
            </a:extLst>
          </p:cNvPr>
          <p:cNvSpPr txBox="1"/>
          <p:nvPr/>
        </p:nvSpPr>
        <p:spPr>
          <a:xfrm>
            <a:off x="11409158" y="3453504"/>
            <a:ext cx="74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latin typeface="Avenir Next" panose="020B0503020202020204" pitchFamily="34" charset="0"/>
              </a:rPr>
              <a:t>2021</a:t>
            </a:r>
          </a:p>
        </p:txBody>
      </p:sp>
      <p:pic>
        <p:nvPicPr>
          <p:cNvPr id="2052" name="Picture 4" descr="Free coronavirus covid-19 disease vector">
            <a:extLst>
              <a:ext uri="{FF2B5EF4-FFF2-40B4-BE49-F238E27FC236}">
                <a16:creationId xmlns:a16="http://schemas.microsoft.com/office/drawing/2014/main" id="{6260B267-0E9A-879C-5504-2E97C0679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563" y="2453526"/>
            <a:ext cx="395416" cy="3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EAACA2-4B98-FE6B-7288-CEDA0F29F9E7}"/>
              </a:ext>
            </a:extLst>
          </p:cNvPr>
          <p:cNvSpPr txBox="1"/>
          <p:nvPr/>
        </p:nvSpPr>
        <p:spPr>
          <a:xfrm>
            <a:off x="7838873" y="1144832"/>
            <a:ext cx="276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Interview &amp;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B7FFE-F280-4D2A-D85E-F82F0807DFF9}"/>
              </a:ext>
            </a:extLst>
          </p:cNvPr>
          <p:cNvSpPr txBox="1"/>
          <p:nvPr/>
        </p:nvSpPr>
        <p:spPr>
          <a:xfrm>
            <a:off x="8038898" y="1450741"/>
            <a:ext cx="276881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EE" sz="28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 In-service teachers</a:t>
            </a:r>
            <a:endParaRPr lang="en-EE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7407530-E5AE-A6ED-E5F7-432D754B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49" y="3121662"/>
            <a:ext cx="1482874" cy="9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6FCF44-1584-DC9C-EF70-598CBBB52D87}"/>
              </a:ext>
            </a:extLst>
          </p:cNvPr>
          <p:cNvSpPr txBox="1"/>
          <p:nvPr/>
        </p:nvSpPr>
        <p:spPr>
          <a:xfrm>
            <a:off x="7842849" y="2967740"/>
            <a:ext cx="306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Development &amp; Feedback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161D93-0D5C-EBE2-EBFB-84F8807166E4}"/>
              </a:ext>
            </a:extLst>
          </p:cNvPr>
          <p:cNvSpPr txBox="1"/>
          <p:nvPr/>
        </p:nvSpPr>
        <p:spPr>
          <a:xfrm>
            <a:off x="8039362" y="3291964"/>
            <a:ext cx="276881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EE" sz="28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50 In-service teachers</a:t>
            </a:r>
            <a:endParaRPr lang="en-EE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0204FC6F-9B92-A64B-D0A7-636298ECFBB3}"/>
              </a:ext>
            </a:extLst>
          </p:cNvPr>
          <p:cNvSpPr/>
          <p:nvPr/>
        </p:nvSpPr>
        <p:spPr>
          <a:xfrm>
            <a:off x="8254747" y="2470954"/>
            <a:ext cx="641684" cy="395416"/>
          </a:xfrm>
          <a:prstGeom prst="downArrow">
            <a:avLst/>
          </a:prstGeom>
          <a:solidFill>
            <a:srgbClr val="D7A3F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DF550-55F0-8C91-910D-E5816D2BB71F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12250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F4A59F-69FF-5FAB-1415-41D482F4E5B2}"/>
              </a:ext>
            </a:extLst>
          </p:cNvPr>
          <p:cNvSpPr txBox="1"/>
          <p:nvPr/>
        </p:nvSpPr>
        <p:spPr>
          <a:xfrm>
            <a:off x="-113554" y="1584843"/>
            <a:ext cx="67476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Human-Centered Design </a:t>
            </a:r>
          </a:p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&amp; </a:t>
            </a:r>
          </a:p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Development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2B2293-9123-1F72-1053-44BC953D7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7" y="879138"/>
            <a:ext cx="1682578" cy="168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EA51F37-BDBD-5E21-D484-2CBCB2D40DF3}"/>
              </a:ext>
            </a:extLst>
          </p:cNvPr>
          <p:cNvSpPr/>
          <p:nvPr/>
        </p:nvSpPr>
        <p:spPr>
          <a:xfrm>
            <a:off x="6499655" y="1059341"/>
            <a:ext cx="4151870" cy="132217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2FF4C8-DC35-E42D-DE62-F9C20A298874}"/>
              </a:ext>
            </a:extLst>
          </p:cNvPr>
          <p:cNvSpPr/>
          <p:nvPr/>
        </p:nvSpPr>
        <p:spPr>
          <a:xfrm>
            <a:off x="6499655" y="2928002"/>
            <a:ext cx="4151870" cy="132217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483C3A-818A-0091-987F-46B4708C3153}"/>
              </a:ext>
            </a:extLst>
          </p:cNvPr>
          <p:cNvSpPr/>
          <p:nvPr/>
        </p:nvSpPr>
        <p:spPr>
          <a:xfrm>
            <a:off x="6499654" y="4796663"/>
            <a:ext cx="4151871" cy="132217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B688C5-B233-7925-FEAE-7BABC20BABAB}"/>
              </a:ext>
            </a:extLst>
          </p:cNvPr>
          <p:cNvSpPr/>
          <p:nvPr/>
        </p:nvSpPr>
        <p:spPr>
          <a:xfrm>
            <a:off x="11052216" y="1532237"/>
            <a:ext cx="421938" cy="42193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0E941D-E0D4-FB01-9BEC-97480AF5024F}"/>
              </a:ext>
            </a:extLst>
          </p:cNvPr>
          <p:cNvSpPr/>
          <p:nvPr/>
        </p:nvSpPr>
        <p:spPr>
          <a:xfrm>
            <a:off x="11052216" y="3400898"/>
            <a:ext cx="421938" cy="42193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BC32D1-7561-95B2-3B61-7C181B3A860B}"/>
              </a:ext>
            </a:extLst>
          </p:cNvPr>
          <p:cNvSpPr/>
          <p:nvPr/>
        </p:nvSpPr>
        <p:spPr>
          <a:xfrm>
            <a:off x="11052216" y="5269559"/>
            <a:ext cx="421938" cy="42193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4FC522-B2D0-E8F3-A8F0-6B5F6DB8C2FD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11263185" y="1954175"/>
            <a:ext cx="0" cy="144672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F1E0D4-604E-E78E-2348-1A0306703538}"/>
              </a:ext>
            </a:extLst>
          </p:cNvPr>
          <p:cNvCxnSpPr>
            <a:stCxn id="9" idx="4"/>
            <a:endCxn id="10" idx="0"/>
          </p:cNvCxnSpPr>
          <p:nvPr/>
        </p:nvCxnSpPr>
        <p:spPr>
          <a:xfrm>
            <a:off x="11263185" y="3822836"/>
            <a:ext cx="0" cy="144672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39F2380-7EC0-A4E1-E2B8-F609D3D4CFDB}"/>
              </a:ext>
            </a:extLst>
          </p:cNvPr>
          <p:cNvSpPr txBox="1"/>
          <p:nvPr/>
        </p:nvSpPr>
        <p:spPr>
          <a:xfrm>
            <a:off x="11474154" y="1584843"/>
            <a:ext cx="74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latin typeface="Avenir Next" panose="020B0503020202020204" pitchFamily="34" charset="0"/>
              </a:rPr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56C6B1-D5CD-0F1B-6DC4-ECE1141113BB}"/>
              </a:ext>
            </a:extLst>
          </p:cNvPr>
          <p:cNvSpPr txBox="1"/>
          <p:nvPr/>
        </p:nvSpPr>
        <p:spPr>
          <a:xfrm>
            <a:off x="11409158" y="3453504"/>
            <a:ext cx="74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latin typeface="Avenir Next" panose="020B0503020202020204" pitchFamily="34" charset="0"/>
              </a:rPr>
              <a:t>2021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33EB99-D6B4-EF11-BD94-0E6B416B71E5}"/>
              </a:ext>
            </a:extLst>
          </p:cNvPr>
          <p:cNvSpPr txBox="1"/>
          <p:nvPr/>
        </p:nvSpPr>
        <p:spPr>
          <a:xfrm>
            <a:off x="11425634" y="5295862"/>
            <a:ext cx="74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latin typeface="Avenir Next" panose="020B0503020202020204" pitchFamily="34" charset="0"/>
              </a:rPr>
              <a:t>2023</a:t>
            </a:r>
          </a:p>
        </p:txBody>
      </p:sp>
      <p:pic>
        <p:nvPicPr>
          <p:cNvPr id="2052" name="Picture 4" descr="Free coronavirus covid-19 disease vector">
            <a:extLst>
              <a:ext uri="{FF2B5EF4-FFF2-40B4-BE49-F238E27FC236}">
                <a16:creationId xmlns:a16="http://schemas.microsoft.com/office/drawing/2014/main" id="{6260B267-0E9A-879C-5504-2E97C0679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563" y="2453526"/>
            <a:ext cx="395416" cy="3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EAACA2-4B98-FE6B-7288-CEDA0F29F9E7}"/>
              </a:ext>
            </a:extLst>
          </p:cNvPr>
          <p:cNvSpPr txBox="1"/>
          <p:nvPr/>
        </p:nvSpPr>
        <p:spPr>
          <a:xfrm>
            <a:off x="7838873" y="1144832"/>
            <a:ext cx="276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Interview &amp;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B7FFE-F280-4D2A-D85E-F82F0807DFF9}"/>
              </a:ext>
            </a:extLst>
          </p:cNvPr>
          <p:cNvSpPr txBox="1"/>
          <p:nvPr/>
        </p:nvSpPr>
        <p:spPr>
          <a:xfrm>
            <a:off x="8038898" y="1450741"/>
            <a:ext cx="276881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EE" sz="28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 In-service teachers</a:t>
            </a:r>
            <a:endParaRPr lang="en-EE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32399F-F071-5C7D-C63B-11EBA04CB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84" y="4860085"/>
            <a:ext cx="1236275" cy="12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7407530-E5AE-A6ED-E5F7-432D754B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49" y="3121662"/>
            <a:ext cx="1482874" cy="9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6FCF44-1584-DC9C-EF70-598CBBB52D87}"/>
              </a:ext>
            </a:extLst>
          </p:cNvPr>
          <p:cNvSpPr txBox="1"/>
          <p:nvPr/>
        </p:nvSpPr>
        <p:spPr>
          <a:xfrm>
            <a:off x="7842849" y="2967740"/>
            <a:ext cx="306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Development &amp; Feedback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161D93-0D5C-EBE2-EBFB-84F8807166E4}"/>
              </a:ext>
            </a:extLst>
          </p:cNvPr>
          <p:cNvSpPr txBox="1"/>
          <p:nvPr/>
        </p:nvSpPr>
        <p:spPr>
          <a:xfrm>
            <a:off x="8039362" y="3291964"/>
            <a:ext cx="276881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EE" sz="28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50 In-service teachers</a:t>
            </a:r>
            <a:endParaRPr lang="en-EE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650013-576B-170E-1D4B-7CD8D7896FA6}"/>
              </a:ext>
            </a:extLst>
          </p:cNvPr>
          <p:cNvSpPr txBox="1"/>
          <p:nvPr/>
        </p:nvSpPr>
        <p:spPr>
          <a:xfrm>
            <a:off x="7838873" y="4826459"/>
            <a:ext cx="276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Refinement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1AA69B-67BE-67DE-CD40-F49F334DB4E0}"/>
              </a:ext>
            </a:extLst>
          </p:cNvPr>
          <p:cNvSpPr txBox="1"/>
          <p:nvPr/>
        </p:nvSpPr>
        <p:spPr>
          <a:xfrm>
            <a:off x="7990453" y="5137066"/>
            <a:ext cx="276881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EE" sz="2800" b="1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ML model development</a:t>
            </a:r>
            <a:endParaRPr lang="en-EE" sz="16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0204FC6F-9B92-A64B-D0A7-636298ECFBB3}"/>
              </a:ext>
            </a:extLst>
          </p:cNvPr>
          <p:cNvSpPr/>
          <p:nvPr/>
        </p:nvSpPr>
        <p:spPr>
          <a:xfrm>
            <a:off x="8254747" y="2470954"/>
            <a:ext cx="641684" cy="395416"/>
          </a:xfrm>
          <a:prstGeom prst="downArrow">
            <a:avLst/>
          </a:prstGeom>
          <a:solidFill>
            <a:srgbClr val="D7A3F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31C31BBD-9C45-79F5-3C41-4CB2B2BC17FD}"/>
              </a:ext>
            </a:extLst>
          </p:cNvPr>
          <p:cNvSpPr/>
          <p:nvPr/>
        </p:nvSpPr>
        <p:spPr>
          <a:xfrm>
            <a:off x="8263190" y="4323659"/>
            <a:ext cx="641684" cy="395416"/>
          </a:xfrm>
          <a:prstGeom prst="downArrow">
            <a:avLst/>
          </a:prstGeom>
          <a:solidFill>
            <a:srgbClr val="D7A3F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3D807-C22B-1252-31DC-3D7185593D58}"/>
              </a:ext>
            </a:extLst>
          </p:cNvPr>
          <p:cNvSpPr txBox="1"/>
          <p:nvPr/>
        </p:nvSpPr>
        <p:spPr>
          <a:xfrm>
            <a:off x="10434706" y="6373091"/>
            <a:ext cx="161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33318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92B925-7425-C0A3-FC78-B74AC9E0B286}"/>
              </a:ext>
            </a:extLst>
          </p:cNvPr>
          <p:cNvSpPr txBox="1"/>
          <p:nvPr/>
        </p:nvSpPr>
        <p:spPr>
          <a:xfrm>
            <a:off x="0" y="189180"/>
            <a:ext cx="3899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sz="6000" b="1" dirty="0">
                <a:solidFill>
                  <a:srgbClr val="7030A0"/>
                </a:solidFill>
                <a:latin typeface="Avenir Next" panose="020B0503020202020204" pitchFamily="34" charset="0"/>
              </a:rPr>
              <a:t>CoTrack</a:t>
            </a:r>
          </a:p>
        </p:txBody>
      </p:sp>
      <p:pic>
        <p:nvPicPr>
          <p:cNvPr id="5" name="Google Shape;193;p29">
            <a:extLst>
              <a:ext uri="{FF2B5EF4-FFF2-40B4-BE49-F238E27FC236}">
                <a16:creationId xmlns:a16="http://schemas.microsoft.com/office/drawing/2014/main" id="{9F94E7D1-151B-303A-77C0-C02B5B990E5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11801" y="1631681"/>
            <a:ext cx="2469528" cy="179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94;p29">
            <a:extLst>
              <a:ext uri="{FF2B5EF4-FFF2-40B4-BE49-F238E27FC236}">
                <a16:creationId xmlns:a16="http://schemas.microsoft.com/office/drawing/2014/main" id="{29EF3E1B-5B5D-B20B-B015-7E7F81663D9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609" y="2353660"/>
            <a:ext cx="1018764" cy="339763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" name="Google Shape;195;p29">
            <a:extLst>
              <a:ext uri="{FF2B5EF4-FFF2-40B4-BE49-F238E27FC236}">
                <a16:creationId xmlns:a16="http://schemas.microsoft.com/office/drawing/2014/main" id="{2C9894C4-1C3C-9489-8143-B4E15F57FA6E}"/>
              </a:ext>
            </a:extLst>
          </p:cNvPr>
          <p:cNvCxnSpPr>
            <a:stCxn id="6" idx="3"/>
          </p:cNvCxnSpPr>
          <p:nvPr/>
        </p:nvCxnSpPr>
        <p:spPr>
          <a:xfrm rot="10800000" flipH="1">
            <a:off x="7058373" y="1896741"/>
            <a:ext cx="1440000" cy="626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197;p29">
            <a:extLst>
              <a:ext uri="{FF2B5EF4-FFF2-40B4-BE49-F238E27FC236}">
                <a16:creationId xmlns:a16="http://schemas.microsoft.com/office/drawing/2014/main" id="{2B3C1D4A-3FBA-13B7-6305-BA3410359BA3}"/>
              </a:ext>
            </a:extLst>
          </p:cNvPr>
          <p:cNvCxnSpPr>
            <a:stCxn id="6" idx="3"/>
          </p:cNvCxnSpPr>
          <p:nvPr/>
        </p:nvCxnSpPr>
        <p:spPr>
          <a:xfrm>
            <a:off x="7058373" y="2523541"/>
            <a:ext cx="1440000" cy="517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210;p29">
            <a:extLst>
              <a:ext uri="{FF2B5EF4-FFF2-40B4-BE49-F238E27FC236}">
                <a16:creationId xmlns:a16="http://schemas.microsoft.com/office/drawing/2014/main" id="{422EDF09-8D18-1BF9-DE97-F635DC06E8ED}"/>
              </a:ext>
            </a:extLst>
          </p:cNvPr>
          <p:cNvCxnSpPr>
            <a:stCxn id="6" idx="3"/>
          </p:cNvCxnSpPr>
          <p:nvPr/>
        </p:nvCxnSpPr>
        <p:spPr>
          <a:xfrm>
            <a:off x="7058373" y="2523541"/>
            <a:ext cx="1440000" cy="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" name="Google Shape;203;p29" descr="OG file format - Free interface icons">
            <a:extLst>
              <a:ext uri="{FF2B5EF4-FFF2-40B4-BE49-F238E27FC236}">
                <a16:creationId xmlns:a16="http://schemas.microsoft.com/office/drawing/2014/main" id="{D75E28FD-6C75-9ACE-3182-F7986CEEFC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1999" y="2342178"/>
            <a:ext cx="369529" cy="36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05;p29" descr="ile:Speaker Icon.svg - Wikimedia Commons">
            <a:extLst>
              <a:ext uri="{FF2B5EF4-FFF2-40B4-BE49-F238E27FC236}">
                <a16:creationId xmlns:a16="http://schemas.microsoft.com/office/drawing/2014/main" id="{711E87F2-B3AC-A9A8-525C-F076349BB10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9871" y="2889281"/>
            <a:ext cx="413755" cy="41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07;p29">
            <a:extLst>
              <a:ext uri="{FF2B5EF4-FFF2-40B4-BE49-F238E27FC236}">
                <a16:creationId xmlns:a16="http://schemas.microsoft.com/office/drawing/2014/main" id="{77597D8A-60C1-FAC6-0341-7477C13C2B7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56860" y="1724466"/>
            <a:ext cx="339767" cy="339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FE4E77-5906-7CFE-866B-9BEB0AC97150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4781329" y="2523542"/>
            <a:ext cx="1258280" cy="6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8B810C7-772B-B553-992C-2E44E5115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3113" y="3652863"/>
            <a:ext cx="2610810" cy="2835226"/>
          </a:xfrm>
          <a:prstGeom prst="roundRect">
            <a:avLst>
              <a:gd name="adj" fmla="val 449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1014C9-722A-CB41-65FF-A729D5E1E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9754" y="3964549"/>
            <a:ext cx="3433622" cy="2523540"/>
          </a:xfrm>
          <a:prstGeom prst="roundRect">
            <a:avLst>
              <a:gd name="adj" fmla="val 713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an 21">
            <a:extLst>
              <a:ext uri="{FF2B5EF4-FFF2-40B4-BE49-F238E27FC236}">
                <a16:creationId xmlns:a16="http://schemas.microsoft.com/office/drawing/2014/main" id="{D9E1B763-0749-271F-F972-A50DDC5808E3}"/>
              </a:ext>
            </a:extLst>
          </p:cNvPr>
          <p:cNvSpPr/>
          <p:nvPr/>
        </p:nvSpPr>
        <p:spPr>
          <a:xfrm>
            <a:off x="10195035" y="2048782"/>
            <a:ext cx="898358" cy="886017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FDDD409E-D4EE-DFB2-7EA0-66EAD641277B}"/>
              </a:ext>
            </a:extLst>
          </p:cNvPr>
          <p:cNvSpPr/>
          <p:nvPr/>
        </p:nvSpPr>
        <p:spPr>
          <a:xfrm>
            <a:off x="9338809" y="2342178"/>
            <a:ext cx="543128" cy="3695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707EA-1BFA-0DF9-B4F5-BD6D41ADB89B}"/>
              </a:ext>
            </a:extLst>
          </p:cNvPr>
          <p:cNvSpPr txBox="1"/>
          <p:nvPr/>
        </p:nvSpPr>
        <p:spPr>
          <a:xfrm>
            <a:off x="9880199" y="130851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dirty="0">
                <a:latin typeface="+mj-lt"/>
              </a:rPr>
              <a:t>Multimodal data features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681F7-9D00-E8FD-1DB0-218E1C6FC7EF}"/>
              </a:ext>
            </a:extLst>
          </p:cNvPr>
          <p:cNvSpPr txBox="1"/>
          <p:nvPr/>
        </p:nvSpPr>
        <p:spPr>
          <a:xfrm>
            <a:off x="1975935" y="6488668"/>
            <a:ext cx="314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dirty="0">
                <a:latin typeface="Avenir Next" panose="020B0503020202020204" pitchFamily="34" charset="0"/>
              </a:rPr>
              <a:t>Collaborative writing space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CB7AF6-18AB-FB1A-97D5-AB78894ED0D8}"/>
              </a:ext>
            </a:extLst>
          </p:cNvPr>
          <p:cNvSpPr txBox="1"/>
          <p:nvPr/>
        </p:nvSpPr>
        <p:spPr>
          <a:xfrm>
            <a:off x="9087888" y="6488668"/>
            <a:ext cx="314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E" dirty="0">
                <a:latin typeface="Avenir Next" panose="020B0503020202020204" pitchFamily="34" charset="0"/>
              </a:rPr>
              <a:t>Real-time dashboard</a:t>
            </a:r>
          </a:p>
        </p:txBody>
      </p:sp>
    </p:spTree>
    <p:extLst>
      <p:ext uri="{BB962C8B-B14F-4D97-AF65-F5344CB8AC3E}">
        <p14:creationId xmlns:p14="http://schemas.microsoft.com/office/powerpoint/2010/main" val="31335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1053</Words>
  <Application>Microsoft Macintosh PowerPoint</Application>
  <PresentationFormat>Widescreen</PresentationFormat>
  <Paragraphs>232</Paragraphs>
  <Slides>32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Avenir Black</vt:lpstr>
      <vt:lpstr>Avenir Book</vt:lpstr>
      <vt:lpstr>Avenir Next</vt:lpstr>
      <vt:lpstr>Baskerville Old Face</vt:lpstr>
      <vt:lpstr>Calibri</vt:lpstr>
      <vt:lpstr>Calibri Light</vt:lpstr>
      <vt:lpstr>Helvetica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pankaj</dc:creator>
  <cp:lastModifiedBy>Microsoft Office User</cp:lastModifiedBy>
  <cp:revision>36</cp:revision>
  <dcterms:created xsi:type="dcterms:W3CDTF">2024-03-04T13:22:55Z</dcterms:created>
  <dcterms:modified xsi:type="dcterms:W3CDTF">2024-03-20T01:13:15Z</dcterms:modified>
</cp:coreProperties>
</file>