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Medium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9"/>
  </p:normalViewPr>
  <p:slideViewPr>
    <p:cSldViewPr snapToGrid="0">
      <p:cViewPr varScale="1">
        <p:scale>
          <a:sx n="152" d="100"/>
          <a:sy n="152" d="100"/>
        </p:scale>
        <p:origin x="72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4521ffd79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4521ffd79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4521ffd79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4521ffd79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521ffd7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521ffd7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4521ffd79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4521ffd79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4521ffd79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4521ffd79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6f73a04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c6f73a04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4521ffd79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4521ffd79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4521ffd79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4521ffd79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4521ffd79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4521ffd79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4521ffd79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4521ffd79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6f73a04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c6f73a04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4521ffd79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34521ffd79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4fdfe0a8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34fdfe0a8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34fdfe0a84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6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34fdfe0a84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4521ffd7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34521ffd7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521ffd79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34521ffd79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4521ffd79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34521ffd79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4521ffd7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4521ffd7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4521ffd7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4521ffd79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34521ffd79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34521ffd79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2525" tIns="92525" rIns="92525" bIns="925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2525" tIns="92525" rIns="92525" bIns="925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2525" tIns="92525" rIns="92525" bIns="9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2525" tIns="92525" rIns="92525" bIns="925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2525" tIns="92525" rIns="92525" bIns="925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25" tIns="92525" rIns="92525" bIns="925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92525" rIns="92525" bIns="925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92525" rIns="92525" bIns="925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92525" rIns="92525" bIns="925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rack.websit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tis.ee/Portal/Publications/Display/91af6735-87f0-464c-a318-c93d28a9642a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hyperlink" Target="https://www.cotrack.website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429/ijsotl.2018.12020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Building an automated system to detect collaboration quality using multimodal learning analytics</a:t>
            </a:r>
            <a:endParaRPr sz="4200"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Pankaj Chejara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Center of Education Technology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Tallinn University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Estonia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pankajch@tlu.ee</a:t>
            </a:r>
            <a:endParaRPr sz="2400"/>
          </a:p>
        </p:txBody>
      </p:sp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0147" y="4427103"/>
            <a:ext cx="722900" cy="588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objective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Main research goal of my PhD</a:t>
            </a:r>
            <a:endParaRPr sz="2200"/>
          </a:p>
        </p:txBody>
      </p:sp>
      <p:sp>
        <p:nvSpPr>
          <p:cNvPr id="222" name="Google Shape;222;p34"/>
          <p:cNvSpPr txBox="1"/>
          <p:nvPr/>
        </p:nvSpPr>
        <p:spPr>
          <a:xfrm>
            <a:off x="364675" y="1898950"/>
            <a:ext cx="8566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To </a:t>
            </a:r>
            <a:r>
              <a:rPr lang="en" sz="2100" b="1">
                <a:solidFill>
                  <a:schemeClr val="dk1"/>
                </a:solidFill>
              </a:rPr>
              <a:t>build </a:t>
            </a:r>
            <a:r>
              <a:rPr lang="en" sz="2100">
                <a:solidFill>
                  <a:schemeClr val="dk1"/>
                </a:solidFill>
              </a:rPr>
              <a:t>and </a:t>
            </a:r>
            <a:r>
              <a:rPr lang="en" sz="2100" b="1">
                <a:solidFill>
                  <a:schemeClr val="dk1"/>
                </a:solidFill>
              </a:rPr>
              <a:t>assess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100" b="1">
                <a:solidFill>
                  <a:schemeClr val="dk1"/>
                </a:solidFill>
              </a:rPr>
              <a:t>MMLA technological support </a:t>
            </a:r>
            <a:r>
              <a:rPr lang="en" sz="2100">
                <a:solidFill>
                  <a:schemeClr val="dk1"/>
                </a:solidFill>
              </a:rPr>
              <a:t>for estimation of </a:t>
            </a:r>
            <a:r>
              <a:rPr lang="en" sz="2100" b="1">
                <a:solidFill>
                  <a:schemeClr val="dk1"/>
                </a:solidFill>
              </a:rPr>
              <a:t>collaboration quality and its various dimensions</a:t>
            </a:r>
            <a:r>
              <a:rPr lang="en" sz="2100">
                <a:solidFill>
                  <a:schemeClr val="dk1"/>
                </a:solidFill>
              </a:rPr>
              <a:t> in </a:t>
            </a:r>
            <a:r>
              <a:rPr lang="en" sz="2100" b="1">
                <a:solidFill>
                  <a:schemeClr val="dk1"/>
                </a:solidFill>
              </a:rPr>
              <a:t>small groups</a:t>
            </a:r>
            <a:r>
              <a:rPr lang="en" sz="2100">
                <a:solidFill>
                  <a:schemeClr val="dk1"/>
                </a:solidFill>
              </a:rPr>
              <a:t> in </a:t>
            </a:r>
            <a:r>
              <a:rPr lang="en" sz="2100" b="1">
                <a:solidFill>
                  <a:schemeClr val="dk1"/>
                </a:solidFill>
              </a:rPr>
              <a:t>classroom</a:t>
            </a:r>
            <a:r>
              <a:rPr lang="en" sz="2100">
                <a:solidFill>
                  <a:schemeClr val="dk1"/>
                </a:solidFill>
              </a:rPr>
              <a:t> collaborative learning</a:t>
            </a:r>
            <a:r>
              <a:rPr lang="en" sz="2100" b="1">
                <a:solidFill>
                  <a:schemeClr val="dk1"/>
                </a:solidFill>
              </a:rPr>
              <a:t>.</a:t>
            </a:r>
            <a:endParaRPr sz="21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275" y="4165558"/>
            <a:ext cx="1027970" cy="76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9325" y="4758192"/>
            <a:ext cx="293625" cy="1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1204" y="4292230"/>
            <a:ext cx="169905" cy="13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5262" y="4509350"/>
            <a:ext cx="166331" cy="16633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/>
          <p:nvPr/>
        </p:nvSpPr>
        <p:spPr>
          <a:xfrm>
            <a:off x="4001325" y="4195550"/>
            <a:ext cx="2555700" cy="795900"/>
          </a:xfrm>
          <a:prstGeom prst="roundRect">
            <a:avLst>
              <a:gd name="adj" fmla="val 573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MMLA System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0669" y="4422391"/>
            <a:ext cx="291206" cy="3402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34"/>
          <p:cNvCxnSpPr>
            <a:stCxn id="225" idx="3"/>
            <a:endCxn id="227" idx="1"/>
          </p:cNvCxnSpPr>
          <p:nvPr/>
        </p:nvCxnSpPr>
        <p:spPr>
          <a:xfrm>
            <a:off x="3301109" y="4359544"/>
            <a:ext cx="700200" cy="234000"/>
          </a:xfrm>
          <a:prstGeom prst="bentConnector3">
            <a:avLst>
              <a:gd name="adj1" fmla="val 56218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34"/>
          <p:cNvCxnSpPr>
            <a:stCxn id="224" idx="3"/>
            <a:endCxn id="227" idx="1"/>
          </p:cNvCxnSpPr>
          <p:nvPr/>
        </p:nvCxnSpPr>
        <p:spPr>
          <a:xfrm rot="10800000" flipH="1">
            <a:off x="3362950" y="4593555"/>
            <a:ext cx="638400" cy="247800"/>
          </a:xfrm>
          <a:prstGeom prst="bentConnector3">
            <a:avLst>
              <a:gd name="adj1" fmla="val 5089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4"/>
          <p:cNvCxnSpPr>
            <a:stCxn id="226" idx="3"/>
            <a:endCxn id="227" idx="1"/>
          </p:cNvCxnSpPr>
          <p:nvPr/>
        </p:nvCxnSpPr>
        <p:spPr>
          <a:xfrm>
            <a:off x="3271594" y="4592516"/>
            <a:ext cx="729600" cy="9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34"/>
          <p:cNvSpPr txBox="1"/>
          <p:nvPr/>
        </p:nvSpPr>
        <p:spPr>
          <a:xfrm>
            <a:off x="2630500" y="3991856"/>
            <a:ext cx="13707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Multimodal data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3" name="Google Shape;233;p34"/>
          <p:cNvCxnSpPr>
            <a:stCxn id="227" idx="3"/>
            <a:endCxn id="228" idx="1"/>
          </p:cNvCxnSpPr>
          <p:nvPr/>
        </p:nvCxnSpPr>
        <p:spPr>
          <a:xfrm rot="10800000" flipH="1">
            <a:off x="6557025" y="4592600"/>
            <a:ext cx="1553700" cy="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" name="Google Shape;234;p34"/>
          <p:cNvSpPr txBox="1"/>
          <p:nvPr/>
        </p:nvSpPr>
        <p:spPr>
          <a:xfrm>
            <a:off x="-57250" y="4292169"/>
            <a:ext cx="13707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Collaborative activity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7522938" y="4723038"/>
            <a:ext cx="13707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Teacher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6612225" y="4328350"/>
            <a:ext cx="13707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Monitoring &amp; Guidance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7" name="Google Shape;237;p34"/>
          <p:cNvCxnSpPr>
            <a:endCxn id="223" idx="0"/>
          </p:cNvCxnSpPr>
          <p:nvPr/>
        </p:nvCxnSpPr>
        <p:spPr>
          <a:xfrm rot="10800000">
            <a:off x="1691260" y="4165558"/>
            <a:ext cx="6564900" cy="256800"/>
          </a:xfrm>
          <a:prstGeom prst="bentConnector4">
            <a:avLst>
              <a:gd name="adj1" fmla="val -4"/>
              <a:gd name="adj2" fmla="val 43873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8" name="Google Shape;238;p34"/>
          <p:cNvSpPr txBox="1"/>
          <p:nvPr/>
        </p:nvSpPr>
        <p:spPr>
          <a:xfrm>
            <a:off x="4413825" y="3295700"/>
            <a:ext cx="173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Intervention/Support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7779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Investigating the feasibility of estimating collaboration quality dimensions in classroom settings</a:t>
            </a:r>
            <a:endParaRPr sz="4800"/>
          </a:p>
        </p:txBody>
      </p:sp>
      <p:sp>
        <p:nvSpPr>
          <p:cNvPr id="244" name="Google Shape;244;p35"/>
          <p:cNvSpPr/>
          <p:nvPr/>
        </p:nvSpPr>
        <p:spPr>
          <a:xfrm>
            <a:off x="605450" y="612350"/>
            <a:ext cx="495300" cy="495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First Research Study</a:t>
            </a:r>
            <a:endParaRPr sz="2400" b="1" i="1"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Context: </a:t>
            </a:r>
            <a:r>
              <a:rPr lang="en" sz="1700"/>
              <a:t>Estonian high school students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audio and logs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Group-size:</a:t>
            </a:r>
            <a:r>
              <a:rPr lang="en" sz="1700"/>
              <a:t> 3,4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Features:</a:t>
            </a:r>
            <a:r>
              <a:rPr lang="en" sz="1700"/>
              <a:t> speaking time, number of characters added or deleted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Annotation: </a:t>
            </a:r>
            <a:r>
              <a:rPr lang="en" sz="1700"/>
              <a:t>Using rating handbook from Rummel et al., 2015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425" y="1259112"/>
            <a:ext cx="5287400" cy="29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/>
        </p:nvSpPr>
        <p:spPr>
          <a:xfrm>
            <a:off x="3570900" y="4348375"/>
            <a:ext cx="531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Roboto"/>
                <a:ea typeface="Roboto"/>
                <a:cs typeface="Roboto"/>
                <a:sym typeface="Roboto"/>
              </a:rPr>
              <a:t>Chejara, P., Prieto, L. P., Ruiz-Calleja, A., Rodríguez-Triana, M. J., Shankar, S. K., &amp; Kasepalu, R. (2020, September). Quantifying collaboration quality in face-to-face classroom settings using mmla. In </a:t>
            </a:r>
            <a:r>
              <a:rPr lang="en" sz="600" i="1">
                <a:latin typeface="Roboto"/>
                <a:ea typeface="Roboto"/>
                <a:cs typeface="Roboto"/>
                <a:sym typeface="Roboto"/>
              </a:rPr>
              <a:t>International Conference on Collaboration Technologies and Social Computing</a:t>
            </a:r>
            <a:r>
              <a:rPr lang="en" sz="600">
                <a:latin typeface="Roboto"/>
                <a:ea typeface="Roboto"/>
                <a:cs typeface="Roboto"/>
                <a:sym typeface="Roboto"/>
              </a:rPr>
              <a:t> (pp. 159-166). Springer, Cham.</a:t>
            </a:r>
            <a:endParaRPr sz="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>
            <a:off x="4534150" y="1300400"/>
            <a:ext cx="2669700" cy="61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7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First Research Study</a:t>
            </a:r>
            <a:endParaRPr sz="2400" b="1" i="1"/>
          </a:p>
        </p:txBody>
      </p:sp>
      <p:sp>
        <p:nvSpPr>
          <p:cNvPr id="259" name="Google Shape;259;p37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Context: </a:t>
            </a:r>
            <a:r>
              <a:rPr lang="en" sz="1700"/>
              <a:t>Estonian high school students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audio and logs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Group-size:</a:t>
            </a:r>
            <a:r>
              <a:rPr lang="en" sz="1700"/>
              <a:t> 3,4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Features:</a:t>
            </a:r>
            <a:r>
              <a:rPr lang="en" sz="1700"/>
              <a:t> speaking time, number of characters added or deleted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Annotation: </a:t>
            </a:r>
            <a:r>
              <a:rPr lang="en" sz="1700"/>
              <a:t>Using rating handbook from Rummel et al., 2015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260" name="Google Shape;260;p37"/>
          <p:cNvSpPr/>
          <p:nvPr/>
        </p:nvSpPr>
        <p:spPr>
          <a:xfrm>
            <a:off x="3591550" y="639875"/>
            <a:ext cx="192600" cy="19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3894275" y="516025"/>
            <a:ext cx="474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model showed good performance but due to small dataset, the generalizability of the model was in question.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4737663" y="1458625"/>
            <a:ext cx="1011300" cy="316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Model development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6047375" y="1458625"/>
            <a:ext cx="1011300" cy="316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Model evaluation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264" name="Google Shape;264;p37"/>
          <p:cNvCxnSpPr>
            <a:stCxn id="262" idx="3"/>
            <a:endCxn id="263" idx="1"/>
          </p:cNvCxnSpPr>
          <p:nvPr/>
        </p:nvCxnSpPr>
        <p:spPr>
          <a:xfrm>
            <a:off x="5748963" y="1616875"/>
            <a:ext cx="2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5" name="Google Shape;265;p37"/>
          <p:cNvSpPr/>
          <p:nvPr/>
        </p:nvSpPr>
        <p:spPr>
          <a:xfrm>
            <a:off x="7357075" y="1458625"/>
            <a:ext cx="1011300" cy="31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Publication</a:t>
            </a:r>
            <a:endParaRPr sz="900">
              <a:solidFill>
                <a:schemeClr val="lt1"/>
              </a:solidFill>
            </a:endParaRPr>
          </a:p>
        </p:txBody>
      </p:sp>
      <p:cxnSp>
        <p:nvCxnSpPr>
          <p:cNvPr id="266" name="Google Shape;266;p37"/>
          <p:cNvCxnSpPr>
            <a:stCxn id="263" idx="3"/>
            <a:endCxn id="265" idx="1"/>
          </p:cNvCxnSpPr>
          <p:nvPr/>
        </p:nvCxnSpPr>
        <p:spPr>
          <a:xfrm>
            <a:off x="7058675" y="1616875"/>
            <a:ext cx="29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7" name="Google Shape;267;p37"/>
          <p:cNvCxnSpPr>
            <a:stCxn id="257" idx="2"/>
          </p:cNvCxnSpPr>
          <p:nvPr/>
        </p:nvCxnSpPr>
        <p:spPr>
          <a:xfrm>
            <a:off x="5869000" y="1916000"/>
            <a:ext cx="0" cy="23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8" name="Google Shape;268;p37"/>
          <p:cNvSpPr txBox="1"/>
          <p:nvPr/>
        </p:nvSpPr>
        <p:spPr>
          <a:xfrm>
            <a:off x="5081200" y="2263625"/>
            <a:ext cx="157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Model use in practice ??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37"/>
          <p:cNvSpPr/>
          <p:nvPr/>
        </p:nvSpPr>
        <p:spPr>
          <a:xfrm>
            <a:off x="3543375" y="3839225"/>
            <a:ext cx="5359800" cy="708600"/>
          </a:xfrm>
          <a:prstGeom prst="roundRect">
            <a:avLst>
              <a:gd name="adj" fmla="val 5378"/>
            </a:avLst>
          </a:prstGeom>
          <a:solidFill>
            <a:srgbClr val="98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Research gap: </a:t>
            </a:r>
            <a:r>
              <a:rPr lang="en">
                <a:solidFill>
                  <a:schemeClr val="lt1"/>
                </a:solidFill>
              </a:rPr>
              <a:t>Lack of standard practice on systematic evaluation of models in Multimodal learning analytics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First Research Contribution</a:t>
            </a:r>
            <a:endParaRPr sz="2400" b="1" i="1"/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EFAR-MMLA: An evaluation framework for assessing and reporting generalizability of machine learning models in MMLA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Guidelines for assessing models on generalizability levels related to education</a:t>
            </a:r>
            <a:endParaRPr sz="17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Guidelines for reporting model performance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276" name="Google Shape;276;p38"/>
          <p:cNvSpPr/>
          <p:nvPr/>
        </p:nvSpPr>
        <p:spPr>
          <a:xfrm>
            <a:off x="3990125" y="2612625"/>
            <a:ext cx="2546100" cy="529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Instance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7" name="Google Shape;277;p38"/>
          <p:cNvSpPr/>
          <p:nvPr/>
        </p:nvSpPr>
        <p:spPr>
          <a:xfrm>
            <a:off x="3990125" y="1966900"/>
            <a:ext cx="2546100" cy="529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Group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8" name="Google Shape;278;p38"/>
          <p:cNvSpPr/>
          <p:nvPr/>
        </p:nvSpPr>
        <p:spPr>
          <a:xfrm>
            <a:off x="3990125" y="1321175"/>
            <a:ext cx="2546100" cy="529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4162306" y="3258350"/>
            <a:ext cx="228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Generalizability levels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38"/>
          <p:cNvSpPr txBox="1"/>
          <p:nvPr/>
        </p:nvSpPr>
        <p:spPr>
          <a:xfrm>
            <a:off x="3804875" y="4437825"/>
            <a:ext cx="501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Roboto"/>
                <a:ea typeface="Roboto"/>
                <a:cs typeface="Roboto"/>
                <a:sym typeface="Roboto"/>
              </a:rPr>
              <a:t>Chejara, P., Prieto, L. P., Ruiz-Calleja, A., Rodríguez-Triana, M. J., Shankar, S. K., &amp; Kasepalu, R. (2021). EFAR-MMLA: An Evaluation Framework to Assess and Report Generalizability of Machine Learning Models in MMLA. </a:t>
            </a:r>
            <a:r>
              <a:rPr lang="en" sz="600" i="1">
                <a:latin typeface="Roboto"/>
                <a:ea typeface="Roboto"/>
                <a:cs typeface="Roboto"/>
                <a:sym typeface="Roboto"/>
              </a:rPr>
              <a:t>Sensors</a:t>
            </a:r>
            <a:r>
              <a:rPr lang="en" sz="6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600" i="1">
                <a:latin typeface="Roboto"/>
                <a:ea typeface="Roboto"/>
                <a:cs typeface="Roboto"/>
                <a:sym typeface="Roboto"/>
              </a:rPr>
              <a:t>21</a:t>
            </a:r>
            <a:r>
              <a:rPr lang="en" sz="600">
                <a:latin typeface="Roboto"/>
                <a:ea typeface="Roboto"/>
                <a:cs typeface="Roboto"/>
                <a:sym typeface="Roboto"/>
              </a:rPr>
              <a:t>(8), 2863.</a:t>
            </a:r>
            <a:endParaRPr sz="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027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/>
              <a:t>COVID-19</a:t>
            </a:r>
            <a:endParaRPr sz="7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Rethink focus of your PhD</a:t>
            </a:r>
            <a:endParaRPr sz="5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web-based application to conduct collaborative learning activities with multimodal data collection and monitoring functionalities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https://www.cotrack.website</a:t>
            </a:r>
            <a:endParaRPr/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37" y="983900"/>
            <a:ext cx="7615626" cy="25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7779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Developing generalizable machine learning models for collaboration quality dimensions</a:t>
            </a:r>
            <a:endParaRPr sz="4800"/>
          </a:p>
        </p:txBody>
      </p:sp>
      <p:sp>
        <p:nvSpPr>
          <p:cNvPr id="297" name="Google Shape;297;p41"/>
          <p:cNvSpPr/>
          <p:nvPr/>
        </p:nvSpPr>
        <p:spPr>
          <a:xfrm>
            <a:off x="605450" y="612350"/>
            <a:ext cx="495300" cy="495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Second Research Study</a:t>
            </a:r>
            <a:endParaRPr sz="2400" b="1" i="1"/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9415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Context: </a:t>
            </a:r>
            <a:r>
              <a:rPr lang="en" sz="1700"/>
              <a:t>Estonian high school students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audio and logs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Group-size:</a:t>
            </a:r>
            <a:r>
              <a:rPr lang="en" sz="1700"/>
              <a:t> 3,4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Features:</a:t>
            </a:r>
            <a:r>
              <a:rPr lang="en" sz="1700"/>
              <a:t> speaking time, turk-taking, number of characters added or deleted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Annotation: </a:t>
            </a:r>
            <a:r>
              <a:rPr lang="en" sz="1700"/>
              <a:t>Using rating handbook from Rummel et al., 2015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425" y="1369352"/>
            <a:ext cx="4739400" cy="3554700"/>
          </a:xfrm>
          <a:prstGeom prst="roundRect">
            <a:avLst>
              <a:gd name="adj" fmla="val 3678"/>
            </a:avLst>
          </a:prstGeom>
          <a:noFill/>
          <a:ln>
            <a:noFill/>
          </a:ln>
        </p:spPr>
      </p:pic>
      <p:sp>
        <p:nvSpPr>
          <p:cNvPr id="305" name="Google Shape;305;p42"/>
          <p:cNvSpPr txBox="1"/>
          <p:nvPr/>
        </p:nvSpPr>
        <p:spPr>
          <a:xfrm>
            <a:off x="3749125" y="49425"/>
            <a:ext cx="47820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Different types of activity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different learning contexts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"/>
                <a:ea typeface="Roboto"/>
                <a:cs typeface="Roboto"/>
                <a:sym typeface="Roboto"/>
              </a:rPr>
              <a:t>72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students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~1200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minutes of video recordings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5077700" y="2263650"/>
            <a:ext cx="337200" cy="35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2"/>
          <p:cNvSpPr/>
          <p:nvPr/>
        </p:nvSpPr>
        <p:spPr>
          <a:xfrm>
            <a:off x="6544250" y="2127075"/>
            <a:ext cx="288900" cy="35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2"/>
          <p:cNvSpPr/>
          <p:nvPr/>
        </p:nvSpPr>
        <p:spPr>
          <a:xfrm>
            <a:off x="7405325" y="2086825"/>
            <a:ext cx="288900" cy="35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2"/>
          <p:cNvSpPr/>
          <p:nvPr/>
        </p:nvSpPr>
        <p:spPr>
          <a:xfrm>
            <a:off x="5077700" y="1823300"/>
            <a:ext cx="154500" cy="22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2"/>
          <p:cNvSpPr/>
          <p:nvPr/>
        </p:nvSpPr>
        <p:spPr>
          <a:xfrm>
            <a:off x="4572000" y="1823300"/>
            <a:ext cx="154500" cy="22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2"/>
          <p:cNvSpPr/>
          <p:nvPr/>
        </p:nvSpPr>
        <p:spPr>
          <a:xfrm>
            <a:off x="6158425" y="1863325"/>
            <a:ext cx="154500" cy="22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2"/>
          <p:cNvSpPr/>
          <p:nvPr/>
        </p:nvSpPr>
        <p:spPr>
          <a:xfrm>
            <a:off x="8030925" y="1903575"/>
            <a:ext cx="154500" cy="22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Second Research Study</a:t>
            </a:r>
            <a:endParaRPr sz="2400" b="1" i="1"/>
          </a:p>
        </p:txBody>
      </p:sp>
      <p:sp>
        <p:nvSpPr>
          <p:cNvPr id="318" name="Google Shape;318;p43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9319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Context: </a:t>
            </a:r>
            <a:r>
              <a:rPr lang="en" sz="1700"/>
              <a:t>Estonian high school students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audio and logs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Group-size:</a:t>
            </a:r>
            <a:r>
              <a:rPr lang="en" sz="1700"/>
              <a:t> 3,4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Features:</a:t>
            </a:r>
            <a:r>
              <a:rPr lang="en" sz="1700"/>
              <a:t> speaking time, turn-taking, number of characters added or deleted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Annotation: </a:t>
            </a:r>
            <a:r>
              <a:rPr lang="en" sz="1700"/>
              <a:t>Using rating handbook from Rummel et al., 2015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319" name="Google Shape;319;p43"/>
          <p:cNvSpPr/>
          <p:nvPr/>
        </p:nvSpPr>
        <p:spPr>
          <a:xfrm>
            <a:off x="3591550" y="639875"/>
            <a:ext cx="192600" cy="19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3"/>
          <p:cNvSpPr txBox="1"/>
          <p:nvPr/>
        </p:nvSpPr>
        <p:spPr>
          <a:xfrm>
            <a:off x="3894275" y="516025"/>
            <a:ext cx="4747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No success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in building generalizable models for collaboration quality and its various dimensions using widely used model development process in MMLA.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43"/>
          <p:cNvSpPr/>
          <p:nvPr/>
        </p:nvSpPr>
        <p:spPr>
          <a:xfrm>
            <a:off x="3543375" y="3839225"/>
            <a:ext cx="5359800" cy="708600"/>
          </a:xfrm>
          <a:prstGeom prst="roundRect">
            <a:avLst>
              <a:gd name="adj" fmla="val 5378"/>
            </a:avLst>
          </a:prstGeom>
          <a:solidFill>
            <a:srgbClr val="98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Research gap: </a:t>
            </a:r>
            <a:r>
              <a:rPr lang="en">
                <a:solidFill>
                  <a:schemeClr val="lt1"/>
                </a:solidFill>
              </a:rPr>
              <a:t>Lack of MMLA research on using temporal aspect for modeling collaboration quality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450" y="1887950"/>
            <a:ext cx="5479127" cy="6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20" name="Google Shape;120;p26"/>
          <p:cNvSpPr txBox="1"/>
          <p:nvPr/>
        </p:nvSpPr>
        <p:spPr>
          <a:xfrm>
            <a:off x="3618925" y="2079150"/>
            <a:ext cx="271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Pankaj Chejara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6"/>
          <p:cNvSpPr txBox="1"/>
          <p:nvPr/>
        </p:nvSpPr>
        <p:spPr>
          <a:xfrm>
            <a:off x="3695200" y="2655500"/>
            <a:ext cx="453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PhD Scholar </a:t>
            </a:r>
            <a:r>
              <a:rPr lang="en" sz="1500">
                <a:latin typeface="Roboto"/>
                <a:ea typeface="Roboto"/>
                <a:cs typeface="Roboto"/>
                <a:sym typeface="Roboto"/>
              </a:rPr>
              <a:t>(Multimodal Learning Analytics)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6"/>
          <p:cNvSpPr txBox="1"/>
          <p:nvPr/>
        </p:nvSpPr>
        <p:spPr>
          <a:xfrm>
            <a:off x="3695200" y="4417900"/>
            <a:ext cx="271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Bachelor </a:t>
            </a:r>
            <a:r>
              <a:rPr lang="en" sz="1500">
                <a:latin typeface="Roboto"/>
                <a:ea typeface="Roboto"/>
                <a:cs typeface="Roboto"/>
                <a:sym typeface="Roboto"/>
              </a:rPr>
              <a:t>(Mathematics)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6"/>
          <p:cNvSpPr txBox="1"/>
          <p:nvPr/>
        </p:nvSpPr>
        <p:spPr>
          <a:xfrm>
            <a:off x="3695200" y="4031900"/>
            <a:ext cx="271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Masters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(Comp. app.)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6"/>
          <p:cNvSpPr txBox="1"/>
          <p:nvPr/>
        </p:nvSpPr>
        <p:spPr>
          <a:xfrm>
            <a:off x="3695200" y="3604600"/>
            <a:ext cx="271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Masters </a:t>
            </a:r>
            <a:r>
              <a:rPr lang="en" sz="1500">
                <a:latin typeface="Roboto"/>
                <a:ea typeface="Roboto"/>
                <a:cs typeface="Roboto"/>
                <a:sym typeface="Roboto"/>
              </a:rPr>
              <a:t>(Comp. Eng.)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00" y="2140475"/>
            <a:ext cx="3148500" cy="2235300"/>
          </a:xfrm>
          <a:prstGeom prst="roundRect">
            <a:avLst>
              <a:gd name="adj" fmla="val 6419"/>
            </a:avLst>
          </a:prstGeom>
          <a:noFill/>
          <a:ln>
            <a:noFill/>
          </a:ln>
        </p:spPr>
      </p:pic>
      <p:sp>
        <p:nvSpPr>
          <p:cNvPr id="126" name="Google Shape;126;p26"/>
          <p:cNvSpPr txBox="1"/>
          <p:nvPr/>
        </p:nvSpPr>
        <p:spPr>
          <a:xfrm>
            <a:off x="3695200" y="3058025"/>
            <a:ext cx="243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Tallinn University, Estonia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6"/>
          <p:cNvSpPr/>
          <p:nvPr/>
        </p:nvSpPr>
        <p:spPr>
          <a:xfrm>
            <a:off x="6192325" y="3791075"/>
            <a:ext cx="222000" cy="984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6"/>
          <p:cNvSpPr txBox="1"/>
          <p:nvPr/>
        </p:nvSpPr>
        <p:spPr>
          <a:xfrm>
            <a:off x="6440025" y="4100700"/>
            <a:ext cx="7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INDIA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Second Research Contribution</a:t>
            </a:r>
            <a:endParaRPr sz="2400" b="1" i="1"/>
          </a:p>
        </p:txBody>
      </p:sp>
      <p:sp>
        <p:nvSpPr>
          <p:cNvPr id="328" name="Google Shape;328;p44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T-MET: A time-aware method for building collaboration models using multimodal learning analytics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Utilizes temporal aspect of collaboration process.</a:t>
            </a:r>
            <a:endParaRPr sz="17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Improves model’s performance significantly.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329" name="Google Shape;3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825" y="386350"/>
            <a:ext cx="3053300" cy="20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6825" y="2643050"/>
            <a:ext cx="3053300" cy="19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/>
        </p:nvSpPr>
        <p:spPr>
          <a:xfrm>
            <a:off x="6832200" y="777475"/>
            <a:ext cx="1610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Argumentation classification model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44"/>
          <p:cNvSpPr txBox="1"/>
          <p:nvPr/>
        </p:nvSpPr>
        <p:spPr>
          <a:xfrm>
            <a:off x="6832200" y="3108225"/>
            <a:ext cx="161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Sustaining mutual understanding classification model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44"/>
          <p:cNvSpPr txBox="1"/>
          <p:nvPr/>
        </p:nvSpPr>
        <p:spPr>
          <a:xfrm>
            <a:off x="3625950" y="4871300"/>
            <a:ext cx="308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Roboto"/>
                <a:ea typeface="Roboto"/>
                <a:cs typeface="Roboto"/>
                <a:sym typeface="Roboto"/>
              </a:rPr>
              <a:t>Planning to submit in this month</a:t>
            </a:r>
            <a:endParaRPr sz="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7779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Building a monitoring and guidance system based on developed models to support teachers </a:t>
            </a:r>
            <a:endParaRPr sz="4800"/>
          </a:p>
        </p:txBody>
      </p:sp>
      <p:sp>
        <p:nvSpPr>
          <p:cNvPr id="339" name="Google Shape;339;p45"/>
          <p:cNvSpPr/>
          <p:nvPr/>
        </p:nvSpPr>
        <p:spPr>
          <a:xfrm>
            <a:off x="605450" y="612350"/>
            <a:ext cx="495300" cy="495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Third Research Study</a:t>
            </a:r>
            <a:endParaRPr sz="2400" b="1" i="1"/>
          </a:p>
        </p:txBody>
      </p:sp>
      <p:sp>
        <p:nvSpPr>
          <p:cNvPr id="345" name="Google Shape;345;p46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Participants: </a:t>
            </a:r>
            <a:r>
              <a:rPr lang="en" sz="1700"/>
              <a:t>Estonian high school teachers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survey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Evaluation aspects: </a:t>
            </a:r>
            <a:r>
              <a:rPr lang="en" sz="1700"/>
              <a:t>Usability, ease of use, behavioral intention for adoption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346" name="Google Shape;3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950" y="880699"/>
            <a:ext cx="3619050" cy="3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6"/>
          <p:cNvSpPr txBox="1"/>
          <p:nvPr/>
        </p:nvSpPr>
        <p:spPr>
          <a:xfrm>
            <a:off x="3550250" y="233950"/>
            <a:ext cx="24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Monitoring functionality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46"/>
          <p:cNvSpPr/>
          <p:nvPr/>
        </p:nvSpPr>
        <p:spPr>
          <a:xfrm>
            <a:off x="6130400" y="509300"/>
            <a:ext cx="1045800" cy="371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Activity details</a:t>
            </a:r>
            <a:endParaRPr sz="1000"/>
          </a:p>
        </p:txBody>
      </p:sp>
      <p:sp>
        <p:nvSpPr>
          <p:cNvPr id="349" name="Google Shape;349;p46"/>
          <p:cNvSpPr/>
          <p:nvPr/>
        </p:nvSpPr>
        <p:spPr>
          <a:xfrm>
            <a:off x="3550250" y="1624950"/>
            <a:ext cx="1207800" cy="371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Social dynamics</a:t>
            </a:r>
            <a:endParaRPr sz="1000"/>
          </a:p>
        </p:txBody>
      </p:sp>
      <p:sp>
        <p:nvSpPr>
          <p:cNvPr id="350" name="Google Shape;350;p46"/>
          <p:cNvSpPr/>
          <p:nvPr/>
        </p:nvSpPr>
        <p:spPr>
          <a:xfrm>
            <a:off x="3550250" y="3241725"/>
            <a:ext cx="1207800" cy="769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Controls to join particular group discussion/seeing their solution</a:t>
            </a:r>
            <a:endParaRPr sz="1000"/>
          </a:p>
        </p:txBody>
      </p:sp>
      <p:sp>
        <p:nvSpPr>
          <p:cNvPr id="351" name="Google Shape;351;p46"/>
          <p:cNvSpPr/>
          <p:nvPr/>
        </p:nvSpPr>
        <p:spPr>
          <a:xfrm>
            <a:off x="8173800" y="3442300"/>
            <a:ext cx="970200" cy="7203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Group activity in terms of writing updates</a:t>
            </a:r>
            <a:endParaRPr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239850" y="89725"/>
            <a:ext cx="2808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ea typeface="Arial"/>
                <a:cs typeface="Arial"/>
                <a:sym typeface="Arial"/>
              </a:rPr>
              <a:t>Third Research Study</a:t>
            </a:r>
            <a:endParaRPr sz="2400" b="1" i="1"/>
          </a:p>
        </p:txBody>
      </p:sp>
      <p:sp>
        <p:nvSpPr>
          <p:cNvPr id="357" name="Google Shape;357;p47"/>
          <p:cNvSpPr txBox="1">
            <a:spLocks noGrp="1"/>
          </p:cNvSpPr>
          <p:nvPr>
            <p:ph type="body" idx="1"/>
          </p:nvPr>
        </p:nvSpPr>
        <p:spPr>
          <a:xfrm>
            <a:off x="239850" y="1259100"/>
            <a:ext cx="2808000" cy="3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Participants: </a:t>
            </a:r>
            <a:r>
              <a:rPr lang="en" sz="1700"/>
              <a:t>Estonian high school teachers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Data: </a:t>
            </a:r>
            <a:r>
              <a:rPr lang="en" sz="1700"/>
              <a:t>survey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Evaluation aspects: </a:t>
            </a:r>
            <a:r>
              <a:rPr lang="en" sz="1700"/>
              <a:t>Usability, ease of use, behavioral intention for adoption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358" name="Google Shape;35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549" y="1208125"/>
            <a:ext cx="1002798" cy="3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7"/>
          <p:cNvSpPr/>
          <p:nvPr/>
        </p:nvSpPr>
        <p:spPr>
          <a:xfrm>
            <a:off x="3591550" y="792275"/>
            <a:ext cx="192600" cy="19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7"/>
          <p:cNvSpPr txBox="1"/>
          <p:nvPr/>
        </p:nvSpPr>
        <p:spPr>
          <a:xfrm>
            <a:off x="3894275" y="668425"/>
            <a:ext cx="467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Integration of developed models in CoTrack for classifying collaboration quality dimensions.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47"/>
          <p:cNvSpPr/>
          <p:nvPr/>
        </p:nvSpPr>
        <p:spPr>
          <a:xfrm>
            <a:off x="3591550" y="1686725"/>
            <a:ext cx="192600" cy="19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7"/>
          <p:cNvSpPr txBox="1"/>
          <p:nvPr/>
        </p:nvSpPr>
        <p:spPr>
          <a:xfrm>
            <a:off x="3894275" y="1562875"/>
            <a:ext cx="474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Integration of suggestions from learning sciences on intervention strategies.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47"/>
          <p:cNvSpPr/>
          <p:nvPr/>
        </p:nvSpPr>
        <p:spPr>
          <a:xfrm>
            <a:off x="3957250" y="2265700"/>
            <a:ext cx="121800" cy="121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7"/>
          <p:cNvSpPr txBox="1"/>
          <p:nvPr/>
        </p:nvSpPr>
        <p:spPr>
          <a:xfrm>
            <a:off x="4079050" y="2116525"/>
            <a:ext cx="47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Collaboration intervention model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5" name="Google Shape;36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0538" y="2571750"/>
            <a:ext cx="4594975" cy="73156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7"/>
          <p:cNvSpPr txBox="1"/>
          <p:nvPr/>
        </p:nvSpPr>
        <p:spPr>
          <a:xfrm>
            <a:off x="3784150" y="4293350"/>
            <a:ext cx="50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Kasepalu, Reet; Prieto, Luis P.; Ley, Tobias; Chejara, Pankaj (2022). Teacher Artificial Intelligence-Supported Pedagogical Actions in Collaborative Learning Coregulation: A Wizard-of-Oz Study. Frontiers in Education, 7, ARTN 736194. DOI: 10.3389/feduc.2022.736194.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3550250" y="233950"/>
            <a:ext cx="24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Guidance functionality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4740575" y="1175225"/>
            <a:ext cx="8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 AI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47"/>
          <p:cNvSpPr/>
          <p:nvPr/>
        </p:nvSpPr>
        <p:spPr>
          <a:xfrm>
            <a:off x="5923975" y="3043150"/>
            <a:ext cx="330300" cy="121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/>
          <p:nvPr/>
        </p:nvSpPr>
        <p:spPr>
          <a:xfrm>
            <a:off x="4060" y="83917"/>
            <a:ext cx="9144000" cy="677700"/>
          </a:xfrm>
          <a:prstGeom prst="rect">
            <a:avLst/>
          </a:prstGeom>
          <a:solidFill>
            <a:srgbClr val="E7F3FF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375" name="Google Shape;3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1070" y="3498714"/>
            <a:ext cx="2282542" cy="142659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8"/>
          <p:cNvSpPr txBox="1"/>
          <p:nvPr/>
        </p:nvSpPr>
        <p:spPr>
          <a:xfrm>
            <a:off x="184957" y="71007"/>
            <a:ext cx="87213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Co-Designing a Multimodal Dashboard for Collaborative Analytics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377" name="Google Shape;377;p48"/>
          <p:cNvSpPr txBox="1"/>
          <p:nvPr/>
        </p:nvSpPr>
        <p:spPr>
          <a:xfrm>
            <a:off x="184957" y="361491"/>
            <a:ext cx="7809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Pankaj Chejara, Reet Kasepalu, Adolfo Ruiz-Calleja, María Jesús Rodríguez-Triana, Luis P. Prieto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Tallinn University, Estonia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8" name="Google Shape;378;p48"/>
          <p:cNvSpPr/>
          <p:nvPr/>
        </p:nvSpPr>
        <p:spPr>
          <a:xfrm>
            <a:off x="241880" y="879558"/>
            <a:ext cx="2688600" cy="2501400"/>
          </a:xfrm>
          <a:prstGeom prst="roundRect">
            <a:avLst>
              <a:gd name="adj" fmla="val 4494"/>
            </a:avLst>
          </a:prstGeom>
          <a:solidFill>
            <a:srgbClr val="E7F3FF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8"/>
          <p:cNvSpPr/>
          <p:nvPr/>
        </p:nvSpPr>
        <p:spPr>
          <a:xfrm>
            <a:off x="3231754" y="879566"/>
            <a:ext cx="2688600" cy="4161300"/>
          </a:xfrm>
          <a:prstGeom prst="roundRect">
            <a:avLst>
              <a:gd name="adj" fmla="val 4494"/>
            </a:avLst>
          </a:prstGeom>
          <a:solidFill>
            <a:srgbClr val="E7F3FF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8"/>
          <p:cNvSpPr/>
          <p:nvPr/>
        </p:nvSpPr>
        <p:spPr>
          <a:xfrm>
            <a:off x="6217524" y="3659687"/>
            <a:ext cx="2688600" cy="1381200"/>
          </a:xfrm>
          <a:prstGeom prst="roundRect">
            <a:avLst>
              <a:gd name="adj" fmla="val 4494"/>
            </a:avLst>
          </a:prstGeom>
          <a:solidFill>
            <a:srgbClr val="E7F3FF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8"/>
          <p:cNvSpPr/>
          <p:nvPr/>
        </p:nvSpPr>
        <p:spPr>
          <a:xfrm>
            <a:off x="252372" y="955368"/>
            <a:ext cx="2678100" cy="225900"/>
          </a:xfrm>
          <a:prstGeom prst="rect">
            <a:avLst/>
          </a:prstGeom>
          <a:solidFill>
            <a:srgbClr val="A2DFF2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Background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382" name="Google Shape;382;p48"/>
          <p:cNvSpPr/>
          <p:nvPr/>
        </p:nvSpPr>
        <p:spPr>
          <a:xfrm>
            <a:off x="3236999" y="948066"/>
            <a:ext cx="2678100" cy="225900"/>
          </a:xfrm>
          <a:prstGeom prst="rect">
            <a:avLst/>
          </a:prstGeom>
          <a:solidFill>
            <a:srgbClr val="A2DFF2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Methods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383" name="Google Shape;383;p48"/>
          <p:cNvSpPr/>
          <p:nvPr/>
        </p:nvSpPr>
        <p:spPr>
          <a:xfrm>
            <a:off x="6222781" y="3735675"/>
            <a:ext cx="2678100" cy="225900"/>
          </a:xfrm>
          <a:prstGeom prst="rect">
            <a:avLst/>
          </a:prstGeom>
          <a:solidFill>
            <a:srgbClr val="A2DFF2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Design implications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384" name="Google Shape;384;p48"/>
          <p:cNvSpPr/>
          <p:nvPr/>
        </p:nvSpPr>
        <p:spPr>
          <a:xfrm>
            <a:off x="341923" y="1316859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8"/>
          <p:cNvSpPr txBox="1"/>
          <p:nvPr/>
        </p:nvSpPr>
        <p:spPr>
          <a:xfrm>
            <a:off x="472361" y="1245852"/>
            <a:ext cx="23037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Dashboards built on traditional log-based learning analytics only offers </a:t>
            </a:r>
            <a:r>
              <a:rPr lang="en" sz="1000" b="1">
                <a:solidFill>
                  <a:schemeClr val="dk1"/>
                </a:solidFill>
              </a:rPr>
              <a:t>partial view</a:t>
            </a:r>
            <a:r>
              <a:rPr lang="en" sz="1000">
                <a:solidFill>
                  <a:schemeClr val="dk1"/>
                </a:solidFill>
              </a:rPr>
              <a:t> of (face-to-face) collaboration process.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6" name="Google Shape;386;p48"/>
          <p:cNvSpPr/>
          <p:nvPr/>
        </p:nvSpPr>
        <p:spPr>
          <a:xfrm>
            <a:off x="341923" y="1949468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8"/>
          <p:cNvSpPr txBox="1"/>
          <p:nvPr/>
        </p:nvSpPr>
        <p:spPr>
          <a:xfrm>
            <a:off x="472361" y="1878461"/>
            <a:ext cx="23037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Multimodal Learning Analytics (MMLA) can offer a </a:t>
            </a:r>
            <a:r>
              <a:rPr lang="en" sz="1000" b="1">
                <a:solidFill>
                  <a:schemeClr val="dk1"/>
                </a:solidFill>
              </a:rPr>
              <a:t>more</a:t>
            </a:r>
            <a:r>
              <a:rPr lang="en" sz="1000">
                <a:solidFill>
                  <a:schemeClr val="dk1"/>
                </a:solidFill>
              </a:rPr>
              <a:t> holistic understanding of collaborative learning activities.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8" name="Google Shape;388;p48"/>
          <p:cNvSpPr/>
          <p:nvPr/>
        </p:nvSpPr>
        <p:spPr>
          <a:xfrm>
            <a:off x="341923" y="2600256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8"/>
          <p:cNvSpPr txBox="1"/>
          <p:nvPr/>
        </p:nvSpPr>
        <p:spPr>
          <a:xfrm>
            <a:off x="472361" y="2529249"/>
            <a:ext cx="23037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Due to the inherent complexity of MMLA, the main challenge is ‘</a:t>
            </a:r>
            <a:r>
              <a:rPr lang="en" sz="1000" b="1">
                <a:solidFill>
                  <a:schemeClr val="accent2"/>
                </a:solidFill>
              </a:rPr>
              <a:t>How to present multiple types of data (e.g., audio, logs) effectively to the teacher?</a:t>
            </a:r>
            <a:r>
              <a:rPr lang="en" sz="1000">
                <a:solidFill>
                  <a:schemeClr val="accent2"/>
                </a:solidFill>
              </a:rPr>
              <a:t>’.</a:t>
            </a:r>
            <a:endParaRPr sz="1000">
              <a:solidFill>
                <a:schemeClr val="accen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accent2"/>
              </a:solidFill>
            </a:endParaRPr>
          </a:p>
        </p:txBody>
      </p:sp>
      <p:sp>
        <p:nvSpPr>
          <p:cNvPr id="390" name="Google Shape;390;p48"/>
          <p:cNvSpPr txBox="1"/>
          <p:nvPr/>
        </p:nvSpPr>
        <p:spPr>
          <a:xfrm>
            <a:off x="0" y="0"/>
            <a:ext cx="2564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</a:t>
            </a:r>
            <a:endParaRPr sz="1100"/>
          </a:p>
        </p:txBody>
      </p:sp>
      <p:sp>
        <p:nvSpPr>
          <p:cNvPr id="391" name="Google Shape;391;p48"/>
          <p:cNvSpPr/>
          <p:nvPr/>
        </p:nvSpPr>
        <p:spPr>
          <a:xfrm>
            <a:off x="3347993" y="1286074"/>
            <a:ext cx="2463300" cy="12432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392" name="Google Shape;392;p48"/>
          <p:cNvSpPr txBox="1"/>
          <p:nvPr/>
        </p:nvSpPr>
        <p:spPr>
          <a:xfrm>
            <a:off x="6469918" y="3470733"/>
            <a:ext cx="23037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393" name="Google Shape;393;p48"/>
          <p:cNvSpPr/>
          <p:nvPr/>
        </p:nvSpPr>
        <p:spPr>
          <a:xfrm>
            <a:off x="6339479" y="4006505"/>
            <a:ext cx="138600" cy="109800"/>
          </a:xfrm>
          <a:prstGeom prst="ellipse">
            <a:avLst/>
          </a:prstGeom>
          <a:solidFill>
            <a:srgbClr val="FAA32B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8"/>
          <p:cNvSpPr txBox="1"/>
          <p:nvPr/>
        </p:nvSpPr>
        <p:spPr>
          <a:xfrm>
            <a:off x="6479277" y="3939802"/>
            <a:ext cx="2303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Do not show all the data at the same time.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5" name="Google Shape;395;p48"/>
          <p:cNvSpPr/>
          <p:nvPr/>
        </p:nvSpPr>
        <p:spPr>
          <a:xfrm>
            <a:off x="6344736" y="4354069"/>
            <a:ext cx="138600" cy="109800"/>
          </a:xfrm>
          <a:prstGeom prst="ellipse">
            <a:avLst/>
          </a:prstGeom>
          <a:solidFill>
            <a:srgbClr val="FAA32B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8"/>
          <p:cNvSpPr txBox="1"/>
          <p:nvPr/>
        </p:nvSpPr>
        <p:spPr>
          <a:xfrm>
            <a:off x="6475174" y="4283062"/>
            <a:ext cx="2303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Allow teachers to choose analytics to show.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8599470" y="5040302"/>
            <a:ext cx="6105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Image: Freepic.com</a:t>
            </a:r>
            <a:endParaRPr sz="300"/>
          </a:p>
        </p:txBody>
      </p:sp>
      <p:sp>
        <p:nvSpPr>
          <p:cNvPr id="398" name="Google Shape;398;p48"/>
          <p:cNvSpPr/>
          <p:nvPr/>
        </p:nvSpPr>
        <p:spPr>
          <a:xfrm>
            <a:off x="6221627" y="869638"/>
            <a:ext cx="2688600" cy="2686800"/>
          </a:xfrm>
          <a:prstGeom prst="roundRect">
            <a:avLst>
              <a:gd name="adj" fmla="val 4494"/>
            </a:avLst>
          </a:prstGeom>
          <a:solidFill>
            <a:srgbClr val="E7F3FF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8"/>
          <p:cNvSpPr/>
          <p:nvPr/>
        </p:nvSpPr>
        <p:spPr>
          <a:xfrm>
            <a:off x="6226883" y="945440"/>
            <a:ext cx="2678100" cy="225900"/>
          </a:xfrm>
          <a:prstGeom prst="rect">
            <a:avLst/>
          </a:prstGeom>
          <a:solidFill>
            <a:srgbClr val="A2DFF2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Key findings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400" name="Google Shape;400;p48"/>
          <p:cNvSpPr/>
          <p:nvPr/>
        </p:nvSpPr>
        <p:spPr>
          <a:xfrm>
            <a:off x="6324950" y="1319705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8"/>
          <p:cNvSpPr txBox="1"/>
          <p:nvPr/>
        </p:nvSpPr>
        <p:spPr>
          <a:xfrm>
            <a:off x="6455388" y="1248707"/>
            <a:ext cx="2463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Preference of abstract representations over quantitative measure.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2" name="Google Shape;402;p48"/>
          <p:cNvSpPr/>
          <p:nvPr/>
        </p:nvSpPr>
        <p:spPr>
          <a:xfrm>
            <a:off x="6334309" y="2182160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8"/>
          <p:cNvSpPr txBox="1"/>
          <p:nvPr/>
        </p:nvSpPr>
        <p:spPr>
          <a:xfrm>
            <a:off x="6464747" y="2111161"/>
            <a:ext cx="24633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Freedom to choose a single analytics rather than having all analytics at the same time.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4" name="Google Shape;404;p48"/>
          <p:cNvSpPr/>
          <p:nvPr/>
        </p:nvSpPr>
        <p:spPr>
          <a:xfrm>
            <a:off x="6324950" y="2628144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8"/>
          <p:cNvSpPr txBox="1"/>
          <p:nvPr/>
        </p:nvSpPr>
        <p:spPr>
          <a:xfrm>
            <a:off x="6455388" y="2557137"/>
            <a:ext cx="24633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Interest for student’s individual contribution towards generated artefact 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406" name="Google Shape;406;p48"/>
          <p:cNvSpPr/>
          <p:nvPr/>
        </p:nvSpPr>
        <p:spPr>
          <a:xfrm>
            <a:off x="6330206" y="2978529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8"/>
          <p:cNvSpPr txBox="1"/>
          <p:nvPr/>
        </p:nvSpPr>
        <p:spPr>
          <a:xfrm>
            <a:off x="6460644" y="2907522"/>
            <a:ext cx="2463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Need of alert mechanism for detecting passive students.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8" name="Google Shape;408;p48"/>
          <p:cNvSpPr/>
          <p:nvPr/>
        </p:nvSpPr>
        <p:spPr>
          <a:xfrm>
            <a:off x="6330206" y="3295248"/>
            <a:ext cx="138600" cy="1098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8"/>
          <p:cNvSpPr txBox="1"/>
          <p:nvPr/>
        </p:nvSpPr>
        <p:spPr>
          <a:xfrm>
            <a:off x="6460644" y="3224241"/>
            <a:ext cx="2463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Need for control over students’ learning space for better management.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10" name="Google Shape;41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6903" y="1314411"/>
            <a:ext cx="467100" cy="467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1" name="Google Shape;411;p48"/>
          <p:cNvSpPr/>
          <p:nvPr/>
        </p:nvSpPr>
        <p:spPr>
          <a:xfrm>
            <a:off x="3344446" y="2616420"/>
            <a:ext cx="2463300" cy="2339700"/>
          </a:xfrm>
          <a:prstGeom prst="roundRect">
            <a:avLst>
              <a:gd name="adj" fmla="val 48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006" y="2661182"/>
            <a:ext cx="441000" cy="441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3" name="Google Shape;413;p48"/>
          <p:cNvSpPr txBox="1"/>
          <p:nvPr/>
        </p:nvSpPr>
        <p:spPr>
          <a:xfrm>
            <a:off x="3994703" y="2661182"/>
            <a:ext cx="1552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476BD"/>
                </a:solidFill>
              </a:rPr>
              <a:t>Workshop using software prototype</a:t>
            </a:r>
            <a:endParaRPr sz="1000">
              <a:solidFill>
                <a:srgbClr val="4476BD"/>
              </a:solidFill>
            </a:endParaRPr>
          </a:p>
        </p:txBody>
      </p:sp>
      <p:sp>
        <p:nvSpPr>
          <p:cNvPr id="414" name="Google Shape;414;p48"/>
          <p:cNvSpPr/>
          <p:nvPr/>
        </p:nvSpPr>
        <p:spPr>
          <a:xfrm>
            <a:off x="6344736" y="4709410"/>
            <a:ext cx="138600" cy="109800"/>
          </a:xfrm>
          <a:prstGeom prst="ellipse">
            <a:avLst/>
          </a:prstGeom>
          <a:solidFill>
            <a:srgbClr val="FAA32B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8"/>
          <p:cNvSpPr txBox="1"/>
          <p:nvPr/>
        </p:nvSpPr>
        <p:spPr>
          <a:xfrm>
            <a:off x="6475174" y="4638402"/>
            <a:ext cx="2303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Integrate abstract representation for detected learning behavior.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6" name="Google Shape;416;p48"/>
          <p:cNvSpPr/>
          <p:nvPr/>
        </p:nvSpPr>
        <p:spPr>
          <a:xfrm>
            <a:off x="3470664" y="1958922"/>
            <a:ext cx="927300" cy="396600"/>
          </a:xfrm>
          <a:prstGeom prst="rect">
            <a:avLst/>
          </a:prstGeom>
          <a:solidFill>
            <a:srgbClr val="FBEECB"/>
          </a:solidFill>
          <a:ln w="19050" cap="flat" cmpd="sng">
            <a:solidFill>
              <a:srgbClr val="F4DC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/>
              <a:t>Interview</a:t>
            </a:r>
            <a:endParaRPr sz="800"/>
          </a:p>
        </p:txBody>
      </p:sp>
      <p:pic>
        <p:nvPicPr>
          <p:cNvPr id="417" name="Google Shape;41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0494" y="1958922"/>
            <a:ext cx="755490" cy="396460"/>
          </a:xfrm>
          <a:prstGeom prst="rect">
            <a:avLst/>
          </a:prstGeom>
          <a:noFill/>
          <a:ln w="19050" cap="flat" cmpd="sng">
            <a:solidFill>
              <a:srgbClr val="F4DC9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8" name="Google Shape;418;p48"/>
          <p:cNvSpPr txBox="1"/>
          <p:nvPr/>
        </p:nvSpPr>
        <p:spPr>
          <a:xfrm>
            <a:off x="4830483" y="2323657"/>
            <a:ext cx="9627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Paper prototype</a:t>
            </a:r>
            <a:endParaRPr sz="600"/>
          </a:p>
        </p:txBody>
      </p:sp>
      <p:pic>
        <p:nvPicPr>
          <p:cNvPr id="419" name="Google Shape;41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1802" y="3663749"/>
            <a:ext cx="568141" cy="592935"/>
          </a:xfrm>
          <a:prstGeom prst="rect">
            <a:avLst/>
          </a:prstGeom>
          <a:noFill/>
          <a:ln w="19050" cap="flat" cmpd="sng">
            <a:solidFill>
              <a:srgbClr val="F4DC9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0" name="Google Shape;420;p48"/>
          <p:cNvSpPr txBox="1"/>
          <p:nvPr/>
        </p:nvSpPr>
        <p:spPr>
          <a:xfrm>
            <a:off x="3344446" y="4245940"/>
            <a:ext cx="9627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Software prototype</a:t>
            </a:r>
            <a:endParaRPr sz="600"/>
          </a:p>
        </p:txBody>
      </p:sp>
      <p:sp>
        <p:nvSpPr>
          <p:cNvPr id="421" name="Google Shape;421;p48"/>
          <p:cNvSpPr/>
          <p:nvPr/>
        </p:nvSpPr>
        <p:spPr>
          <a:xfrm>
            <a:off x="4335707" y="3250214"/>
            <a:ext cx="1406100" cy="1426500"/>
          </a:xfrm>
          <a:prstGeom prst="rect">
            <a:avLst/>
          </a:prstGeom>
          <a:solidFill>
            <a:srgbClr val="FBEECB"/>
          </a:solidFill>
          <a:ln w="19050" cap="flat" cmpd="sng">
            <a:solidFill>
              <a:srgbClr val="F4DC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8"/>
          <p:cNvSpPr/>
          <p:nvPr/>
        </p:nvSpPr>
        <p:spPr>
          <a:xfrm>
            <a:off x="4436498" y="3334217"/>
            <a:ext cx="1227900" cy="208500"/>
          </a:xfrm>
          <a:prstGeom prst="rect">
            <a:avLst/>
          </a:prstGeom>
          <a:solidFill>
            <a:srgbClr val="B5D7F4"/>
          </a:solidFill>
          <a:ln w="19050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Research introduction</a:t>
            </a:r>
            <a:endParaRPr sz="800"/>
          </a:p>
        </p:txBody>
      </p:sp>
      <p:sp>
        <p:nvSpPr>
          <p:cNvPr id="423" name="Google Shape;423;p48"/>
          <p:cNvSpPr/>
          <p:nvPr/>
        </p:nvSpPr>
        <p:spPr>
          <a:xfrm>
            <a:off x="4436498" y="3681984"/>
            <a:ext cx="1227900" cy="208500"/>
          </a:xfrm>
          <a:prstGeom prst="rect">
            <a:avLst/>
          </a:prstGeom>
          <a:solidFill>
            <a:srgbClr val="B5D7F4"/>
          </a:solidFill>
          <a:ln w="19050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Group activity</a:t>
            </a:r>
            <a:endParaRPr sz="800"/>
          </a:p>
        </p:txBody>
      </p:sp>
      <p:sp>
        <p:nvSpPr>
          <p:cNvPr id="424" name="Google Shape;424;p48"/>
          <p:cNvSpPr/>
          <p:nvPr/>
        </p:nvSpPr>
        <p:spPr>
          <a:xfrm>
            <a:off x="4436498" y="4029751"/>
            <a:ext cx="1227900" cy="208500"/>
          </a:xfrm>
          <a:prstGeom prst="rect">
            <a:avLst/>
          </a:prstGeom>
          <a:solidFill>
            <a:srgbClr val="B5D7F4"/>
          </a:solidFill>
          <a:ln w="19050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Group artifact</a:t>
            </a:r>
            <a:endParaRPr sz="800"/>
          </a:p>
        </p:txBody>
      </p:sp>
      <p:sp>
        <p:nvSpPr>
          <p:cNvPr id="425" name="Google Shape;425;p48"/>
          <p:cNvSpPr/>
          <p:nvPr/>
        </p:nvSpPr>
        <p:spPr>
          <a:xfrm>
            <a:off x="4436498" y="4377518"/>
            <a:ext cx="1227900" cy="208500"/>
          </a:xfrm>
          <a:prstGeom prst="rect">
            <a:avLst/>
          </a:prstGeom>
          <a:solidFill>
            <a:srgbClr val="B5D7F4"/>
          </a:solidFill>
          <a:ln w="19050" cap="flat" cmpd="sng">
            <a:solidFill>
              <a:srgbClr val="75A1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Group reflection</a:t>
            </a:r>
            <a:endParaRPr sz="800"/>
          </a:p>
        </p:txBody>
      </p:sp>
      <p:cxnSp>
        <p:nvCxnSpPr>
          <p:cNvPr id="426" name="Google Shape;426;p48"/>
          <p:cNvCxnSpPr>
            <a:stCxn id="422" idx="2"/>
            <a:endCxn id="423" idx="0"/>
          </p:cNvCxnSpPr>
          <p:nvPr/>
        </p:nvCxnSpPr>
        <p:spPr>
          <a:xfrm>
            <a:off x="5050448" y="3542717"/>
            <a:ext cx="0" cy="139200"/>
          </a:xfrm>
          <a:prstGeom prst="straightConnector1">
            <a:avLst/>
          </a:prstGeom>
          <a:noFill/>
          <a:ln w="19050" cap="flat" cmpd="sng">
            <a:solidFill>
              <a:srgbClr val="75A1D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7" name="Google Shape;427;p48"/>
          <p:cNvCxnSpPr>
            <a:stCxn id="423" idx="2"/>
            <a:endCxn id="424" idx="0"/>
          </p:cNvCxnSpPr>
          <p:nvPr/>
        </p:nvCxnSpPr>
        <p:spPr>
          <a:xfrm>
            <a:off x="5050448" y="3890484"/>
            <a:ext cx="0" cy="139200"/>
          </a:xfrm>
          <a:prstGeom prst="straightConnector1">
            <a:avLst/>
          </a:prstGeom>
          <a:noFill/>
          <a:ln w="19050" cap="flat" cmpd="sng">
            <a:solidFill>
              <a:srgbClr val="75A1D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8" name="Google Shape;428;p48"/>
          <p:cNvCxnSpPr>
            <a:endCxn id="425" idx="0"/>
          </p:cNvCxnSpPr>
          <p:nvPr/>
        </p:nvCxnSpPr>
        <p:spPr>
          <a:xfrm>
            <a:off x="5050448" y="4238318"/>
            <a:ext cx="0" cy="139200"/>
          </a:xfrm>
          <a:prstGeom prst="straightConnector1">
            <a:avLst/>
          </a:prstGeom>
          <a:noFill/>
          <a:ln w="19050" cap="flat" cmpd="sng">
            <a:solidFill>
              <a:srgbClr val="75A1D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48"/>
          <p:cNvCxnSpPr>
            <a:stCxn id="419" idx="3"/>
            <a:endCxn id="421" idx="1"/>
          </p:cNvCxnSpPr>
          <p:nvPr/>
        </p:nvCxnSpPr>
        <p:spPr>
          <a:xfrm>
            <a:off x="3959943" y="3960216"/>
            <a:ext cx="375900" cy="3300"/>
          </a:xfrm>
          <a:prstGeom prst="straightConnector1">
            <a:avLst/>
          </a:prstGeom>
          <a:noFill/>
          <a:ln w="19050" cap="flat" cmpd="sng">
            <a:solidFill>
              <a:srgbClr val="F4DC9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0" name="Google Shape;430;p48"/>
          <p:cNvSpPr txBox="1"/>
          <p:nvPr/>
        </p:nvSpPr>
        <p:spPr>
          <a:xfrm>
            <a:off x="3990600" y="2928065"/>
            <a:ext cx="13278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50 in-service teachers</a:t>
            </a:r>
            <a:endParaRPr sz="800"/>
          </a:p>
        </p:txBody>
      </p:sp>
      <p:sp>
        <p:nvSpPr>
          <p:cNvPr id="431" name="Google Shape;431;p48"/>
          <p:cNvSpPr txBox="1"/>
          <p:nvPr/>
        </p:nvSpPr>
        <p:spPr>
          <a:xfrm>
            <a:off x="4033677" y="1322365"/>
            <a:ext cx="1552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476BD"/>
                </a:solidFill>
              </a:rPr>
              <a:t>Paper prototype development</a:t>
            </a:r>
            <a:endParaRPr sz="1000">
              <a:solidFill>
                <a:srgbClr val="4476BD"/>
              </a:solidFill>
            </a:endParaRPr>
          </a:p>
        </p:txBody>
      </p:sp>
      <p:sp>
        <p:nvSpPr>
          <p:cNvPr id="432" name="Google Shape;432;p48"/>
          <p:cNvSpPr txBox="1"/>
          <p:nvPr/>
        </p:nvSpPr>
        <p:spPr>
          <a:xfrm>
            <a:off x="4029575" y="1589248"/>
            <a:ext cx="13278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8 in-service teachers</a:t>
            </a:r>
            <a:endParaRPr sz="800"/>
          </a:p>
        </p:txBody>
      </p:sp>
      <p:cxnSp>
        <p:nvCxnSpPr>
          <p:cNvPr id="433" name="Google Shape;433;p48"/>
          <p:cNvCxnSpPr>
            <a:stCxn id="416" idx="3"/>
            <a:endCxn id="417" idx="1"/>
          </p:cNvCxnSpPr>
          <p:nvPr/>
        </p:nvCxnSpPr>
        <p:spPr>
          <a:xfrm>
            <a:off x="4397964" y="2157222"/>
            <a:ext cx="432600" cy="0"/>
          </a:xfrm>
          <a:prstGeom prst="straightConnector1">
            <a:avLst/>
          </a:prstGeom>
          <a:noFill/>
          <a:ln w="19050" cap="flat" cmpd="sng">
            <a:solidFill>
              <a:srgbClr val="F4DC9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4" name="Google Shape;434;p48"/>
          <p:cNvSpPr txBox="1"/>
          <p:nvPr/>
        </p:nvSpPr>
        <p:spPr>
          <a:xfrm>
            <a:off x="4623410" y="4659996"/>
            <a:ext cx="9627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Workshop</a:t>
            </a:r>
            <a:endParaRPr sz="600"/>
          </a:p>
        </p:txBody>
      </p:sp>
      <p:sp>
        <p:nvSpPr>
          <p:cNvPr id="435" name="Google Shape;435;p48"/>
          <p:cNvSpPr txBox="1"/>
          <p:nvPr/>
        </p:nvSpPr>
        <p:spPr>
          <a:xfrm>
            <a:off x="4830494" y="5040302"/>
            <a:ext cx="36630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just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300">
                <a:solidFill>
                  <a:schemeClr val="dk1"/>
                </a:solidFill>
              </a:rPr>
              <a:t>The research presented in the paper has received partial funding from the European Union’s Horizon 2020 research and innovation programme under grant agreement No 856954.</a:t>
            </a:r>
            <a:endParaRPr sz="300"/>
          </a:p>
        </p:txBody>
      </p:sp>
      <p:sp>
        <p:nvSpPr>
          <p:cNvPr id="436" name="Google Shape;436;p48"/>
          <p:cNvSpPr txBox="1"/>
          <p:nvPr/>
        </p:nvSpPr>
        <p:spPr>
          <a:xfrm>
            <a:off x="6729768" y="1556565"/>
            <a:ext cx="23367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Traffic light presentation of collaboration quality.</a:t>
            </a:r>
            <a:endParaRPr sz="800"/>
          </a:p>
        </p:txBody>
      </p:sp>
      <p:sp>
        <p:nvSpPr>
          <p:cNvPr id="437" name="Google Shape;437;p48"/>
          <p:cNvSpPr txBox="1"/>
          <p:nvPr/>
        </p:nvSpPr>
        <p:spPr>
          <a:xfrm>
            <a:off x="6729768" y="1792425"/>
            <a:ext cx="20904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Pen for presenting writing contribution, size of pen representing amount of contribution.</a:t>
            </a:r>
            <a:endParaRPr sz="800"/>
          </a:p>
        </p:txBody>
      </p:sp>
      <p:sp>
        <p:nvSpPr>
          <p:cNvPr id="438" name="Google Shape;438;p48"/>
          <p:cNvSpPr/>
          <p:nvPr/>
        </p:nvSpPr>
        <p:spPr>
          <a:xfrm>
            <a:off x="6689058" y="1879270"/>
            <a:ext cx="60900" cy="483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8"/>
          <p:cNvSpPr/>
          <p:nvPr/>
        </p:nvSpPr>
        <p:spPr>
          <a:xfrm>
            <a:off x="6689058" y="1635362"/>
            <a:ext cx="60900" cy="48300"/>
          </a:xfrm>
          <a:prstGeom prst="ellipse">
            <a:avLst/>
          </a:prstGeom>
          <a:solidFill>
            <a:srgbClr val="75A1DE"/>
          </a:solidFill>
          <a:ln>
            <a:noFill/>
          </a:ln>
        </p:spPr>
        <p:txBody>
          <a:bodyPr spcFirstLastPara="1" wrap="square" lIns="72750" tIns="72750" rIns="72750" bIns="72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9918" y="122242"/>
            <a:ext cx="568200" cy="56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41" name="Google Shape;441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2229" y="4409726"/>
            <a:ext cx="250278" cy="25027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8"/>
          <p:cNvSpPr txBox="1"/>
          <p:nvPr/>
        </p:nvSpPr>
        <p:spPr>
          <a:xfrm>
            <a:off x="3409019" y="4587523"/>
            <a:ext cx="6822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Prototype landing page</a:t>
            </a:r>
            <a:endParaRPr sz="500"/>
          </a:p>
        </p:txBody>
      </p:sp>
      <p:pic>
        <p:nvPicPr>
          <p:cNvPr id="443" name="Google Shape;443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8293" y="1389815"/>
            <a:ext cx="305800" cy="3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8"/>
          <p:cNvSpPr txBox="1"/>
          <p:nvPr/>
        </p:nvSpPr>
        <p:spPr>
          <a:xfrm>
            <a:off x="5170100" y="1623659"/>
            <a:ext cx="6822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Refer for more details</a:t>
            </a:r>
            <a:endParaRPr sz="500"/>
          </a:p>
        </p:txBody>
      </p:sp>
      <p:sp>
        <p:nvSpPr>
          <p:cNvPr id="445" name="Google Shape;445;p48"/>
          <p:cNvSpPr txBox="1"/>
          <p:nvPr/>
        </p:nvSpPr>
        <p:spPr>
          <a:xfrm>
            <a:off x="3169884" y="4732333"/>
            <a:ext cx="1227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50" tIns="72750" rIns="72750" bIns="727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hlinkClick r:id="rId11"/>
              </a:rPr>
              <a:t>https://www.cotrack.website</a:t>
            </a:r>
            <a:endParaRPr sz="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Coming next</a:t>
            </a:r>
            <a:endParaRPr/>
          </a:p>
        </p:txBody>
      </p:sp>
      <p:sp>
        <p:nvSpPr>
          <p:cNvPr id="451" name="Google Shape;451;p4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Thesis writing :-)</a:t>
            </a:r>
            <a:endParaRPr/>
          </a:p>
        </p:txBody>
      </p:sp>
      <p:pic>
        <p:nvPicPr>
          <p:cNvPr id="452" name="Google Shape;452;p49" descr="Black and white image of ladder handles coming out of the water onto a floating dock"/>
          <p:cNvPicPr preferRelativeResize="0"/>
          <p:nvPr/>
        </p:nvPicPr>
        <p:blipFill rotWithShape="1">
          <a:blip r:embed="rId3">
            <a:alphaModFix/>
          </a:blip>
          <a:srcRect l="27777" t="2669" r="9107" b="2669"/>
          <a:stretch/>
        </p:blipFill>
        <p:spPr>
          <a:xfrm>
            <a:off x="5355300" y="1069050"/>
            <a:ext cx="3005395" cy="300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Thanks!</a:t>
            </a:r>
            <a:endParaRPr sz="3000"/>
          </a:p>
        </p:txBody>
      </p:sp>
      <p:sp>
        <p:nvSpPr>
          <p:cNvPr id="458" name="Google Shape;458;p5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Contact us: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Pankaj Chejara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School of digital technologies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Tallinn University, Estonia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pankajch@tlu.ee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hlinkClick r:id="rId3"/>
              </a:rPr>
              <a:t>www.pankajchejara.website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id="459" name="Google Shape;459;p50" descr="Black and white upward shot of Golden Gate Bridge"/>
          <p:cNvPicPr preferRelativeResize="0"/>
          <p:nvPr/>
        </p:nvPicPr>
        <p:blipFill rotWithShape="1">
          <a:blip r:embed="rId4">
            <a:alphaModFix/>
          </a:blip>
          <a:srcRect l="19071" t="9" r="4853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Collaborative learning in Classroom settings</a:t>
            </a:r>
            <a:endParaRPr sz="2200"/>
          </a:p>
        </p:txBody>
      </p:sp>
      <p:sp>
        <p:nvSpPr>
          <p:cNvPr id="136" name="Google Shape;136;p27"/>
          <p:cNvSpPr/>
          <p:nvPr/>
        </p:nvSpPr>
        <p:spPr>
          <a:xfrm>
            <a:off x="471900" y="2087494"/>
            <a:ext cx="7707366" cy="767700"/>
          </a:xfrm>
          <a:prstGeom prst="roundRect">
            <a:avLst>
              <a:gd name="adj" fmla="val 6807"/>
            </a:avLst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Students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do not learn this skill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if left alone in collaborative activity </a:t>
            </a: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(Stover &amp; Holland, 2018)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7"/>
          <p:cNvSpPr txBox="1"/>
          <p:nvPr/>
        </p:nvSpPr>
        <p:spPr>
          <a:xfrm>
            <a:off x="7045500" y="4876950"/>
            <a:ext cx="4543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Roboto"/>
                <a:ea typeface="Roboto"/>
                <a:cs typeface="Roboto"/>
                <a:sym typeface="Roboto"/>
              </a:rPr>
              <a:t>Image: https://www.aver.com/AVerExpert/7-edtech-tools-every-smart-classroom-needs</a:t>
            </a:r>
            <a:endParaRPr sz="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7"/>
          <p:cNvSpPr txBox="1"/>
          <p:nvPr/>
        </p:nvSpPr>
        <p:spPr>
          <a:xfrm>
            <a:off x="306803" y="4493850"/>
            <a:ext cx="4890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 dirty="0">
                <a:latin typeface="Roboto"/>
                <a:ea typeface="Roboto"/>
                <a:cs typeface="Roboto"/>
                <a:sym typeface="Roboto"/>
              </a:rPr>
              <a:t>Stover, S., &amp; Holland, C. (2018). Student Resistance to Collaborative Learning. International Journal for the Scholarship of Teaching and Learning, 12(2). </a:t>
            </a:r>
            <a:r>
              <a:rPr lang="en" sz="600" u="sng" dirty="0">
                <a:solidFill>
                  <a:srgbClr val="CCCCFF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https://doi.org/10.20429/ijsotl.2018.120208</a:t>
            </a:r>
            <a:endParaRPr sz="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537150" y="3352125"/>
            <a:ext cx="7986065" cy="775750"/>
          </a:xfrm>
          <a:prstGeom prst="roundRect">
            <a:avLst>
              <a:gd name="adj" fmla="val 6807"/>
            </a:avLst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Students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do not learn this skill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if left alone in collaborative activity </a:t>
            </a: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(Stover &amp; Holland, 2018)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8"/>
          <p:cNvSpPr/>
          <p:nvPr/>
        </p:nvSpPr>
        <p:spPr>
          <a:xfrm>
            <a:off x="537150" y="1905000"/>
            <a:ext cx="7986065" cy="962100"/>
          </a:xfrm>
          <a:prstGeom prst="roundRect">
            <a:avLst>
              <a:gd name="adj" fmla="val 6807"/>
            </a:avLst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It may be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difficult for teachers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to know for each group in the classroom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“what is going on in the group?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” (</a:t>
            </a: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Alavi et al. 2009; Lui &amp; Nesbit, 2019)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Collaborative learning in Classroom settings</a:t>
            </a:r>
            <a:endParaRPr sz="2200"/>
          </a:p>
        </p:txBody>
      </p:sp>
      <p:sp>
        <p:nvSpPr>
          <p:cNvPr id="152" name="Google Shape;152;p28"/>
          <p:cNvSpPr txBox="1"/>
          <p:nvPr/>
        </p:nvSpPr>
        <p:spPr>
          <a:xfrm>
            <a:off x="471900" y="4612900"/>
            <a:ext cx="843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04800" lvl="0" indent="-30480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600" dirty="0">
                <a:latin typeface="Roboto"/>
                <a:ea typeface="Roboto"/>
                <a:cs typeface="Roboto"/>
                <a:sym typeface="Roboto"/>
              </a:rPr>
              <a:t>Liu, A. L., &amp; Nesbit, J. C. (2020). Dashboards for computer-supported collaborative learning. In </a:t>
            </a:r>
            <a:r>
              <a:rPr lang="en" sz="600" i="1" dirty="0">
                <a:latin typeface="Roboto"/>
                <a:ea typeface="Roboto"/>
                <a:cs typeface="Roboto"/>
                <a:sym typeface="Roboto"/>
              </a:rPr>
              <a:t>Intelligent Systems Reference Library</a:t>
            </a:r>
            <a:r>
              <a:rPr lang="en" sz="600" dirty="0">
                <a:latin typeface="Roboto"/>
                <a:ea typeface="Roboto"/>
                <a:cs typeface="Roboto"/>
                <a:sym typeface="Roboto"/>
              </a:rPr>
              <a:t> (Vol. 158). Springer International Publishing. https://</a:t>
            </a:r>
            <a:r>
              <a:rPr lang="en" sz="600" dirty="0" err="1">
                <a:latin typeface="Roboto"/>
                <a:ea typeface="Roboto"/>
                <a:cs typeface="Roboto"/>
                <a:sym typeface="Roboto"/>
              </a:rPr>
              <a:t>doi.org</a:t>
            </a:r>
            <a:r>
              <a:rPr lang="en" sz="600" dirty="0">
                <a:latin typeface="Roboto"/>
                <a:ea typeface="Roboto"/>
                <a:cs typeface="Roboto"/>
                <a:sym typeface="Roboto"/>
              </a:rPr>
              <a:t>/10.1007/978-3-030-13743-4_9</a:t>
            </a:r>
            <a:endParaRPr sz="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Collaboration quality: Multidimensional construct</a:t>
            </a:r>
            <a:endParaRPr sz="2200"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55200"/>
            <a:ext cx="9144003" cy="20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89400" y="4823150"/>
            <a:ext cx="8604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04800" lvl="0" indent="-30480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600"/>
              <a:t>Rummel, N., Deiglmayr, A., Spada, H., Kahrimanis, G., &amp; Avouris, N. (2011). Analyzing collaborative interactions across domains and settings: An adaptable rating scheme. In </a:t>
            </a:r>
            <a:r>
              <a:rPr lang="en" sz="600" i="1"/>
              <a:t>Analyzing interactions in CSCL</a:t>
            </a:r>
            <a:r>
              <a:rPr lang="en" sz="600"/>
              <a:t> (pp. 367-390). Springer, Boston, MA.</a:t>
            </a:r>
            <a:endParaRPr sz="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027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There is a need of a system which can support teachers with monitoring and interventions during collaborative activities in classroom.</a:t>
            </a:r>
            <a:endParaRPr sz="4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Learning analytics for building a monitoring system for collaboration</a:t>
            </a:r>
            <a:endParaRPr sz="2200"/>
          </a:p>
        </p:txBody>
      </p:sp>
      <p:sp>
        <p:nvSpPr>
          <p:cNvPr id="171" name="Google Shape;171;p31"/>
          <p:cNvSpPr/>
          <p:nvPr/>
        </p:nvSpPr>
        <p:spPr>
          <a:xfrm>
            <a:off x="2118469" y="2013720"/>
            <a:ext cx="1772400" cy="447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Digital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2" name="Google Shape;172;p31"/>
          <p:cNvSpPr txBox="1"/>
          <p:nvPr/>
        </p:nvSpPr>
        <p:spPr>
          <a:xfrm>
            <a:off x="2245219" y="2613695"/>
            <a:ext cx="155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Students interaction with digital technology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1"/>
          <p:cNvSpPr/>
          <p:nvPr/>
        </p:nvSpPr>
        <p:spPr>
          <a:xfrm>
            <a:off x="2727394" y="3568470"/>
            <a:ext cx="681156" cy="536652"/>
          </a:xfrm>
          <a:prstGeom prst="flowChartMultidocumen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4" name="Google Shape;174;p31"/>
          <p:cNvCxnSpPr>
            <a:stCxn id="172" idx="2"/>
          </p:cNvCxnSpPr>
          <p:nvPr/>
        </p:nvCxnSpPr>
        <p:spPr>
          <a:xfrm>
            <a:off x="3021469" y="3106295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p31"/>
          <p:cNvSpPr txBox="1"/>
          <p:nvPr/>
        </p:nvSpPr>
        <p:spPr>
          <a:xfrm>
            <a:off x="2118469" y="3674020"/>
            <a:ext cx="54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Digital Traces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2192569" y="4482845"/>
            <a:ext cx="1698000" cy="354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Learning Analytics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344" y="4528745"/>
            <a:ext cx="262200" cy="2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31"/>
          <p:cNvCxnSpPr/>
          <p:nvPr/>
        </p:nvCxnSpPr>
        <p:spPr>
          <a:xfrm>
            <a:off x="3038869" y="4068245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Learning analytics for building a monitoring system for collaboration [limitation]</a:t>
            </a:r>
            <a:endParaRPr/>
          </a:p>
        </p:txBody>
      </p:sp>
      <p:sp>
        <p:nvSpPr>
          <p:cNvPr id="185" name="Google Shape;185;p32"/>
          <p:cNvSpPr/>
          <p:nvPr/>
        </p:nvSpPr>
        <p:spPr>
          <a:xfrm>
            <a:off x="2084913" y="2022109"/>
            <a:ext cx="1772400" cy="447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Digital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2211663" y="2622084"/>
            <a:ext cx="155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Students interaction with digital technology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32"/>
          <p:cNvSpPr/>
          <p:nvPr/>
        </p:nvSpPr>
        <p:spPr>
          <a:xfrm>
            <a:off x="2693838" y="3576859"/>
            <a:ext cx="681156" cy="536652"/>
          </a:xfrm>
          <a:prstGeom prst="flowChartMultidocumen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8" name="Google Shape;188;p32"/>
          <p:cNvCxnSpPr>
            <a:stCxn id="186" idx="2"/>
          </p:cNvCxnSpPr>
          <p:nvPr/>
        </p:nvCxnSpPr>
        <p:spPr>
          <a:xfrm>
            <a:off x="2987913" y="3114684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9" name="Google Shape;189;p32"/>
          <p:cNvSpPr txBox="1"/>
          <p:nvPr/>
        </p:nvSpPr>
        <p:spPr>
          <a:xfrm>
            <a:off x="2084913" y="3682409"/>
            <a:ext cx="54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Digital Traces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2159013" y="4491234"/>
            <a:ext cx="1698000" cy="354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Learning Analytics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788" y="4537134"/>
            <a:ext cx="262200" cy="2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32"/>
          <p:cNvCxnSpPr/>
          <p:nvPr/>
        </p:nvCxnSpPr>
        <p:spPr>
          <a:xfrm>
            <a:off x="3005313" y="4076634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" name="Google Shape;193;p32"/>
          <p:cNvSpPr/>
          <p:nvPr/>
        </p:nvSpPr>
        <p:spPr>
          <a:xfrm>
            <a:off x="4267013" y="2022109"/>
            <a:ext cx="1772400" cy="447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Physical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4267013" y="2622084"/>
            <a:ext cx="155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Students face to face interaction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4802938" y="3376884"/>
            <a:ext cx="908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42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Multimodal Learning analytics for building monitoring system for collaboration</a:t>
            </a:r>
            <a:endParaRPr/>
          </a:p>
        </p:txBody>
      </p:sp>
      <p:sp>
        <p:nvSpPr>
          <p:cNvPr id="202" name="Google Shape;202;p33"/>
          <p:cNvSpPr/>
          <p:nvPr/>
        </p:nvSpPr>
        <p:spPr>
          <a:xfrm>
            <a:off x="1883578" y="2013720"/>
            <a:ext cx="1772400" cy="447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Digital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3" name="Google Shape;203;p33"/>
          <p:cNvSpPr txBox="1"/>
          <p:nvPr/>
        </p:nvSpPr>
        <p:spPr>
          <a:xfrm>
            <a:off x="2010328" y="2613695"/>
            <a:ext cx="155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Students interaction with digital technology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33"/>
          <p:cNvSpPr/>
          <p:nvPr/>
        </p:nvSpPr>
        <p:spPr>
          <a:xfrm>
            <a:off x="2492503" y="3568470"/>
            <a:ext cx="681156" cy="536652"/>
          </a:xfrm>
          <a:prstGeom prst="flowChartMultidocumen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5" name="Google Shape;205;p33"/>
          <p:cNvCxnSpPr>
            <a:stCxn id="203" idx="2"/>
          </p:cNvCxnSpPr>
          <p:nvPr/>
        </p:nvCxnSpPr>
        <p:spPr>
          <a:xfrm>
            <a:off x="2786578" y="3106295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33"/>
          <p:cNvSpPr txBox="1"/>
          <p:nvPr/>
        </p:nvSpPr>
        <p:spPr>
          <a:xfrm>
            <a:off x="1883578" y="3674020"/>
            <a:ext cx="54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Digital Traces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3"/>
          <p:cNvSpPr txBox="1"/>
          <p:nvPr/>
        </p:nvSpPr>
        <p:spPr>
          <a:xfrm>
            <a:off x="2791978" y="4482845"/>
            <a:ext cx="2318700" cy="354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Multimodal Learning Analytics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978" y="4528745"/>
            <a:ext cx="262200" cy="2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33"/>
          <p:cNvCxnSpPr/>
          <p:nvPr/>
        </p:nvCxnSpPr>
        <p:spPr>
          <a:xfrm>
            <a:off x="2803978" y="4068245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33"/>
          <p:cNvSpPr/>
          <p:nvPr/>
        </p:nvSpPr>
        <p:spPr>
          <a:xfrm>
            <a:off x="4065678" y="2013720"/>
            <a:ext cx="1772400" cy="447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Physical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4065678" y="2613695"/>
            <a:ext cx="155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Students face to face interaction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153" y="3585220"/>
            <a:ext cx="447600" cy="4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2128" y="3612995"/>
            <a:ext cx="392074" cy="39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2574" y="3656986"/>
            <a:ext cx="392076" cy="304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3"/>
          <p:cNvCxnSpPr/>
          <p:nvPr/>
        </p:nvCxnSpPr>
        <p:spPr>
          <a:xfrm>
            <a:off x="4748503" y="3106295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33"/>
          <p:cNvCxnSpPr/>
          <p:nvPr/>
        </p:nvCxnSpPr>
        <p:spPr>
          <a:xfrm>
            <a:off x="4748503" y="4105120"/>
            <a:ext cx="5400" cy="26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1436</Words>
  <Application>Microsoft Macintosh PowerPoint</Application>
  <PresentationFormat>On-screen Show (16:9)</PresentationFormat>
  <Paragraphs>236</Paragraphs>
  <Slides>26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Roboto Medium</vt:lpstr>
      <vt:lpstr>Roboto</vt:lpstr>
      <vt:lpstr>Arial</vt:lpstr>
      <vt:lpstr>Material</vt:lpstr>
      <vt:lpstr>Simple Light</vt:lpstr>
      <vt:lpstr>Building an automated system to detect collaboration quality using multimodal learning analytics</vt:lpstr>
      <vt:lpstr>Introduction</vt:lpstr>
      <vt:lpstr>Context Collaborative learning in Classroom settings</vt:lpstr>
      <vt:lpstr>Context Collaborative learning in Classroom settings</vt:lpstr>
      <vt:lpstr>Context Collaboration quality: Multidimensional construct</vt:lpstr>
      <vt:lpstr>There is a need of a system which can support teachers with monitoring and interventions during collaborative activities in classroom.</vt:lpstr>
      <vt:lpstr>Related work Learning analytics for building a monitoring system for collaboration</vt:lpstr>
      <vt:lpstr>Related work Learning analytics for building a monitoring system for collaboration [limitation]</vt:lpstr>
      <vt:lpstr>Related work Multimodal Learning analytics for building monitoring system for collaboration</vt:lpstr>
      <vt:lpstr>Research objective Main research goal of my PhD</vt:lpstr>
      <vt:lpstr>Investigating the feasibility of estimating collaboration quality dimensions in classroom settings</vt:lpstr>
      <vt:lpstr>PowerPoint Presentation</vt:lpstr>
      <vt:lpstr>PowerPoint Presentation</vt:lpstr>
      <vt:lpstr>PowerPoint Presentation</vt:lpstr>
      <vt:lpstr>COVID-19 Rethink focus of your PhD</vt:lpstr>
      <vt:lpstr>PowerPoint Presentation</vt:lpstr>
      <vt:lpstr>Developing generalizable machine learning models for collaboration quality dimensions</vt:lpstr>
      <vt:lpstr>PowerPoint Presentation</vt:lpstr>
      <vt:lpstr>PowerPoint Presentation</vt:lpstr>
      <vt:lpstr>PowerPoint Presentation</vt:lpstr>
      <vt:lpstr>Building a monitoring and guidance system based on developed models to support teachers </vt:lpstr>
      <vt:lpstr>PowerPoint Presentation</vt:lpstr>
      <vt:lpstr>PowerPoint Presentation</vt:lpstr>
      <vt:lpstr>PowerPoint Presentation</vt:lpstr>
      <vt:lpstr>Coming next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Pankaj Chejara</cp:lastModifiedBy>
  <cp:revision>3</cp:revision>
  <dcterms:modified xsi:type="dcterms:W3CDTF">2025-05-02T09:40:57Z</dcterms:modified>
</cp:coreProperties>
</file>